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71" r:id="rId4"/>
    <p:sldId id="272" r:id="rId5"/>
    <p:sldId id="273" r:id="rId6"/>
    <p:sldId id="274" r:id="rId7"/>
    <p:sldId id="258" r:id="rId8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4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20F"/>
    <a:srgbClr val="EBF0F4"/>
    <a:srgbClr val="E6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818" autoAdjust="0"/>
  </p:normalViewPr>
  <p:slideViewPr>
    <p:cSldViewPr snapToGrid="0" snapToObjects="1">
      <p:cViewPr varScale="1">
        <p:scale>
          <a:sx n="91" d="100"/>
          <a:sy n="91" d="100"/>
        </p:scale>
        <p:origin x="544" y="56"/>
      </p:cViewPr>
      <p:guideLst>
        <p:guide orient="horz" pos="524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1752" y="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20.10.2023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9" name="Grafik 8" descr="Bundesministerium für Bildung, Wissenschaft und Forschu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66"/>
          <a:stretch/>
        </p:blipFill>
        <p:spPr bwMode="auto">
          <a:xfrm>
            <a:off x="5292000" y="432000"/>
            <a:ext cx="1476000" cy="340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20.10.2023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4688"/>
            <a:ext cx="7432675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-1" y="1000799"/>
            <a:ext cx="9144001" cy="4142701"/>
          </a:xfrm>
          <a:prstGeom prst="rect">
            <a:avLst/>
          </a:prstGeom>
          <a:solidFill>
            <a:srgbClr val="EBF0F4"/>
          </a:solidFill>
          <a:ln>
            <a:solidFill>
              <a:srgbClr val="EBF0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062000"/>
            <a:ext cx="7978526" cy="997200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24000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bmbwf.gv.at</a:t>
            </a:r>
            <a:endParaRPr lang="de-AT" sz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Bundesministerium für Bildung, Wissenschaft und Forschu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66"/>
          <a:stretch/>
        </p:blipFill>
        <p:spPr bwMode="auto">
          <a:xfrm>
            <a:off x="226800" y="208800"/>
            <a:ext cx="3030855" cy="699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540001" y="17136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01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647826" y="1713600"/>
            <a:ext cx="2335452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1" y="26892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02</a:t>
            </a:r>
            <a:endParaRPr lang="de-AT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647825" y="2689200"/>
            <a:ext cx="2335453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1" y="36828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03</a:t>
            </a:r>
            <a:endParaRPr lang="de-AT" dirty="0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1647825" y="3682800"/>
            <a:ext cx="2335453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560856" y="17136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04</a:t>
            </a:r>
            <a:endParaRPr lang="de-AT" dirty="0"/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1"/>
          </p:nvPr>
        </p:nvSpPr>
        <p:spPr>
          <a:xfrm>
            <a:off x="5668681" y="1713600"/>
            <a:ext cx="2335452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560856" y="26892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05</a:t>
            </a:r>
            <a:endParaRPr lang="de-AT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22"/>
          </p:nvPr>
        </p:nvSpPr>
        <p:spPr>
          <a:xfrm>
            <a:off x="5668680" y="2689200"/>
            <a:ext cx="2335453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560856" y="36828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06</a:t>
            </a:r>
            <a:endParaRPr lang="de-AT" dirty="0"/>
          </a:p>
        </p:txBody>
      </p:sp>
      <p:sp>
        <p:nvSpPr>
          <p:cNvPr id="23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5668680" y="3682800"/>
            <a:ext cx="2335453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556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0" y="1000800"/>
            <a:ext cx="9144000" cy="4142700"/>
          </a:xfrm>
          <a:prstGeom prst="rect">
            <a:avLst/>
          </a:prstGeom>
          <a:solidFill>
            <a:schemeClr val="tx1"/>
          </a:solidFill>
          <a:ln>
            <a:solidFill>
              <a:srgbClr val="EBF0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8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540001" y="17136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01</a:t>
            </a:r>
            <a:endParaRPr lang="de-AT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647826" y="1713600"/>
            <a:ext cx="2335452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1" y="26892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02</a:t>
            </a:r>
            <a:endParaRPr lang="de-AT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647825" y="2689200"/>
            <a:ext cx="2335453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1" y="36828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03</a:t>
            </a:r>
            <a:endParaRPr lang="de-AT" dirty="0"/>
          </a:p>
        </p:txBody>
      </p:sp>
      <p:sp>
        <p:nvSpPr>
          <p:cNvPr id="27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1647825" y="3682800"/>
            <a:ext cx="2335453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4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560856" y="17136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04</a:t>
            </a:r>
            <a:endParaRPr lang="de-AT" dirty="0"/>
          </a:p>
        </p:txBody>
      </p:sp>
      <p:sp>
        <p:nvSpPr>
          <p:cNvPr id="31" name="Textplatzhalter 5"/>
          <p:cNvSpPr>
            <a:spLocks noGrp="1"/>
          </p:cNvSpPr>
          <p:nvPr>
            <p:ph type="body" sz="quarter" idx="21"/>
          </p:nvPr>
        </p:nvSpPr>
        <p:spPr>
          <a:xfrm>
            <a:off x="5668681" y="1713600"/>
            <a:ext cx="2335452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560856" y="26892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05</a:t>
            </a:r>
            <a:endParaRPr lang="de-AT" dirty="0"/>
          </a:p>
        </p:txBody>
      </p:sp>
      <p:sp>
        <p:nvSpPr>
          <p:cNvPr id="32" name="Textplatzhalter 5"/>
          <p:cNvSpPr>
            <a:spLocks noGrp="1"/>
          </p:cNvSpPr>
          <p:nvPr>
            <p:ph type="body" sz="quarter" idx="22"/>
          </p:nvPr>
        </p:nvSpPr>
        <p:spPr>
          <a:xfrm>
            <a:off x="5668680" y="2689200"/>
            <a:ext cx="2335453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6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560856" y="3682800"/>
            <a:ext cx="881063" cy="88265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06</a:t>
            </a:r>
            <a:endParaRPr lang="de-AT" dirty="0"/>
          </a:p>
        </p:txBody>
      </p:sp>
      <p:sp>
        <p:nvSpPr>
          <p:cNvPr id="33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5668680" y="3682800"/>
            <a:ext cx="2335453" cy="8810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2204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623600"/>
            <a:ext cx="7978775" cy="29844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623600"/>
            <a:ext cx="3813175" cy="29844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623600"/>
            <a:ext cx="3812400" cy="298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623600"/>
            <a:ext cx="3838575" cy="298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623600"/>
            <a:ext cx="3838575" cy="298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23600"/>
            <a:ext cx="7978775" cy="298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004400"/>
            <a:ext cx="5389200" cy="838210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062000"/>
            <a:ext cx="7978526" cy="997200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24000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bmbwf.gv.at</a:t>
            </a:r>
            <a:endParaRPr lang="de-AT" sz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 6" descr="Bundesministerium für Bildung, Wissenschaft und Forschu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66"/>
          <a:stretch/>
        </p:blipFill>
        <p:spPr bwMode="auto">
          <a:xfrm>
            <a:off x="226800" y="208800"/>
            <a:ext cx="3030855" cy="699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15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623600"/>
            <a:ext cx="7978775" cy="2815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-1" y="1000800"/>
            <a:ext cx="9144001" cy="4142700"/>
          </a:xfrm>
          <a:prstGeom prst="rect">
            <a:avLst/>
          </a:prstGeom>
          <a:solidFill>
            <a:schemeClr val="tx1"/>
          </a:solidFill>
          <a:ln>
            <a:solidFill>
              <a:srgbClr val="EBF0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623600"/>
            <a:ext cx="7978775" cy="2984400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 marL="789750" indent="-285750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67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1054800"/>
            <a:ext cx="7978525" cy="62209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 (in weiß)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1000800"/>
            <a:ext cx="9143999" cy="41427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0887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41334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hteck 2"/>
          <p:cNvSpPr/>
          <p:nvPr userDrawn="1"/>
        </p:nvSpPr>
        <p:spPr>
          <a:xfrm>
            <a:off x="539998" y="1623600"/>
            <a:ext cx="2289177" cy="406800"/>
          </a:xfrm>
          <a:prstGeom prst="rect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539998" y="1623600"/>
            <a:ext cx="2289177" cy="45656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540001" y="2030399"/>
            <a:ext cx="2289174" cy="2513829"/>
          </a:xfrm>
          <a:prstGeom prst="rect">
            <a:avLst/>
          </a:prstGeom>
          <a:solidFill>
            <a:srgbClr val="EB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2"/>
          </p:nvPr>
        </p:nvSpPr>
        <p:spPr>
          <a:xfrm>
            <a:off x="540000" y="2138401"/>
            <a:ext cx="2289175" cy="2405828"/>
          </a:xfrm>
        </p:spPr>
        <p:txBody>
          <a:bodyPr lIns="108000" rIns="108000"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8" name="Rechteck 17"/>
          <p:cNvSpPr/>
          <p:nvPr userDrawn="1"/>
        </p:nvSpPr>
        <p:spPr>
          <a:xfrm>
            <a:off x="3387701" y="1623600"/>
            <a:ext cx="2289177" cy="406800"/>
          </a:xfrm>
          <a:prstGeom prst="rect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28"/>
          </p:nvPr>
        </p:nvSpPr>
        <p:spPr>
          <a:xfrm>
            <a:off x="3387701" y="1623600"/>
            <a:ext cx="2289177" cy="45656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Rechteck 24"/>
          <p:cNvSpPr/>
          <p:nvPr userDrawn="1"/>
        </p:nvSpPr>
        <p:spPr>
          <a:xfrm>
            <a:off x="3397950" y="2030400"/>
            <a:ext cx="2289174" cy="2513830"/>
          </a:xfrm>
          <a:prstGeom prst="rect">
            <a:avLst/>
          </a:prstGeom>
          <a:solidFill>
            <a:srgbClr val="EB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384675" y="2138400"/>
            <a:ext cx="2289175" cy="2405830"/>
          </a:xfrm>
        </p:spPr>
        <p:txBody>
          <a:bodyPr lIns="108000" rIns="108000"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6227641" y="1623600"/>
            <a:ext cx="2289177" cy="406800"/>
          </a:xfrm>
          <a:prstGeom prst="rect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27"/>
          </p:nvPr>
        </p:nvSpPr>
        <p:spPr>
          <a:xfrm>
            <a:off x="6227643" y="1623600"/>
            <a:ext cx="2289175" cy="45656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6" name="Rechteck 25"/>
          <p:cNvSpPr/>
          <p:nvPr userDrawn="1"/>
        </p:nvSpPr>
        <p:spPr>
          <a:xfrm>
            <a:off x="6224613" y="2030400"/>
            <a:ext cx="2289174" cy="2513828"/>
          </a:xfrm>
          <a:prstGeom prst="rect">
            <a:avLst/>
          </a:prstGeom>
          <a:solidFill>
            <a:srgbClr val="EB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26"/>
          </p:nvPr>
        </p:nvSpPr>
        <p:spPr>
          <a:xfrm>
            <a:off x="6227644" y="2138400"/>
            <a:ext cx="2289175" cy="2405830"/>
          </a:xfrm>
        </p:spPr>
        <p:txBody>
          <a:bodyPr lIns="108000" rIns="108000"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7389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7"/>
          </p:nvPr>
        </p:nvSpPr>
        <p:spPr>
          <a:xfrm>
            <a:off x="540001" y="1712264"/>
            <a:ext cx="882000" cy="882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647825" y="1713201"/>
            <a:ext cx="3413125" cy="881063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2" name="Bildplatzhalter 9"/>
          <p:cNvSpPr>
            <a:spLocks noGrp="1"/>
          </p:cNvSpPr>
          <p:nvPr>
            <p:ph type="pic" sz="quarter" idx="18"/>
          </p:nvPr>
        </p:nvSpPr>
        <p:spPr>
          <a:xfrm>
            <a:off x="540001" y="2687866"/>
            <a:ext cx="882000" cy="882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647825" y="2688803"/>
            <a:ext cx="3413125" cy="881063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Bildplatzhalter 9"/>
          <p:cNvSpPr>
            <a:spLocks noGrp="1"/>
          </p:cNvSpPr>
          <p:nvPr>
            <p:ph type="pic" sz="quarter" idx="19"/>
          </p:nvPr>
        </p:nvSpPr>
        <p:spPr>
          <a:xfrm>
            <a:off x="540000" y="3682554"/>
            <a:ext cx="882000" cy="882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1647825" y="3679903"/>
            <a:ext cx="3413125" cy="881063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59335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23600"/>
            <a:ext cx="5990589" cy="298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6789419" y="1623600"/>
            <a:ext cx="1729105" cy="298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565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41334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Richtungspfeil 6"/>
          <p:cNvSpPr/>
          <p:nvPr userDrawn="1"/>
        </p:nvSpPr>
        <p:spPr>
          <a:xfrm>
            <a:off x="540000" y="1605600"/>
            <a:ext cx="2485036" cy="407095"/>
          </a:xfrm>
          <a:prstGeom prst="homePlate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539999" y="1623600"/>
            <a:ext cx="2289175" cy="45656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2"/>
          </p:nvPr>
        </p:nvSpPr>
        <p:spPr>
          <a:xfrm>
            <a:off x="540000" y="2138400"/>
            <a:ext cx="2289175" cy="2405829"/>
          </a:xfr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Richtungspfeil 12"/>
          <p:cNvSpPr/>
          <p:nvPr userDrawn="1"/>
        </p:nvSpPr>
        <p:spPr>
          <a:xfrm>
            <a:off x="3384675" y="1605600"/>
            <a:ext cx="2485036" cy="407095"/>
          </a:xfrm>
          <a:prstGeom prst="homePlate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25"/>
          </p:nvPr>
        </p:nvSpPr>
        <p:spPr>
          <a:xfrm>
            <a:off x="3384674" y="1623600"/>
            <a:ext cx="2289175" cy="45656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384675" y="2138400"/>
            <a:ext cx="2289175" cy="2405829"/>
          </a:xfr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Richtungspfeil 13"/>
          <p:cNvSpPr/>
          <p:nvPr userDrawn="1"/>
        </p:nvSpPr>
        <p:spPr>
          <a:xfrm>
            <a:off x="6227644" y="1605600"/>
            <a:ext cx="2485036" cy="407095"/>
          </a:xfrm>
          <a:prstGeom prst="homePlate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27"/>
          </p:nvPr>
        </p:nvSpPr>
        <p:spPr>
          <a:xfrm>
            <a:off x="6227643" y="1623600"/>
            <a:ext cx="2289175" cy="45656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26"/>
          </p:nvPr>
        </p:nvSpPr>
        <p:spPr>
          <a:xfrm>
            <a:off x="6227644" y="2138400"/>
            <a:ext cx="2289175" cy="2405829"/>
          </a:xfr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37178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623600"/>
            <a:ext cx="7978525" cy="281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bmbwf.gv.at</a:t>
            </a:r>
            <a:endParaRPr lang="de-AT" sz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Bundesministerium für Bildung, Wissenschaft und Forschung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66"/>
          <a:stretch/>
        </p:blipFill>
        <p:spPr bwMode="auto">
          <a:xfrm>
            <a:off x="316800" y="194400"/>
            <a:ext cx="2034000" cy="469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15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3" r:id="rId10"/>
    <p:sldLayoutId id="2147483731" r:id="rId11"/>
    <p:sldLayoutId id="2147483717" r:id="rId12"/>
    <p:sldLayoutId id="2147483721" r:id="rId13"/>
    <p:sldLayoutId id="2147483722" r:id="rId14"/>
    <p:sldLayoutId id="2147483718" r:id="rId15"/>
    <p:sldLayoutId id="2147483720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orname.nachname@bka.gv.at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Stand der Dinge zu Micro-</a:t>
            </a:r>
            <a:r>
              <a:rPr lang="de-AT" dirty="0" err="1" smtClean="0"/>
              <a:t>credentials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Empfehlung </a:t>
            </a:r>
            <a:r>
              <a:rPr lang="de-AT" dirty="0" smtClean="0"/>
              <a:t>zur </a:t>
            </a:r>
            <a:r>
              <a:rPr lang="de-AT" dirty="0"/>
              <a:t>Umsetzung von Micro-</a:t>
            </a:r>
            <a:r>
              <a:rPr lang="de-AT" dirty="0" err="1"/>
              <a:t>credentials</a:t>
            </a:r>
            <a:r>
              <a:rPr lang="de-AT" dirty="0"/>
              <a:t> in Österreich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50" y="3884624"/>
            <a:ext cx="3422650" cy="721906"/>
          </a:xfrm>
        </p:spPr>
        <p:txBody>
          <a:bodyPr/>
          <a:lstStyle/>
          <a:p>
            <a:r>
              <a:rPr lang="de-DE" dirty="0" smtClean="0"/>
              <a:t>Stephan De Pasqualin</a:t>
            </a:r>
          </a:p>
          <a:p>
            <a:r>
              <a:rPr lang="de-DE" dirty="0" smtClean="0"/>
              <a:t>BMBWF, Hochschulsektion, Abt. IV/11</a:t>
            </a:r>
          </a:p>
          <a:p>
            <a:r>
              <a:rPr lang="de-DE" dirty="0" smtClean="0"/>
              <a:t>Wien, 20. Oktober 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90840"/>
            <a:ext cx="7978525" cy="458690"/>
          </a:xfrm>
        </p:spPr>
        <p:txBody>
          <a:bodyPr/>
          <a:lstStyle/>
          <a:p>
            <a:r>
              <a:rPr lang="de-AT" dirty="0" smtClean="0"/>
              <a:t>Genese 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513491"/>
            <a:ext cx="7978775" cy="28152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de-DE" dirty="0" smtClean="0"/>
              <a:t>Nationale </a:t>
            </a:r>
            <a:r>
              <a:rPr lang="de-DE" b="1" dirty="0" smtClean="0"/>
              <a:t>Begleitgruppe </a:t>
            </a:r>
            <a:r>
              <a:rPr lang="de-DE" dirty="0" smtClean="0"/>
              <a:t>(2021)</a:t>
            </a:r>
          </a:p>
          <a:p>
            <a:pPr>
              <a:lnSpc>
                <a:spcPts val="2600"/>
              </a:lnSpc>
            </a:pPr>
            <a:r>
              <a:rPr lang="de-DE" b="1" dirty="0" smtClean="0"/>
              <a:t>Position</a:t>
            </a:r>
            <a:r>
              <a:rPr lang="de-DE" dirty="0" smtClean="0"/>
              <a:t> der Hochschulbildung (2021) </a:t>
            </a:r>
          </a:p>
          <a:p>
            <a:pPr>
              <a:lnSpc>
                <a:spcPts val="2600"/>
              </a:lnSpc>
            </a:pPr>
            <a:r>
              <a:rPr lang="de-DE" b="1" dirty="0" smtClean="0"/>
              <a:t>Empfehlung des Rates </a:t>
            </a:r>
            <a:r>
              <a:rPr lang="de-DE" dirty="0" smtClean="0"/>
              <a:t>(16. Juni 2022)</a:t>
            </a:r>
          </a:p>
          <a:p>
            <a:pPr>
              <a:lnSpc>
                <a:spcPts val="2600"/>
              </a:lnSpc>
            </a:pPr>
            <a:r>
              <a:rPr lang="de-AT" b="1" dirty="0"/>
              <a:t>Empfehlung </a:t>
            </a:r>
            <a:r>
              <a:rPr lang="de-AT" dirty="0"/>
              <a:t>der nationalen Bologna Follow-</a:t>
            </a:r>
            <a:r>
              <a:rPr lang="de-AT" dirty="0" err="1"/>
              <a:t>up</a:t>
            </a:r>
            <a:r>
              <a:rPr lang="de-AT" dirty="0"/>
              <a:t> Gruppe</a:t>
            </a:r>
            <a:r>
              <a:rPr lang="de-AT" b="1" dirty="0"/>
              <a:t> zur Umsetzung von Micro-</a:t>
            </a:r>
            <a:r>
              <a:rPr lang="de-AT" b="1" dirty="0" err="1"/>
              <a:t>credentials</a:t>
            </a:r>
            <a:r>
              <a:rPr lang="de-AT" b="1" dirty="0"/>
              <a:t> in </a:t>
            </a:r>
            <a:r>
              <a:rPr lang="de-AT" b="1" dirty="0" smtClean="0"/>
              <a:t>Österreich </a:t>
            </a:r>
            <a:r>
              <a:rPr lang="de-AT" dirty="0" smtClean="0"/>
              <a:t>(September 2023)</a:t>
            </a:r>
          </a:p>
          <a:p>
            <a:pPr>
              <a:lnSpc>
                <a:spcPts val="2600"/>
              </a:lnSpc>
            </a:pPr>
            <a:r>
              <a:rPr lang="de-AT" dirty="0" smtClean="0"/>
              <a:t>Positionspapier Hochschulbildung </a:t>
            </a:r>
            <a:r>
              <a:rPr lang="de-AT" b="1" dirty="0" smtClean="0"/>
              <a:t>vs. </a:t>
            </a:r>
            <a:r>
              <a:rPr lang="de-AT" dirty="0" smtClean="0"/>
              <a:t>Nationale Empfehlung 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1"/>
            <a:ext cx="7978525" cy="458690"/>
          </a:xfrm>
        </p:spPr>
        <p:txBody>
          <a:bodyPr/>
          <a:lstStyle/>
          <a:p>
            <a:r>
              <a:rPr lang="de-AT" dirty="0" smtClean="0"/>
              <a:t>Grundsätze für die Gestaltung und Ausstellung 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560538"/>
            <a:ext cx="7978775" cy="2815200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de-DE" b="1" dirty="0" smtClean="0"/>
              <a:t>Lernergebnisansatz </a:t>
            </a:r>
          </a:p>
          <a:p>
            <a:pPr>
              <a:lnSpc>
                <a:spcPts val="3500"/>
              </a:lnSpc>
            </a:pPr>
            <a:r>
              <a:rPr lang="de-DE" b="1" dirty="0" smtClean="0"/>
              <a:t>Umfang</a:t>
            </a:r>
            <a:r>
              <a:rPr lang="de-DE" dirty="0" smtClean="0"/>
              <a:t> (3-15 ECTS Anrechnungspunkte)</a:t>
            </a:r>
          </a:p>
          <a:p>
            <a:pPr>
              <a:lnSpc>
                <a:spcPts val="3500"/>
              </a:lnSpc>
            </a:pPr>
            <a:r>
              <a:rPr lang="de-DE" b="1" dirty="0" smtClean="0"/>
              <a:t>Qualität &amp; Qualitätssicherung </a:t>
            </a:r>
          </a:p>
          <a:p>
            <a:pPr>
              <a:lnSpc>
                <a:spcPts val="3500"/>
              </a:lnSpc>
            </a:pPr>
            <a:r>
              <a:rPr lang="de-DE" b="1" smtClean="0"/>
              <a:t>Niveauzuordnung</a:t>
            </a:r>
            <a:endParaRPr lang="de-DE" b="1" dirty="0" smtClean="0"/>
          </a:p>
          <a:p>
            <a:pPr marL="0" indent="0">
              <a:lnSpc>
                <a:spcPts val="3000"/>
              </a:lnSpc>
              <a:buNone/>
            </a:pPr>
            <a:endParaRPr lang="de-DE" dirty="0" smtClean="0"/>
          </a:p>
          <a:p>
            <a:pPr marL="0" indent="0">
              <a:lnSpc>
                <a:spcPts val="3000"/>
              </a:lnSpc>
              <a:buNone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2533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26" y="670123"/>
            <a:ext cx="7978525" cy="458688"/>
          </a:xfrm>
        </p:spPr>
        <p:txBody>
          <a:bodyPr/>
          <a:lstStyle/>
          <a:p>
            <a:r>
              <a:rPr lang="de-AT" sz="2000" dirty="0"/>
              <a:t>Standardelemente zur Beschreibung </a:t>
            </a:r>
            <a:r>
              <a:rPr lang="de-AT" sz="2000" dirty="0" smtClean="0"/>
              <a:t>und </a:t>
            </a:r>
            <a:r>
              <a:rPr lang="de-AT" sz="2000" dirty="0"/>
              <a:t>Zertifizierung von Micro-</a:t>
            </a:r>
            <a:r>
              <a:rPr lang="de-AT" sz="2000" dirty="0" err="1"/>
              <a:t>credentials</a:t>
            </a:r>
            <a:r>
              <a:rPr lang="de-AT" sz="2000" dirty="0"/>
              <a:t>  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" y="1128811"/>
            <a:ext cx="3692505" cy="393437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879" y="1128811"/>
            <a:ext cx="3869646" cy="262424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3589" y="3820523"/>
            <a:ext cx="4330958" cy="34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6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1"/>
            <a:ext cx="7978525" cy="458690"/>
          </a:xfrm>
        </p:spPr>
        <p:txBody>
          <a:bodyPr/>
          <a:lstStyle/>
          <a:p>
            <a:r>
              <a:rPr lang="de-AT" dirty="0" smtClean="0"/>
              <a:t>  Nicht-Ziele </a:t>
            </a:r>
            <a:r>
              <a:rPr lang="de-AT" b="0" dirty="0" smtClean="0"/>
              <a:t>(der Empfehlung und von Micro-</a:t>
            </a:r>
            <a:r>
              <a:rPr lang="de-AT" b="0" dirty="0" err="1" smtClean="0"/>
              <a:t>credentials</a:t>
            </a:r>
            <a:r>
              <a:rPr lang="de-AT" b="0" dirty="0" smtClean="0"/>
              <a:t>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560538"/>
            <a:ext cx="7978775" cy="2815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de-DE" b="1" dirty="0" smtClean="0"/>
              <a:t>Kein Unterlaufen </a:t>
            </a:r>
            <a:r>
              <a:rPr lang="de-DE" dirty="0" smtClean="0"/>
              <a:t>von nationalen Rahmenbedingungen- und Gesetzen </a:t>
            </a:r>
          </a:p>
          <a:p>
            <a:pPr>
              <a:lnSpc>
                <a:spcPts val="3000"/>
              </a:lnSpc>
            </a:pPr>
            <a:r>
              <a:rPr lang="de-DE" b="1" dirty="0" smtClean="0"/>
              <a:t>Kein Zuordnen </a:t>
            </a:r>
            <a:r>
              <a:rPr lang="de-DE" dirty="0" smtClean="0"/>
              <a:t>von Micro-</a:t>
            </a:r>
            <a:r>
              <a:rPr lang="de-DE" dirty="0" err="1" smtClean="0"/>
              <a:t>credentials</a:t>
            </a:r>
            <a:r>
              <a:rPr lang="de-DE" dirty="0" smtClean="0"/>
              <a:t> zu </a:t>
            </a:r>
            <a:r>
              <a:rPr lang="de-DE" b="1" dirty="0" smtClean="0"/>
              <a:t>spezifischen Lernsettings</a:t>
            </a:r>
          </a:p>
          <a:p>
            <a:pPr>
              <a:lnSpc>
                <a:spcPts val="3000"/>
              </a:lnSpc>
            </a:pPr>
            <a:r>
              <a:rPr lang="de-AT" b="1" dirty="0" smtClean="0"/>
              <a:t>Kein Zusammentragen </a:t>
            </a:r>
            <a:r>
              <a:rPr lang="de-AT" dirty="0" smtClean="0"/>
              <a:t>von unzähligen, europäischen Micro-</a:t>
            </a:r>
            <a:r>
              <a:rPr lang="de-AT" dirty="0" err="1" smtClean="0"/>
              <a:t>credentials</a:t>
            </a:r>
            <a:r>
              <a:rPr lang="de-AT" dirty="0" smtClean="0"/>
              <a:t> ohne didaktischem Konzept (auch Beschäftigungsfähigkeit wichtig)</a:t>
            </a:r>
          </a:p>
          <a:p>
            <a:pPr>
              <a:lnSpc>
                <a:spcPts val="3000"/>
              </a:lnSpc>
            </a:pPr>
            <a:r>
              <a:rPr lang="de-AT" b="1" dirty="0" smtClean="0">
                <a:sym typeface="Wingdings" panose="05000000000000000000" pitchFamily="2" charset="2"/>
              </a:rPr>
              <a:t>Kein </a:t>
            </a:r>
            <a:r>
              <a:rPr lang="de-AT" b="1" dirty="0" err="1" smtClean="0">
                <a:sym typeface="Wingdings" panose="05000000000000000000" pitchFamily="2" charset="2"/>
              </a:rPr>
              <a:t>Umlabeln</a:t>
            </a:r>
            <a:r>
              <a:rPr lang="de-AT" b="1" dirty="0" smtClean="0">
                <a:sym typeface="Wingdings" panose="05000000000000000000" pitchFamily="2" charset="2"/>
              </a:rPr>
              <a:t>/</a:t>
            </a:r>
            <a:r>
              <a:rPr lang="de-AT" b="1" dirty="0" err="1" smtClean="0">
                <a:sym typeface="Wingdings" panose="05000000000000000000" pitchFamily="2" charset="2"/>
              </a:rPr>
              <a:t>Umbennen</a:t>
            </a:r>
            <a:r>
              <a:rPr lang="de-AT" b="1" dirty="0" smtClean="0">
                <a:sym typeface="Wingdings" panose="05000000000000000000" pitchFamily="2" charset="2"/>
              </a:rPr>
              <a:t> </a:t>
            </a:r>
            <a:r>
              <a:rPr lang="de-AT" dirty="0" smtClean="0">
                <a:sym typeface="Wingdings" panose="05000000000000000000" pitchFamily="2" charset="2"/>
              </a:rPr>
              <a:t>von bestehenden Formaten 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170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1"/>
            <a:ext cx="7978525" cy="458690"/>
          </a:xfrm>
        </p:spPr>
        <p:txBody>
          <a:bodyPr/>
          <a:lstStyle/>
          <a:p>
            <a:r>
              <a:rPr lang="de-AT" dirty="0" smtClean="0"/>
              <a:t>  Mehrwert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560538"/>
            <a:ext cx="7978775" cy="2815200"/>
          </a:xfrm>
        </p:spPr>
        <p:txBody>
          <a:bodyPr/>
          <a:lstStyle/>
          <a:p>
            <a:pPr>
              <a:lnSpc>
                <a:spcPts val="2200"/>
              </a:lnSpc>
              <a:spcAft>
                <a:spcPts val="0"/>
              </a:spcAft>
            </a:pPr>
            <a:r>
              <a:rPr lang="de-DE" b="1" dirty="0" smtClean="0"/>
              <a:t>Re-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Upskilling</a:t>
            </a:r>
            <a:r>
              <a:rPr lang="de-DE" b="1" dirty="0" smtClean="0"/>
              <a:t> </a:t>
            </a:r>
          </a:p>
          <a:p>
            <a:pPr marL="0" indent="0">
              <a:lnSpc>
                <a:spcPts val="600"/>
              </a:lnSpc>
              <a:spcAft>
                <a:spcPts val="0"/>
              </a:spcAft>
              <a:buNone/>
            </a:pPr>
            <a:endParaRPr lang="de-DE" b="1" dirty="0" smtClean="0"/>
          </a:p>
          <a:p>
            <a:pPr marL="0" indent="0">
              <a:lnSpc>
                <a:spcPts val="2200"/>
              </a:lnSpc>
              <a:spcAft>
                <a:spcPts val="0"/>
              </a:spcAft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Wo im </a:t>
            </a:r>
            <a:r>
              <a:rPr lang="de-DE" dirty="0" err="1" smtClean="0"/>
              <a:t>student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 setzt man an?</a:t>
            </a:r>
          </a:p>
          <a:p>
            <a:pPr marL="0" indent="0">
              <a:lnSpc>
                <a:spcPts val="2200"/>
              </a:lnSpc>
              <a:spcAft>
                <a:spcPts val="0"/>
              </a:spcAft>
              <a:buNone/>
            </a:pPr>
            <a:endParaRPr lang="de-DE" dirty="0"/>
          </a:p>
          <a:p>
            <a:pPr>
              <a:lnSpc>
                <a:spcPts val="2200"/>
              </a:lnSpc>
              <a:spcAft>
                <a:spcPts val="0"/>
              </a:spcAft>
            </a:pPr>
            <a:r>
              <a:rPr lang="de-DE" b="1" dirty="0" smtClean="0"/>
              <a:t>Kooperationen mit der Wirtschaft </a:t>
            </a:r>
            <a:r>
              <a:rPr lang="de-DE" dirty="0" smtClean="0"/>
              <a:t>(Unternehmen, NGOs)</a:t>
            </a:r>
          </a:p>
          <a:p>
            <a:pPr>
              <a:lnSpc>
                <a:spcPts val="600"/>
              </a:lnSpc>
              <a:spcAft>
                <a:spcPts val="0"/>
              </a:spcAft>
            </a:pPr>
            <a:endParaRPr lang="de-DE" dirty="0" smtClean="0"/>
          </a:p>
          <a:p>
            <a:pPr marL="0" indent="0">
              <a:lnSpc>
                <a:spcPts val="2200"/>
              </a:lnSpc>
              <a:spcAft>
                <a:spcPts val="0"/>
              </a:spcAft>
              <a:buNone/>
            </a:pPr>
            <a:r>
              <a:rPr lang="de-DE" b="1" dirty="0">
                <a:sym typeface="Wingdings" panose="05000000000000000000" pitchFamily="2" charset="2"/>
              </a:rPr>
              <a:t> </a:t>
            </a:r>
            <a:r>
              <a:rPr lang="de-DE" b="1" dirty="0" smtClean="0">
                <a:sym typeface="Wingdings" panose="05000000000000000000" pitchFamily="2" charset="2"/>
              </a:rPr>
              <a:t>   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b="1" dirty="0" smtClean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außerhochschulischer vs. Hochschulischer Bereich </a:t>
            </a:r>
          </a:p>
          <a:p>
            <a:pPr marL="0" indent="0">
              <a:lnSpc>
                <a:spcPts val="2200"/>
              </a:lnSpc>
              <a:spcAft>
                <a:spcPts val="0"/>
              </a:spcAft>
              <a:buNone/>
            </a:pPr>
            <a:endParaRPr lang="de-DE" b="1" dirty="0">
              <a:sym typeface="Wingdings" panose="05000000000000000000" pitchFamily="2" charset="2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r>
              <a:rPr lang="de-DE" b="1" dirty="0" smtClean="0"/>
              <a:t>Fördern von Kooperationen mit ausländischen Hochschulen </a:t>
            </a:r>
          </a:p>
          <a:p>
            <a:pPr>
              <a:lnSpc>
                <a:spcPts val="2200"/>
              </a:lnSpc>
              <a:spcAft>
                <a:spcPts val="0"/>
              </a:spcAft>
            </a:pPr>
            <a:endParaRPr lang="de-DE" b="1" dirty="0"/>
          </a:p>
          <a:p>
            <a:pPr>
              <a:lnSpc>
                <a:spcPts val="2200"/>
              </a:lnSpc>
              <a:spcAft>
                <a:spcPts val="0"/>
              </a:spcAft>
            </a:pPr>
            <a:r>
              <a:rPr lang="de-DE" b="1" dirty="0" smtClean="0"/>
              <a:t>Studierende aus unterrepräsentierten Gruppen ansprechen</a:t>
            </a:r>
            <a:endParaRPr lang="de-DE" b="1" dirty="0"/>
          </a:p>
          <a:p>
            <a:pPr marL="0" indent="0">
              <a:lnSpc>
                <a:spcPts val="2200"/>
              </a:lnSpc>
              <a:spcAft>
                <a:spcPts val="0"/>
              </a:spcAft>
              <a:buNone/>
            </a:pPr>
            <a:endParaRPr lang="de-DE" b="1" dirty="0"/>
          </a:p>
          <a:p>
            <a:pPr marL="0" indent="0">
              <a:lnSpc>
                <a:spcPts val="2200"/>
              </a:lnSpc>
              <a:spcAft>
                <a:spcPts val="0"/>
              </a:spcAft>
              <a:buNone/>
            </a:pPr>
            <a:endParaRPr lang="de-DE" dirty="0" smtClean="0"/>
          </a:p>
          <a:p>
            <a:pPr>
              <a:lnSpc>
                <a:spcPts val="3000"/>
              </a:lnSpc>
              <a:spcAft>
                <a:spcPts val="0"/>
              </a:spcAft>
            </a:pPr>
            <a:endParaRPr lang="de-DE" dirty="0" smtClean="0"/>
          </a:p>
          <a:p>
            <a:pPr>
              <a:lnSpc>
                <a:spcPts val="3000"/>
              </a:lnSpc>
            </a:pPr>
            <a:endParaRPr lang="de-DE" b="1" dirty="0" smtClean="0"/>
          </a:p>
          <a:p>
            <a:pPr>
              <a:lnSpc>
                <a:spcPts val="3000"/>
              </a:lnSpc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866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Danke für Ihre </a:t>
            </a:r>
            <a:br>
              <a:rPr lang="de-AT" dirty="0" smtClean="0"/>
            </a:br>
            <a:r>
              <a:rPr lang="de-AT" dirty="0" smtClean="0"/>
              <a:t>Aufmerksamkeit!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Stephan De Pasqualin </a:t>
            </a:r>
          </a:p>
          <a:p>
            <a:r>
              <a:rPr lang="de-DE" dirty="0" smtClean="0"/>
              <a:t>BMBWF, Hochschulsektion, Abt. IV/11</a:t>
            </a:r>
          </a:p>
          <a:p>
            <a:r>
              <a:rPr lang="de-DE" dirty="0" smtClean="0">
                <a:hlinkClick r:id="rId2"/>
              </a:rPr>
              <a:t>stephan.depasqualin@bmbwf.gv.at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91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vorlage-neu-2022">
      <a:dk1>
        <a:srgbClr val="000000"/>
      </a:dk1>
      <a:lt1>
        <a:srgbClr val="E6EFF3"/>
      </a:lt1>
      <a:dk2>
        <a:srgbClr val="000000"/>
      </a:dk2>
      <a:lt2>
        <a:srgbClr val="FFFFFF"/>
      </a:lt2>
      <a:accent1>
        <a:srgbClr val="E5310E"/>
      </a:accent1>
      <a:accent2>
        <a:srgbClr val="E5573B"/>
      </a:accent2>
      <a:accent3>
        <a:srgbClr val="EC6237"/>
      </a:accent3>
      <a:accent4>
        <a:srgbClr val="EB7E5C"/>
      </a:accent4>
      <a:accent5>
        <a:srgbClr val="F28F66"/>
      </a:accent5>
      <a:accent6>
        <a:srgbClr val="F0A282"/>
      </a:accent6>
      <a:hlink>
        <a:srgbClr val="1C1C1C"/>
      </a:hlink>
      <a:folHlink>
        <a:srgbClr val="63636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MBWF-PPT-16x9-Calibri_2022-neu" id="{BB8DA22F-191B-4E2C-8177-052F7FFB9A56}" vid="{81979516-F61D-4762-9C72-6558827FD65D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04 - BMBWF-16x9</Template>
  <TotalTime>0</TotalTime>
  <Words>203</Words>
  <Application>Microsoft Office PowerPoint</Application>
  <PresentationFormat>Bildschirmpräsentation (16:9)</PresentationFormat>
  <Paragraphs>49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Stand der Dinge zu Micro-credentials</vt:lpstr>
      <vt:lpstr>Genese  </vt:lpstr>
      <vt:lpstr>Grundsätze für die Gestaltung und Ausstellung  </vt:lpstr>
      <vt:lpstr>Standardelemente zur Beschreibung und Zertifizierung von Micro-credentials  </vt:lpstr>
      <vt:lpstr>  Nicht-Ziele (der Empfehlung und von Micro-credentials)</vt:lpstr>
      <vt:lpstr>  Mehrwert</vt:lpstr>
      <vt:lpstr>Danke für Ihre  Aufmerksamkeit!</vt:lpstr>
    </vt:vector>
  </TitlesOfParts>
  <Company>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Folienpräsentation maximal zweizeilig</dc:title>
  <dc:creator>De Pasqualin Stephan</dc:creator>
  <cp:lastModifiedBy>De Pasqualin Stephan</cp:lastModifiedBy>
  <cp:revision>18</cp:revision>
  <cp:lastPrinted>2018-07-05T18:23:58Z</cp:lastPrinted>
  <dcterms:created xsi:type="dcterms:W3CDTF">2023-10-17T09:25:02Z</dcterms:created>
  <dcterms:modified xsi:type="dcterms:W3CDTF">2023-10-20T07:24:56Z</dcterms:modified>
</cp:coreProperties>
</file>