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6"/>
  </p:notesMasterIdLst>
  <p:sldIdLst>
    <p:sldId id="286" r:id="rId2"/>
    <p:sldId id="503" r:id="rId3"/>
    <p:sldId id="500" r:id="rId4"/>
    <p:sldId id="262" r:id="rId5"/>
    <p:sldId id="574" r:id="rId6"/>
    <p:sldId id="489" r:id="rId7"/>
    <p:sldId id="484" r:id="rId8"/>
    <p:sldId id="576" r:id="rId9"/>
    <p:sldId id="511" r:id="rId10"/>
    <p:sldId id="487" r:id="rId11"/>
    <p:sldId id="290" r:id="rId12"/>
    <p:sldId id="512" r:id="rId13"/>
    <p:sldId id="292" r:id="rId14"/>
    <p:sldId id="501" r:id="rId15"/>
    <p:sldId id="504" r:id="rId16"/>
    <p:sldId id="505" r:id="rId17"/>
    <p:sldId id="506" r:id="rId18"/>
    <p:sldId id="508" r:id="rId19"/>
    <p:sldId id="507" r:id="rId20"/>
    <p:sldId id="509" r:id="rId21"/>
    <p:sldId id="510" r:id="rId22"/>
    <p:sldId id="513" r:id="rId23"/>
    <p:sldId id="515" r:id="rId24"/>
    <p:sldId id="29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A9B9C09-18A3-4266-9047-CF8E4BE3AE13}">
          <p14:sldIdLst>
            <p14:sldId id="286"/>
            <p14:sldId id="503"/>
            <p14:sldId id="500"/>
            <p14:sldId id="262"/>
            <p14:sldId id="574"/>
            <p14:sldId id="489"/>
            <p14:sldId id="484"/>
            <p14:sldId id="576"/>
            <p14:sldId id="511"/>
            <p14:sldId id="487"/>
            <p14:sldId id="290"/>
            <p14:sldId id="512"/>
            <p14:sldId id="292"/>
            <p14:sldId id="501"/>
            <p14:sldId id="504"/>
            <p14:sldId id="505"/>
            <p14:sldId id="506"/>
            <p14:sldId id="508"/>
            <p14:sldId id="507"/>
            <p14:sldId id="509"/>
            <p14:sldId id="510"/>
            <p14:sldId id="513"/>
            <p14:sldId id="515"/>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683"/>
    <a:srgbClr val="FFE784"/>
    <a:srgbClr val="FED480"/>
    <a:srgbClr val="FCAC78"/>
    <a:srgbClr val="FDBE7C"/>
    <a:srgbClr val="FB9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993" autoAdjust="0"/>
  </p:normalViewPr>
  <p:slideViewPr>
    <p:cSldViewPr snapToGrid="0">
      <p:cViewPr varScale="1">
        <p:scale>
          <a:sx n="94" d="100"/>
          <a:sy n="94" d="100"/>
        </p:scale>
        <p:origin x="978" y="90"/>
      </p:cViewPr>
      <p:guideLst/>
    </p:cSldViewPr>
  </p:slideViewPr>
  <p:notesTextViewPr>
    <p:cViewPr>
      <p:scale>
        <a:sx n="1" d="1"/>
        <a:sy n="1" d="1"/>
      </p:scale>
      <p:origin x="0" y="0"/>
    </p:cViewPr>
  </p:notesText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B86DD-2E55-4BA1-A716-D35C8EAC331C}" type="doc">
      <dgm:prSet loTypeId="urn:microsoft.com/office/officeart/2005/8/layout/gear1" loCatId="cycle" qsTypeId="urn:microsoft.com/office/officeart/2005/8/quickstyle/simple1" qsCatId="simple" csTypeId="urn:microsoft.com/office/officeart/2005/8/colors/colorful1" csCatId="colorful" phldr="1"/>
      <dgm:spPr/>
    </dgm:pt>
    <dgm:pt modelId="{A04EFDFE-A823-4F7F-9A1F-CB1438E14E27}">
      <dgm:prSet phldrT="[Text]" custT="1"/>
      <dgm:spPr/>
      <dgm:t>
        <a:bodyPr/>
        <a:lstStyle/>
        <a:p>
          <a:r>
            <a:rPr lang="de-DE" sz="1600" dirty="0"/>
            <a:t>Implementation at national </a:t>
          </a:r>
          <a:r>
            <a:rPr lang="de-DE" sz="1600" dirty="0" err="1"/>
            <a:t>level</a:t>
          </a:r>
          <a:r>
            <a:rPr lang="de-DE" sz="1600" dirty="0"/>
            <a:t> &amp; at </a:t>
          </a:r>
          <a:r>
            <a:rPr lang="de-DE" sz="1600" dirty="0" err="1"/>
            <a:t>universities</a:t>
          </a:r>
          <a:endParaRPr lang="de-AT" sz="1600" dirty="0"/>
        </a:p>
      </dgm:t>
    </dgm:pt>
    <dgm:pt modelId="{F10621CC-2F2E-4818-9DBB-DA2BB18BBF87}" type="parTrans" cxnId="{747507A4-4F83-46C6-9F88-15494883B54F}">
      <dgm:prSet/>
      <dgm:spPr/>
      <dgm:t>
        <a:bodyPr/>
        <a:lstStyle/>
        <a:p>
          <a:endParaRPr lang="de-AT"/>
        </a:p>
      </dgm:t>
    </dgm:pt>
    <dgm:pt modelId="{7D1A752F-22A3-4587-AE19-10B0FC7C08ED}" type="sibTrans" cxnId="{747507A4-4F83-46C6-9F88-15494883B54F}">
      <dgm:prSet/>
      <dgm:spPr/>
      <dgm:t>
        <a:bodyPr/>
        <a:lstStyle/>
        <a:p>
          <a:endParaRPr lang="de-AT"/>
        </a:p>
      </dgm:t>
    </dgm:pt>
    <dgm:pt modelId="{F8092538-B8B4-4C1C-BEBE-FB7FB5194E53}">
      <dgm:prSet phldrT="[Text]" custT="1"/>
      <dgm:spPr/>
      <dgm:t>
        <a:bodyPr/>
        <a:lstStyle/>
        <a:p>
          <a:r>
            <a:rPr lang="de-DE" sz="1600" dirty="0"/>
            <a:t>(Bologna) Communiqués</a:t>
          </a:r>
          <a:endParaRPr lang="de-AT" sz="1600" dirty="0"/>
        </a:p>
      </dgm:t>
    </dgm:pt>
    <dgm:pt modelId="{D6933E06-684D-4DF5-8A05-54AA3F29AFD6}" type="parTrans" cxnId="{4B8E48D5-7BE4-447B-A824-7186E52704CF}">
      <dgm:prSet/>
      <dgm:spPr/>
      <dgm:t>
        <a:bodyPr/>
        <a:lstStyle/>
        <a:p>
          <a:endParaRPr lang="de-AT"/>
        </a:p>
      </dgm:t>
    </dgm:pt>
    <dgm:pt modelId="{9375CCB3-50FB-4878-9BEB-A47BCAC2D4F9}" type="sibTrans" cxnId="{4B8E48D5-7BE4-447B-A824-7186E52704CF}">
      <dgm:prSet/>
      <dgm:spPr/>
      <dgm:t>
        <a:bodyPr/>
        <a:lstStyle/>
        <a:p>
          <a:endParaRPr lang="de-AT"/>
        </a:p>
      </dgm:t>
    </dgm:pt>
    <dgm:pt modelId="{DDA6F437-E16E-4CC5-8BA1-675A655FD55C}">
      <dgm:prSet phldrT="[Text]" custT="1"/>
      <dgm:spPr/>
      <dgm:t>
        <a:bodyPr/>
        <a:lstStyle/>
        <a:p>
          <a:r>
            <a:rPr lang="de-DE" sz="1600" dirty="0"/>
            <a:t>European BFUG</a:t>
          </a:r>
          <a:endParaRPr lang="de-AT" sz="1600" dirty="0"/>
        </a:p>
      </dgm:t>
    </dgm:pt>
    <dgm:pt modelId="{0B15FADD-ADD2-4A6A-954C-A4DD2461DAB3}" type="parTrans" cxnId="{429B3D2F-5443-40DB-B109-C2CDD6BC2E5A}">
      <dgm:prSet/>
      <dgm:spPr/>
      <dgm:t>
        <a:bodyPr/>
        <a:lstStyle/>
        <a:p>
          <a:endParaRPr lang="de-AT"/>
        </a:p>
      </dgm:t>
    </dgm:pt>
    <dgm:pt modelId="{161CBF33-B275-468C-A49C-A9011ABBAF91}" type="sibTrans" cxnId="{429B3D2F-5443-40DB-B109-C2CDD6BC2E5A}">
      <dgm:prSet/>
      <dgm:spPr/>
      <dgm:t>
        <a:bodyPr/>
        <a:lstStyle/>
        <a:p>
          <a:endParaRPr lang="de-AT"/>
        </a:p>
      </dgm:t>
    </dgm:pt>
    <dgm:pt modelId="{AF1866A8-A342-449E-A7B4-7DEF6AB0C075}" type="pres">
      <dgm:prSet presAssocID="{AFDB86DD-2E55-4BA1-A716-D35C8EAC331C}" presName="composite" presStyleCnt="0">
        <dgm:presLayoutVars>
          <dgm:chMax val="3"/>
          <dgm:animLvl val="lvl"/>
          <dgm:resizeHandles val="exact"/>
        </dgm:presLayoutVars>
      </dgm:prSet>
      <dgm:spPr/>
    </dgm:pt>
    <dgm:pt modelId="{1C961812-668D-4E39-AA30-76D366C71A75}" type="pres">
      <dgm:prSet presAssocID="{A04EFDFE-A823-4F7F-9A1F-CB1438E14E27}" presName="gear1" presStyleLbl="node1" presStyleIdx="0" presStyleCnt="3" custScaleX="123867" custScaleY="117923">
        <dgm:presLayoutVars>
          <dgm:chMax val="1"/>
          <dgm:bulletEnabled val="1"/>
        </dgm:presLayoutVars>
      </dgm:prSet>
      <dgm:spPr/>
    </dgm:pt>
    <dgm:pt modelId="{9A89C2CA-626B-456E-86CC-0F71888C099C}" type="pres">
      <dgm:prSet presAssocID="{A04EFDFE-A823-4F7F-9A1F-CB1438E14E27}" presName="gear1srcNode" presStyleLbl="node1" presStyleIdx="0" presStyleCnt="3"/>
      <dgm:spPr/>
    </dgm:pt>
    <dgm:pt modelId="{E433E0E4-CA21-4D0B-B693-8D999CE55BC2}" type="pres">
      <dgm:prSet presAssocID="{A04EFDFE-A823-4F7F-9A1F-CB1438E14E27}" presName="gear1dstNode" presStyleLbl="node1" presStyleIdx="0" presStyleCnt="3"/>
      <dgm:spPr/>
    </dgm:pt>
    <dgm:pt modelId="{F254659A-36CD-4094-BB73-A7A520AB3802}" type="pres">
      <dgm:prSet presAssocID="{F8092538-B8B4-4C1C-BEBE-FB7FB5194E53}" presName="gear2" presStyleLbl="node1" presStyleIdx="1" presStyleCnt="3" custScaleX="110900" custLinFactNeighborX="-10755">
        <dgm:presLayoutVars>
          <dgm:chMax val="1"/>
          <dgm:bulletEnabled val="1"/>
        </dgm:presLayoutVars>
      </dgm:prSet>
      <dgm:spPr/>
    </dgm:pt>
    <dgm:pt modelId="{155AA52B-1A8E-49BD-A716-3C990234F4A7}" type="pres">
      <dgm:prSet presAssocID="{F8092538-B8B4-4C1C-BEBE-FB7FB5194E53}" presName="gear2srcNode" presStyleLbl="node1" presStyleIdx="1" presStyleCnt="3"/>
      <dgm:spPr/>
    </dgm:pt>
    <dgm:pt modelId="{6FDC3995-C73B-49D6-9F1B-6D3F81B3562F}" type="pres">
      <dgm:prSet presAssocID="{F8092538-B8B4-4C1C-BEBE-FB7FB5194E53}" presName="gear2dstNode" presStyleLbl="node1" presStyleIdx="1" presStyleCnt="3"/>
      <dgm:spPr/>
    </dgm:pt>
    <dgm:pt modelId="{FC8F7E9D-9D72-4E53-BDA6-75A618CE5B58}" type="pres">
      <dgm:prSet presAssocID="{DDA6F437-E16E-4CC5-8BA1-675A655FD55C}" presName="gear3" presStyleLbl="node1" presStyleIdx="2" presStyleCnt="3"/>
      <dgm:spPr/>
    </dgm:pt>
    <dgm:pt modelId="{3CD05F34-DE91-4F4A-8474-903B47B2A9EC}" type="pres">
      <dgm:prSet presAssocID="{DDA6F437-E16E-4CC5-8BA1-675A655FD55C}" presName="gear3tx" presStyleLbl="node1" presStyleIdx="2" presStyleCnt="3">
        <dgm:presLayoutVars>
          <dgm:chMax val="1"/>
          <dgm:bulletEnabled val="1"/>
        </dgm:presLayoutVars>
      </dgm:prSet>
      <dgm:spPr/>
    </dgm:pt>
    <dgm:pt modelId="{505F3AFD-C238-427A-B729-3CA0EDFD44CD}" type="pres">
      <dgm:prSet presAssocID="{DDA6F437-E16E-4CC5-8BA1-675A655FD55C}" presName="gear3srcNode" presStyleLbl="node1" presStyleIdx="2" presStyleCnt="3"/>
      <dgm:spPr/>
    </dgm:pt>
    <dgm:pt modelId="{7AA95FDA-EA85-41D3-B552-16220B39B847}" type="pres">
      <dgm:prSet presAssocID="{DDA6F437-E16E-4CC5-8BA1-675A655FD55C}" presName="gear3dstNode" presStyleLbl="node1" presStyleIdx="2" presStyleCnt="3"/>
      <dgm:spPr/>
    </dgm:pt>
    <dgm:pt modelId="{77220691-C6C6-4101-A82A-4A8FAE2C41C7}" type="pres">
      <dgm:prSet presAssocID="{7D1A752F-22A3-4587-AE19-10B0FC7C08ED}" presName="connector1" presStyleLbl="sibTrans2D1" presStyleIdx="0" presStyleCnt="3" custLinFactNeighborX="12644"/>
      <dgm:spPr/>
    </dgm:pt>
    <dgm:pt modelId="{6E973109-5B27-45F2-9E39-0B938D8E39C3}" type="pres">
      <dgm:prSet presAssocID="{9375CCB3-50FB-4878-9BEB-A47BCAC2D4F9}" presName="connector2" presStyleLbl="sibTrans2D1" presStyleIdx="1" presStyleCnt="3" custLinFactNeighborX="-10340" custLinFactNeighborY="1536"/>
      <dgm:spPr/>
    </dgm:pt>
    <dgm:pt modelId="{739042A0-7FC0-471A-9195-5E02606225EC}" type="pres">
      <dgm:prSet presAssocID="{161CBF33-B275-468C-A49C-A9011ABBAF91}" presName="connector3" presStyleLbl="sibTrans2D1" presStyleIdx="2" presStyleCnt="3" custFlipHor="1" custScaleX="2113" custScaleY="13122" custLinFactX="-1426" custLinFactNeighborX="-100000" custLinFactNeighborY="79234"/>
      <dgm:spPr/>
    </dgm:pt>
  </dgm:ptLst>
  <dgm:cxnLst>
    <dgm:cxn modelId="{5C4D741B-ADC3-4804-8067-6813E9903055}" type="presOf" srcId="{AFDB86DD-2E55-4BA1-A716-D35C8EAC331C}" destId="{AF1866A8-A342-449E-A7B4-7DEF6AB0C075}" srcOrd="0" destOrd="0" presId="urn:microsoft.com/office/officeart/2005/8/layout/gear1"/>
    <dgm:cxn modelId="{75C9931C-AFF4-41F8-851D-29CE88D4D1BA}" type="presOf" srcId="{F8092538-B8B4-4C1C-BEBE-FB7FB5194E53}" destId="{6FDC3995-C73B-49D6-9F1B-6D3F81B3562F}" srcOrd="2" destOrd="0" presId="urn:microsoft.com/office/officeart/2005/8/layout/gear1"/>
    <dgm:cxn modelId="{429B3D2F-5443-40DB-B109-C2CDD6BC2E5A}" srcId="{AFDB86DD-2E55-4BA1-A716-D35C8EAC331C}" destId="{DDA6F437-E16E-4CC5-8BA1-675A655FD55C}" srcOrd="2" destOrd="0" parTransId="{0B15FADD-ADD2-4A6A-954C-A4DD2461DAB3}" sibTransId="{161CBF33-B275-468C-A49C-A9011ABBAF91}"/>
    <dgm:cxn modelId="{A0E36451-BDB4-46FA-84E2-71FE786BBCF0}" type="presOf" srcId="{DDA6F437-E16E-4CC5-8BA1-675A655FD55C}" destId="{3CD05F34-DE91-4F4A-8474-903B47B2A9EC}" srcOrd="1" destOrd="0" presId="urn:microsoft.com/office/officeart/2005/8/layout/gear1"/>
    <dgm:cxn modelId="{7D108C72-01D2-479A-AF9C-48EAC278A80C}" type="presOf" srcId="{A04EFDFE-A823-4F7F-9A1F-CB1438E14E27}" destId="{1C961812-668D-4E39-AA30-76D366C71A75}" srcOrd="0" destOrd="0" presId="urn:microsoft.com/office/officeart/2005/8/layout/gear1"/>
    <dgm:cxn modelId="{287B9E78-4EB3-48DE-90FB-6A49B668B6E1}" type="presOf" srcId="{DDA6F437-E16E-4CC5-8BA1-675A655FD55C}" destId="{505F3AFD-C238-427A-B729-3CA0EDFD44CD}" srcOrd="2" destOrd="0" presId="urn:microsoft.com/office/officeart/2005/8/layout/gear1"/>
    <dgm:cxn modelId="{3C2B488D-7419-4D32-A284-233AB460EF38}" type="presOf" srcId="{A04EFDFE-A823-4F7F-9A1F-CB1438E14E27}" destId="{9A89C2CA-626B-456E-86CC-0F71888C099C}" srcOrd="1" destOrd="0" presId="urn:microsoft.com/office/officeart/2005/8/layout/gear1"/>
    <dgm:cxn modelId="{E54FCA96-D3CB-40A4-BC68-235B2B77BCE9}" type="presOf" srcId="{A04EFDFE-A823-4F7F-9A1F-CB1438E14E27}" destId="{E433E0E4-CA21-4D0B-B693-8D999CE55BC2}" srcOrd="2" destOrd="0" presId="urn:microsoft.com/office/officeart/2005/8/layout/gear1"/>
    <dgm:cxn modelId="{2B7EC59A-422B-4542-A1CE-43928E8BB53D}" type="presOf" srcId="{161CBF33-B275-468C-A49C-A9011ABBAF91}" destId="{739042A0-7FC0-471A-9195-5E02606225EC}" srcOrd="0" destOrd="0" presId="urn:microsoft.com/office/officeart/2005/8/layout/gear1"/>
    <dgm:cxn modelId="{6D82289C-FD3E-4A52-8551-A92C0322B600}" type="presOf" srcId="{DDA6F437-E16E-4CC5-8BA1-675A655FD55C}" destId="{7AA95FDA-EA85-41D3-B552-16220B39B847}" srcOrd="3" destOrd="0" presId="urn:microsoft.com/office/officeart/2005/8/layout/gear1"/>
    <dgm:cxn modelId="{AF7E7B9C-3372-41D7-AB38-E12ADB7C3182}" type="presOf" srcId="{9375CCB3-50FB-4878-9BEB-A47BCAC2D4F9}" destId="{6E973109-5B27-45F2-9E39-0B938D8E39C3}" srcOrd="0" destOrd="0" presId="urn:microsoft.com/office/officeart/2005/8/layout/gear1"/>
    <dgm:cxn modelId="{747507A4-4F83-46C6-9F88-15494883B54F}" srcId="{AFDB86DD-2E55-4BA1-A716-D35C8EAC331C}" destId="{A04EFDFE-A823-4F7F-9A1F-CB1438E14E27}" srcOrd="0" destOrd="0" parTransId="{F10621CC-2F2E-4818-9DBB-DA2BB18BBF87}" sibTransId="{7D1A752F-22A3-4587-AE19-10B0FC7C08ED}"/>
    <dgm:cxn modelId="{2FDCC8C9-690A-4A00-A30A-6532B36C50B3}" type="presOf" srcId="{DDA6F437-E16E-4CC5-8BA1-675A655FD55C}" destId="{FC8F7E9D-9D72-4E53-BDA6-75A618CE5B58}" srcOrd="0" destOrd="0" presId="urn:microsoft.com/office/officeart/2005/8/layout/gear1"/>
    <dgm:cxn modelId="{4B8E48D5-7BE4-447B-A824-7186E52704CF}" srcId="{AFDB86DD-2E55-4BA1-A716-D35C8EAC331C}" destId="{F8092538-B8B4-4C1C-BEBE-FB7FB5194E53}" srcOrd="1" destOrd="0" parTransId="{D6933E06-684D-4DF5-8A05-54AA3F29AFD6}" sibTransId="{9375CCB3-50FB-4878-9BEB-A47BCAC2D4F9}"/>
    <dgm:cxn modelId="{BBF752E1-929D-4959-89B9-0AC881ADF0F4}" type="presOf" srcId="{7D1A752F-22A3-4587-AE19-10B0FC7C08ED}" destId="{77220691-C6C6-4101-A82A-4A8FAE2C41C7}" srcOrd="0" destOrd="0" presId="urn:microsoft.com/office/officeart/2005/8/layout/gear1"/>
    <dgm:cxn modelId="{E530C9FB-7519-4CD6-9936-A1B21E3C788D}" type="presOf" srcId="{F8092538-B8B4-4C1C-BEBE-FB7FB5194E53}" destId="{F254659A-36CD-4094-BB73-A7A520AB3802}" srcOrd="0" destOrd="0" presId="urn:microsoft.com/office/officeart/2005/8/layout/gear1"/>
    <dgm:cxn modelId="{81D428FD-1FF9-4A7D-A9B1-DDB115F9CF43}" type="presOf" srcId="{F8092538-B8B4-4C1C-BEBE-FB7FB5194E53}" destId="{155AA52B-1A8E-49BD-A716-3C990234F4A7}" srcOrd="1" destOrd="0" presId="urn:microsoft.com/office/officeart/2005/8/layout/gear1"/>
    <dgm:cxn modelId="{4292A9F1-51B3-4E38-9003-192503CD20CB}" type="presParOf" srcId="{AF1866A8-A342-449E-A7B4-7DEF6AB0C075}" destId="{1C961812-668D-4E39-AA30-76D366C71A75}" srcOrd="0" destOrd="0" presId="urn:microsoft.com/office/officeart/2005/8/layout/gear1"/>
    <dgm:cxn modelId="{A6190819-6235-4C09-9795-396E9905AA9D}" type="presParOf" srcId="{AF1866A8-A342-449E-A7B4-7DEF6AB0C075}" destId="{9A89C2CA-626B-456E-86CC-0F71888C099C}" srcOrd="1" destOrd="0" presId="urn:microsoft.com/office/officeart/2005/8/layout/gear1"/>
    <dgm:cxn modelId="{30585A73-EBD5-43C1-94D2-5AB969354ED9}" type="presParOf" srcId="{AF1866A8-A342-449E-A7B4-7DEF6AB0C075}" destId="{E433E0E4-CA21-4D0B-B693-8D999CE55BC2}" srcOrd="2" destOrd="0" presId="urn:microsoft.com/office/officeart/2005/8/layout/gear1"/>
    <dgm:cxn modelId="{54A60634-A84D-4373-8E32-6A6A61A54731}" type="presParOf" srcId="{AF1866A8-A342-449E-A7B4-7DEF6AB0C075}" destId="{F254659A-36CD-4094-BB73-A7A520AB3802}" srcOrd="3" destOrd="0" presId="urn:microsoft.com/office/officeart/2005/8/layout/gear1"/>
    <dgm:cxn modelId="{2E3F4CB4-62DE-4425-94CA-D05766D61420}" type="presParOf" srcId="{AF1866A8-A342-449E-A7B4-7DEF6AB0C075}" destId="{155AA52B-1A8E-49BD-A716-3C990234F4A7}" srcOrd="4" destOrd="0" presId="urn:microsoft.com/office/officeart/2005/8/layout/gear1"/>
    <dgm:cxn modelId="{7C5320EF-4F64-458A-8B90-819B662BF7C0}" type="presParOf" srcId="{AF1866A8-A342-449E-A7B4-7DEF6AB0C075}" destId="{6FDC3995-C73B-49D6-9F1B-6D3F81B3562F}" srcOrd="5" destOrd="0" presId="urn:microsoft.com/office/officeart/2005/8/layout/gear1"/>
    <dgm:cxn modelId="{2C7F6C04-3514-49F6-A2D2-C1094A4D5AFE}" type="presParOf" srcId="{AF1866A8-A342-449E-A7B4-7DEF6AB0C075}" destId="{FC8F7E9D-9D72-4E53-BDA6-75A618CE5B58}" srcOrd="6" destOrd="0" presId="urn:microsoft.com/office/officeart/2005/8/layout/gear1"/>
    <dgm:cxn modelId="{7C52FBB7-532E-4918-B8AF-9EF1D5CB36F2}" type="presParOf" srcId="{AF1866A8-A342-449E-A7B4-7DEF6AB0C075}" destId="{3CD05F34-DE91-4F4A-8474-903B47B2A9EC}" srcOrd="7" destOrd="0" presId="urn:microsoft.com/office/officeart/2005/8/layout/gear1"/>
    <dgm:cxn modelId="{DF431155-DC14-4812-89B2-9144926EF8D4}" type="presParOf" srcId="{AF1866A8-A342-449E-A7B4-7DEF6AB0C075}" destId="{505F3AFD-C238-427A-B729-3CA0EDFD44CD}" srcOrd="8" destOrd="0" presId="urn:microsoft.com/office/officeart/2005/8/layout/gear1"/>
    <dgm:cxn modelId="{26CBA162-C5FD-4A7A-84E5-743FDD8521A5}" type="presParOf" srcId="{AF1866A8-A342-449E-A7B4-7DEF6AB0C075}" destId="{7AA95FDA-EA85-41D3-B552-16220B39B847}" srcOrd="9" destOrd="0" presId="urn:microsoft.com/office/officeart/2005/8/layout/gear1"/>
    <dgm:cxn modelId="{A32A88B6-E213-46F1-82CF-70D23B1B4737}" type="presParOf" srcId="{AF1866A8-A342-449E-A7B4-7DEF6AB0C075}" destId="{77220691-C6C6-4101-A82A-4A8FAE2C41C7}" srcOrd="10" destOrd="0" presId="urn:microsoft.com/office/officeart/2005/8/layout/gear1"/>
    <dgm:cxn modelId="{76A0F8FC-2A11-4833-BDE2-02D9F581BB2D}" type="presParOf" srcId="{AF1866A8-A342-449E-A7B4-7DEF6AB0C075}" destId="{6E973109-5B27-45F2-9E39-0B938D8E39C3}" srcOrd="11" destOrd="0" presId="urn:microsoft.com/office/officeart/2005/8/layout/gear1"/>
    <dgm:cxn modelId="{A1B2BB37-3795-42C0-989D-5DB61B7EF0EB}" type="presParOf" srcId="{AF1866A8-A342-449E-A7B4-7DEF6AB0C075}" destId="{739042A0-7FC0-471A-9195-5E02606225E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1812-668D-4E39-AA30-76D366C71A75}">
      <dsp:nvSpPr>
        <dsp:cNvPr id="0" name=""/>
        <dsp:cNvSpPr/>
      </dsp:nvSpPr>
      <dsp:spPr>
        <a:xfrm>
          <a:off x="4241844" y="1475802"/>
          <a:ext cx="2673501" cy="2545208"/>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Implementation at national </a:t>
          </a:r>
          <a:r>
            <a:rPr lang="de-DE" sz="1600" kern="1200" dirty="0" err="1"/>
            <a:t>level</a:t>
          </a:r>
          <a:r>
            <a:rPr lang="de-DE" sz="1600" kern="1200" dirty="0"/>
            <a:t> &amp; at </a:t>
          </a:r>
          <a:r>
            <a:rPr lang="de-DE" sz="1600" kern="1200" dirty="0" err="1"/>
            <a:t>universities</a:t>
          </a:r>
          <a:endParaRPr lang="de-AT" sz="1600" kern="1200" dirty="0"/>
        </a:p>
      </dsp:txBody>
      <dsp:txXfrm>
        <a:off x="4769748" y="2072005"/>
        <a:ext cx="1617693" cy="1308289"/>
      </dsp:txXfrm>
    </dsp:sp>
    <dsp:sp modelId="{F254659A-36CD-4094-BB73-A7A520AB3802}">
      <dsp:nvSpPr>
        <dsp:cNvPr id="0" name=""/>
        <dsp:cNvSpPr/>
      </dsp:nvSpPr>
      <dsp:spPr>
        <a:xfrm>
          <a:off x="2989264" y="1159065"/>
          <a:ext cx="1740819" cy="156972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(Bologna) Communiqués</a:t>
          </a:r>
          <a:endParaRPr lang="de-AT" sz="1600" kern="1200" dirty="0"/>
        </a:p>
      </dsp:txBody>
      <dsp:txXfrm>
        <a:off x="3409317" y="1556635"/>
        <a:ext cx="900713" cy="774580"/>
      </dsp:txXfrm>
    </dsp:sp>
    <dsp:sp modelId="{FC8F7E9D-9D72-4E53-BDA6-75A618CE5B58}">
      <dsp:nvSpPr>
        <dsp:cNvPr id="0" name=""/>
        <dsp:cNvSpPr/>
      </dsp:nvSpPr>
      <dsp:spPr>
        <a:xfrm rot="20700000">
          <a:off x="4122840" y="76118"/>
          <a:ext cx="1538005" cy="1538005"/>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European BFUG</a:t>
          </a:r>
          <a:endParaRPr lang="de-AT" sz="1600" kern="1200" dirty="0"/>
        </a:p>
      </dsp:txBody>
      <dsp:txXfrm rot="-20700000">
        <a:off x="4460170" y="413448"/>
        <a:ext cx="863346" cy="863346"/>
      </dsp:txXfrm>
    </dsp:sp>
    <dsp:sp modelId="{77220691-C6C6-4101-A82A-4A8FAE2C41C7}">
      <dsp:nvSpPr>
        <dsp:cNvPr id="0" name=""/>
        <dsp:cNvSpPr/>
      </dsp:nvSpPr>
      <dsp:spPr>
        <a:xfrm>
          <a:off x="4679828" y="1345198"/>
          <a:ext cx="2762707" cy="2762707"/>
        </a:xfrm>
        <a:prstGeom prst="circularArrow">
          <a:avLst>
            <a:gd name="adj1" fmla="val 4688"/>
            <a:gd name="adj2" fmla="val 299029"/>
            <a:gd name="adj3" fmla="val 2509491"/>
            <a:gd name="adj4" fmla="val 1587573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973109-5B27-45F2-9E39-0B938D8E39C3}">
      <dsp:nvSpPr>
        <dsp:cNvPr id="0" name=""/>
        <dsp:cNvSpPr/>
      </dsp:nvSpPr>
      <dsp:spPr>
        <a:xfrm>
          <a:off x="2758090" y="843735"/>
          <a:ext cx="2007279" cy="2007279"/>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9042A0-7FC0-471A-9195-5E02606225EC}">
      <dsp:nvSpPr>
        <dsp:cNvPr id="0" name=""/>
        <dsp:cNvSpPr/>
      </dsp:nvSpPr>
      <dsp:spPr>
        <a:xfrm flipH="1">
          <a:off x="2631230" y="2395348"/>
          <a:ext cx="45730" cy="283993"/>
        </a:xfrm>
        <a:prstGeom prst="lef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40B9F-235A-4B48-8A98-4ECFCACA9E55}" type="datetimeFigureOut">
              <a:rPr lang="de-AT" smtClean="0"/>
              <a:t>07.11.2023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2B019-A877-4602-A647-504CE5168516}" type="slidenum">
              <a:rPr lang="de-AT" smtClean="0"/>
              <a:t>‹Nr.›</a:t>
            </a:fld>
            <a:endParaRPr lang="de-AT"/>
          </a:p>
        </p:txBody>
      </p:sp>
    </p:spTree>
    <p:extLst>
      <p:ext uri="{BB962C8B-B14F-4D97-AF65-F5344CB8AC3E}">
        <p14:creationId xmlns:p14="http://schemas.microsoft.com/office/powerpoint/2010/main" val="419737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hea.info/page-bfug-meeting-8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oe.int/en/web/conventions/full-list/-/conventions/treaty/01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ED2B019-A877-4602-A647-504CE5168516}" type="slidenum">
              <a:rPr lang="de-AT" smtClean="0"/>
              <a:t>1</a:t>
            </a:fld>
            <a:endParaRPr lang="de-AT"/>
          </a:p>
        </p:txBody>
      </p:sp>
    </p:spTree>
    <p:extLst>
      <p:ext uri="{BB962C8B-B14F-4D97-AF65-F5344CB8AC3E}">
        <p14:creationId xmlns:p14="http://schemas.microsoft.com/office/powerpoint/2010/main" val="319902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ED2B019-A877-4602-A647-504CE5168516}" type="slidenum">
              <a:rPr lang="de-AT" smtClean="0"/>
              <a:t>2</a:t>
            </a:fld>
            <a:endParaRPr lang="de-AT"/>
          </a:p>
        </p:txBody>
      </p:sp>
    </p:spTree>
    <p:extLst>
      <p:ext uri="{BB962C8B-B14F-4D97-AF65-F5344CB8AC3E}">
        <p14:creationId xmlns:p14="http://schemas.microsoft.com/office/powerpoint/2010/main" val="319693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1ED2B019-A877-4602-A647-504CE5168516}" type="slidenum">
              <a:rPr lang="de-AT" smtClean="0"/>
              <a:t>3</a:t>
            </a:fld>
            <a:endParaRPr lang="de-AT"/>
          </a:p>
        </p:txBody>
      </p:sp>
    </p:spTree>
    <p:extLst>
      <p:ext uri="{BB962C8B-B14F-4D97-AF65-F5344CB8AC3E}">
        <p14:creationId xmlns:p14="http://schemas.microsoft.com/office/powerpoint/2010/main" val="192691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43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535353"/>
                </a:solidFill>
                <a:effectLst/>
                <a:latin typeface="Open Sans" panose="020B0606030504020204" pitchFamily="34" charset="0"/>
              </a:rPr>
              <a:t>The </a:t>
            </a:r>
            <a:r>
              <a:rPr lang="en-US" b="1" i="0" dirty="0">
                <a:solidFill>
                  <a:srgbClr val="535353"/>
                </a:solidFill>
                <a:effectLst/>
                <a:latin typeface="Open Sans" panose="020B0606030504020204" pitchFamily="34" charset="0"/>
              </a:rPr>
              <a:t>BFUG / EHEA members</a:t>
            </a:r>
            <a:r>
              <a:rPr lang="en-US" b="0" i="0" dirty="0">
                <a:solidFill>
                  <a:srgbClr val="535353"/>
                </a:solidFill>
                <a:effectLst/>
                <a:latin typeface="Open Sans" panose="020B0606030504020204" pitchFamily="34" charset="0"/>
              </a:rPr>
              <a:t> are </a:t>
            </a:r>
            <a:r>
              <a:rPr lang="en-US" b="1" i="0" dirty="0">
                <a:solidFill>
                  <a:srgbClr val="535353"/>
                </a:solidFill>
                <a:effectLst/>
                <a:latin typeface="Open Sans" panose="020B0606030504020204" pitchFamily="34" charset="0"/>
              </a:rPr>
              <a:t>49 countries</a:t>
            </a:r>
            <a:r>
              <a:rPr lang="en-US" b="0" i="0" dirty="0">
                <a:solidFill>
                  <a:srgbClr val="535353"/>
                </a:solidFill>
                <a:effectLst/>
                <a:latin typeface="Open Sans" panose="020B0606030504020204" pitchFamily="34" charset="0"/>
              </a:rPr>
              <a:t> and the </a:t>
            </a:r>
            <a:r>
              <a:rPr lang="en-US" b="1" i="0" dirty="0">
                <a:solidFill>
                  <a:srgbClr val="535353"/>
                </a:solidFill>
                <a:effectLst/>
                <a:latin typeface="Open Sans" panose="020B0606030504020204" pitchFamily="34" charset="0"/>
              </a:rPr>
              <a:t>European Commission</a:t>
            </a:r>
            <a:r>
              <a:rPr lang="en-US" b="0" i="0" dirty="0">
                <a:solidFill>
                  <a:srgbClr val="535353"/>
                </a:solidFill>
                <a:effectLst/>
                <a:latin typeface="Open Sans" panose="020B0606030504020204" pitchFamily="34" charset="0"/>
              </a:rPr>
              <a:t>. As of the </a:t>
            </a:r>
            <a:r>
              <a:rPr lang="en-US" b="0" i="0" u="sng" dirty="0">
                <a:solidFill>
                  <a:srgbClr val="3DB4E5"/>
                </a:solidFill>
                <a:effectLst/>
                <a:latin typeface="Open Sans" panose="020B0606030504020204" pitchFamily="34" charset="0"/>
                <a:hlinkClick r:id="rId3"/>
              </a:rPr>
              <a:t>BFUG Meeting LXXX</a:t>
            </a:r>
            <a:r>
              <a:rPr lang="en-US" b="0" i="0" dirty="0">
                <a:solidFill>
                  <a:srgbClr val="535353"/>
                </a:solidFill>
                <a:effectLst/>
                <a:latin typeface="Open Sans" panose="020B0606030504020204" pitchFamily="34" charset="0"/>
              </a:rPr>
              <a:t>, held in Strasbourg on the 11th and 12th of April 2022, it was decided by the BFUG members to suspend the rights of representation of the Russian Federation and Belarus in the EHEA.</a:t>
            </a:r>
          </a:p>
          <a:p>
            <a:r>
              <a:rPr lang="en-US" b="0" i="0" dirty="0">
                <a:solidFill>
                  <a:srgbClr val="535353"/>
                </a:solidFill>
                <a:effectLst/>
                <a:latin typeface="Open Sans" panose="020B0606030504020204" pitchFamily="34" charset="0"/>
              </a:rPr>
              <a:t>To become a member of the EHEA, countries have to be party to the </a:t>
            </a:r>
            <a:r>
              <a:rPr lang="en-US" b="0" i="0" u="sng" dirty="0">
                <a:solidFill>
                  <a:srgbClr val="34B4E4"/>
                </a:solidFill>
                <a:effectLst/>
                <a:latin typeface="Open Sans" panose="020B0606030504020204" pitchFamily="34" charset="0"/>
                <a:hlinkClick r:id="rId4"/>
              </a:rPr>
              <a:t>European Cultural Convention</a:t>
            </a:r>
            <a:r>
              <a:rPr lang="en-US" b="0" i="0" dirty="0">
                <a:solidFill>
                  <a:srgbClr val="535353"/>
                </a:solidFill>
                <a:effectLst/>
                <a:latin typeface="Open Sans" panose="020B0606030504020204" pitchFamily="34" charset="0"/>
              </a:rPr>
              <a:t> and to declare their willingness to pursue and implement the objectives of the Bologna Process in their own systems of higher education.</a:t>
            </a:r>
            <a:endParaRPr lang="de-AT" dirty="0"/>
          </a:p>
        </p:txBody>
      </p:sp>
      <p:sp>
        <p:nvSpPr>
          <p:cNvPr id="4" name="Foliennummernplatzhalter 3"/>
          <p:cNvSpPr>
            <a:spLocks noGrp="1"/>
          </p:cNvSpPr>
          <p:nvPr>
            <p:ph type="sldNum" sz="quarter" idx="5"/>
          </p:nvPr>
        </p:nvSpPr>
        <p:spPr/>
        <p:txBody>
          <a:bodyPr/>
          <a:lstStyle/>
          <a:p>
            <a:fld id="{1ED2B019-A877-4602-A647-504CE5168516}" type="slidenum">
              <a:rPr lang="de-AT" smtClean="0"/>
              <a:t>6</a:t>
            </a:fld>
            <a:endParaRPr lang="de-AT"/>
          </a:p>
        </p:txBody>
      </p:sp>
    </p:spTree>
    <p:extLst>
      <p:ext uri="{BB962C8B-B14F-4D97-AF65-F5344CB8AC3E}">
        <p14:creationId xmlns:p14="http://schemas.microsoft.com/office/powerpoint/2010/main" val="374548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800" b="1" i="0" dirty="0">
                <a:solidFill>
                  <a:srgbClr val="003466"/>
                </a:solidFill>
                <a:effectLst/>
                <a:latin typeface="Montserrat" panose="00000500000000000000" pitchFamily="2" charset="0"/>
              </a:rPr>
              <a:t>WORK PLAN OF THE BOLOGNA FOLLOW-UP GROUP 2021-2024</a:t>
            </a:r>
            <a:endParaRPr lang="en-US" b="1" i="0" dirty="0">
              <a:solidFill>
                <a:srgbClr val="003466"/>
              </a:solidFill>
              <a:effectLst/>
              <a:latin typeface="Montserrat" panose="00000500000000000000" pitchFamily="2" charset="0"/>
            </a:endParaRPr>
          </a:p>
          <a:p>
            <a:pPr algn="just"/>
            <a:r>
              <a:rPr lang="en-US" b="0" i="0" dirty="0">
                <a:solidFill>
                  <a:srgbClr val="535353"/>
                </a:solidFill>
                <a:effectLst/>
                <a:latin typeface="Open Sans" panose="020B0606030504020204" pitchFamily="34" charset="0"/>
              </a:rPr>
              <a:t>During the Bologna Follow-Up Group (BFUG) meeting, hosted online by Portugal, on April 15-16, 2021, the Work Plan for 2021-2024 was adopted by the BFUG members.</a:t>
            </a:r>
          </a:p>
          <a:p>
            <a:pPr algn="just"/>
            <a:r>
              <a:rPr lang="en-US" b="0" i="0" dirty="0">
                <a:solidFill>
                  <a:srgbClr val="535353"/>
                </a:solidFill>
                <a:effectLst/>
                <a:latin typeface="Open Sans" panose="020B0606030504020204" pitchFamily="34" charset="0"/>
              </a:rPr>
              <a:t>The BFUG has the possibility to set up working structures, in order to deal with specific topics in more details and reach the goals set out in the Ministerial Communiqué.</a:t>
            </a:r>
          </a:p>
          <a:p>
            <a:pPr algn="just"/>
            <a:r>
              <a:rPr lang="en-US" b="0" i="0" dirty="0">
                <a:solidFill>
                  <a:srgbClr val="535353"/>
                </a:solidFill>
                <a:effectLst/>
                <a:latin typeface="Open Sans" panose="020B0606030504020204" pitchFamily="34" charset="0"/>
              </a:rPr>
              <a:t>All structures within the Work Plan 2021-2024 are open for participation by the BFUG members, experts nominated by national authorities, consultative members and international experts proposed by the structure.</a:t>
            </a:r>
          </a:p>
          <a:p>
            <a:pPr algn="just"/>
            <a:endParaRPr lang="en-US" b="0" i="0" dirty="0">
              <a:solidFill>
                <a:srgbClr val="535353"/>
              </a:solidFill>
              <a:effectLst/>
              <a:latin typeface="Open Sans" panose="020B0606030504020204" pitchFamily="34" charset="0"/>
            </a:endParaRPr>
          </a:p>
          <a:p>
            <a:pPr algn="just"/>
            <a:r>
              <a:rPr lang="en-US" b="0" i="0" dirty="0">
                <a:solidFill>
                  <a:srgbClr val="535353"/>
                </a:solidFill>
                <a:effectLst/>
                <a:latin typeface="Open Sans" panose="020B0606030504020204" pitchFamily="34" charset="0"/>
              </a:rPr>
              <a:t>The BFUG board is an advisory committee for the Chairs and the Secretariat to prepare the BFUG meetings. </a:t>
            </a:r>
            <a:r>
              <a:rPr lang="en-US" b="1" i="0" dirty="0">
                <a:solidFill>
                  <a:srgbClr val="535353"/>
                </a:solidFill>
                <a:effectLst/>
                <a:latin typeface="Open Sans" panose="020B0606030504020204" pitchFamily="34" charset="0"/>
              </a:rPr>
              <a:t>The responsibilities of the Board were defined by the BFUG during its meeting in Rome on 14 November 2003. It also deals with different Groups, since one co-chair of each of them is member of the BFUG board meetings</a:t>
            </a:r>
            <a:r>
              <a:rPr lang="en-US" b="0" i="0" dirty="0">
                <a:solidFill>
                  <a:srgbClr val="535353"/>
                </a:solidFill>
                <a:effectLst/>
                <a:latin typeface="Open Sans" panose="020B0606030504020204" pitchFamily="34" charset="0"/>
              </a:rPr>
              <a:t>.</a:t>
            </a:r>
          </a:p>
          <a:p>
            <a:pPr algn="just"/>
            <a:r>
              <a:rPr lang="en-US" b="0" i="0" dirty="0">
                <a:solidFill>
                  <a:srgbClr val="535353"/>
                </a:solidFill>
                <a:effectLst/>
                <a:latin typeface="Open Sans" panose="020B0606030504020204" pitchFamily="34" charset="0"/>
              </a:rPr>
              <a:t>The current members of the Board are:</a:t>
            </a:r>
          </a:p>
          <a:p>
            <a:pPr algn="l">
              <a:buFont typeface="Arial" panose="020B0604020202020204" pitchFamily="34" charset="0"/>
              <a:buChar char="•"/>
            </a:pPr>
            <a:r>
              <a:rPr lang="en-US" b="0" i="0" dirty="0">
                <a:solidFill>
                  <a:srgbClr val="535353"/>
                </a:solidFill>
                <a:effectLst/>
                <a:latin typeface="Open Sans" panose="020B0606030504020204" pitchFamily="34" charset="0"/>
              </a:rPr>
              <a:t>the BFUG Co-Chairs double Troika (the outgoing, present and incoming Co-Chairs of the BFUG);</a:t>
            </a:r>
          </a:p>
          <a:p>
            <a:pPr algn="l">
              <a:buFont typeface="Arial" panose="020B0604020202020204" pitchFamily="34" charset="0"/>
              <a:buChar char="•"/>
            </a:pPr>
            <a:r>
              <a:rPr lang="en-US" b="0" i="0" dirty="0">
                <a:solidFill>
                  <a:srgbClr val="535353"/>
                </a:solidFill>
                <a:effectLst/>
                <a:latin typeface="Open Sans" panose="020B0606030504020204" pitchFamily="34" charset="0"/>
              </a:rPr>
              <a:t>the BFUG Vice-Chair;</a:t>
            </a:r>
          </a:p>
          <a:p>
            <a:pPr algn="l">
              <a:buFont typeface="Arial" panose="020B0604020202020204" pitchFamily="34" charset="0"/>
              <a:buChar char="•"/>
            </a:pPr>
            <a:r>
              <a:rPr lang="en-US" b="0" i="0" dirty="0">
                <a:solidFill>
                  <a:srgbClr val="535353"/>
                </a:solidFill>
                <a:effectLst/>
                <a:latin typeface="Open Sans" panose="020B0606030504020204" pitchFamily="34" charset="0"/>
              </a:rPr>
              <a:t>the European Commission;</a:t>
            </a:r>
          </a:p>
          <a:p>
            <a:pPr algn="l">
              <a:buFont typeface="Arial" panose="020B0604020202020204" pitchFamily="34" charset="0"/>
              <a:buChar char="•"/>
            </a:pPr>
            <a:r>
              <a:rPr lang="en-US" b="0" i="0" dirty="0">
                <a:solidFill>
                  <a:srgbClr val="535353"/>
                </a:solidFill>
                <a:effectLst/>
                <a:latin typeface="Open Sans" panose="020B0606030504020204" pitchFamily="34" charset="0"/>
              </a:rPr>
              <a:t>four of the consultative members (Council of Europe, EUA, ESU, EURASHE);</a:t>
            </a:r>
          </a:p>
          <a:p>
            <a:pPr algn="l">
              <a:buFont typeface="Arial" panose="020B0604020202020204" pitchFamily="34" charset="0"/>
              <a:buChar char="•"/>
            </a:pPr>
            <a:r>
              <a:rPr lang="en-US" b="0" i="0" dirty="0">
                <a:solidFill>
                  <a:srgbClr val="535353"/>
                </a:solidFill>
                <a:effectLst/>
                <a:latin typeface="Open Sans" panose="020B0606030504020204" pitchFamily="34" charset="0"/>
              </a:rPr>
              <a:t>one of the co-chairs of each working and advisory group and coordination group.</a:t>
            </a:r>
          </a:p>
          <a:p>
            <a:pPr algn="l"/>
            <a:r>
              <a:rPr lang="en-US" b="0" i="0" dirty="0">
                <a:solidFill>
                  <a:srgbClr val="535353"/>
                </a:solidFill>
                <a:effectLst/>
                <a:latin typeface="Open Sans" panose="020B0606030504020204" pitchFamily="34" charset="0"/>
              </a:rPr>
              <a:t> </a:t>
            </a:r>
          </a:p>
          <a:p>
            <a:pPr algn="just"/>
            <a:r>
              <a:rPr lang="en-US" b="0" i="0" dirty="0">
                <a:solidFill>
                  <a:srgbClr val="535353"/>
                </a:solidFill>
                <a:effectLst/>
                <a:latin typeface="Open Sans" panose="020B0606030504020204" pitchFamily="34" charset="0"/>
              </a:rPr>
              <a:t>The Co-Chairs and Vice-Chair of the BFUG are the same for the Board.</a:t>
            </a:r>
          </a:p>
          <a:p>
            <a:pPr algn="just"/>
            <a:r>
              <a:rPr lang="en-US" b="0" i="0" dirty="0">
                <a:solidFill>
                  <a:srgbClr val="535353"/>
                </a:solidFill>
                <a:effectLst/>
                <a:latin typeface="Open Sans" panose="020B0606030504020204" pitchFamily="34" charset="0"/>
              </a:rPr>
              <a:t>The Board usually meets at least one month (preferably six weeks) before each BFUG meeting. The host of the Board is normally one of the EHEA Co-Chairs.</a:t>
            </a:r>
          </a:p>
          <a:p>
            <a:pPr algn="just"/>
            <a:endParaRPr lang="en-US" b="0" i="0" dirty="0">
              <a:solidFill>
                <a:srgbClr val="535353"/>
              </a:solidFill>
              <a:effectLst/>
              <a:latin typeface="Open Sans" panose="020B0606030504020204" pitchFamily="34" charset="0"/>
            </a:endParaRPr>
          </a:p>
          <a:p>
            <a:pPr algn="just"/>
            <a:endParaRPr lang="en-US" b="0" i="0" dirty="0">
              <a:solidFill>
                <a:srgbClr val="535353"/>
              </a:solidFill>
              <a:effectLst/>
              <a:latin typeface="Open Sans" panose="020B0606030504020204" pitchFamily="34" charset="0"/>
            </a:endParaRPr>
          </a:p>
          <a:p>
            <a:pPr algn="just"/>
            <a:r>
              <a:rPr lang="en-US" b="0" i="0" dirty="0">
                <a:solidFill>
                  <a:srgbClr val="535353"/>
                </a:solidFill>
                <a:effectLst/>
                <a:latin typeface="Open Sans" panose="020B0606030504020204" pitchFamily="34" charset="0"/>
              </a:rPr>
              <a:t>BFUG Secretariat: </a:t>
            </a:r>
          </a:p>
          <a:p>
            <a:pPr algn="just"/>
            <a:r>
              <a:rPr lang="en-US" b="0" i="0" dirty="0">
                <a:solidFill>
                  <a:srgbClr val="535353"/>
                </a:solidFill>
                <a:effectLst/>
                <a:latin typeface="Open Sans" panose="020B0606030504020204" pitchFamily="34" charset="0"/>
              </a:rPr>
              <a:t>The main tasks of the Bologna Follow-Up Group Secretariat are:</a:t>
            </a:r>
          </a:p>
          <a:p>
            <a:pPr algn="l">
              <a:buFont typeface="Arial" panose="020B0604020202020204" pitchFamily="34" charset="0"/>
              <a:buChar char="•"/>
            </a:pPr>
            <a:r>
              <a:rPr lang="en-US" b="0" i="0" dirty="0">
                <a:solidFill>
                  <a:srgbClr val="535353"/>
                </a:solidFill>
                <a:effectLst/>
                <a:latin typeface="Open Sans" panose="020B0606030504020204" pitchFamily="34" charset="0"/>
              </a:rPr>
              <a:t>providing administrative and operational support for the BFUG and its Board - including planning meetings and taking minutes;</a:t>
            </a:r>
          </a:p>
          <a:p>
            <a:pPr algn="l">
              <a:buFont typeface="Arial" panose="020B0604020202020204" pitchFamily="34" charset="0"/>
              <a:buChar char="•"/>
            </a:pPr>
            <a:r>
              <a:rPr lang="en-US" b="0" i="0" dirty="0">
                <a:solidFill>
                  <a:srgbClr val="535353"/>
                </a:solidFill>
                <a:effectLst/>
                <a:latin typeface="Open Sans" panose="020B0606030504020204" pitchFamily="34" charset="0"/>
              </a:rPr>
              <a:t>assisting the BFUG and its Board in the follow-up work for the period 2021 to 2024 – including planning of activities and following up on the BFUG decisions;</a:t>
            </a:r>
          </a:p>
          <a:p>
            <a:pPr algn="l">
              <a:buFont typeface="Arial" panose="020B0604020202020204" pitchFamily="34" charset="0"/>
              <a:buChar char="•"/>
            </a:pPr>
            <a:r>
              <a:rPr lang="en-US" b="0" i="0" dirty="0">
                <a:solidFill>
                  <a:srgbClr val="535353"/>
                </a:solidFill>
                <a:effectLst/>
                <a:latin typeface="Open Sans" panose="020B0606030504020204" pitchFamily="34" charset="0"/>
              </a:rPr>
              <a:t>supporting all Working Groups, Advisory Groups and other structures, and on demand, preparing the draft reports;</a:t>
            </a:r>
          </a:p>
          <a:p>
            <a:pPr algn="l">
              <a:buFont typeface="Arial" panose="020B0604020202020204" pitchFamily="34" charset="0"/>
              <a:buChar char="•"/>
            </a:pPr>
            <a:r>
              <a:rPr lang="en-US" b="0" i="0" dirty="0">
                <a:solidFill>
                  <a:srgbClr val="535353"/>
                </a:solidFill>
                <a:effectLst/>
                <a:latin typeface="Open Sans" panose="020B0606030504020204" pitchFamily="34" charset="0"/>
              </a:rPr>
              <a:t>carrying out any special tasks concerning the implementation of the work </a:t>
            </a:r>
            <a:r>
              <a:rPr lang="en-US" b="0" i="0" dirty="0" err="1">
                <a:solidFill>
                  <a:srgbClr val="535353"/>
                </a:solidFill>
                <a:effectLst/>
                <a:latin typeface="Open Sans" panose="020B0606030504020204" pitchFamily="34" charset="0"/>
              </a:rPr>
              <a:t>programme</a:t>
            </a:r>
            <a:r>
              <a:rPr lang="en-US" b="0" i="0" dirty="0">
                <a:solidFill>
                  <a:srgbClr val="535353"/>
                </a:solidFill>
                <a:effectLst/>
                <a:latin typeface="Open Sans" panose="020B0606030504020204" pitchFamily="34" charset="0"/>
              </a:rPr>
              <a:t> of the European Higher Education Area;</a:t>
            </a:r>
          </a:p>
          <a:p>
            <a:pPr algn="l">
              <a:buFont typeface="Arial" panose="020B0604020202020204" pitchFamily="34" charset="0"/>
              <a:buChar char="•"/>
            </a:pPr>
            <a:r>
              <a:rPr lang="en-US" b="0" i="0" dirty="0">
                <a:solidFill>
                  <a:srgbClr val="535353"/>
                </a:solidFill>
                <a:effectLst/>
                <a:latin typeface="Open Sans" panose="020B0606030504020204" pitchFamily="34" charset="0"/>
              </a:rPr>
              <a:t>reviewing and updating the European Higher Education Area website and archives;</a:t>
            </a:r>
          </a:p>
          <a:p>
            <a:pPr algn="l">
              <a:buFont typeface="Arial" panose="020B0604020202020204" pitchFamily="34" charset="0"/>
              <a:buChar char="•"/>
            </a:pPr>
            <a:r>
              <a:rPr lang="en-US" b="0" i="0" dirty="0">
                <a:solidFill>
                  <a:srgbClr val="535353"/>
                </a:solidFill>
                <a:effectLst/>
                <a:latin typeface="Open Sans" panose="020B0606030504020204" pitchFamily="34" charset="0"/>
              </a:rPr>
              <a:t>acting as an external and internal contact point for the European Higher Education Area;</a:t>
            </a:r>
          </a:p>
          <a:p>
            <a:pPr algn="l">
              <a:buFont typeface="Arial" panose="020B0604020202020204" pitchFamily="34" charset="0"/>
              <a:buChar char="•"/>
            </a:pPr>
            <a:r>
              <a:rPr lang="en-US" b="0" i="0" dirty="0">
                <a:solidFill>
                  <a:srgbClr val="535353"/>
                </a:solidFill>
                <a:effectLst/>
                <a:latin typeface="Open Sans" panose="020B0606030504020204" pitchFamily="34" charset="0"/>
              </a:rPr>
              <a:t>sharing important messages with members and stakeholders;</a:t>
            </a:r>
          </a:p>
          <a:p>
            <a:pPr algn="l">
              <a:buFont typeface="Arial" panose="020B0604020202020204" pitchFamily="34" charset="0"/>
              <a:buChar char="•"/>
            </a:pPr>
            <a:r>
              <a:rPr lang="en-US" b="0" i="0" dirty="0">
                <a:solidFill>
                  <a:srgbClr val="535353"/>
                </a:solidFill>
                <a:effectLst/>
                <a:latin typeface="Open Sans" panose="020B0606030504020204" pitchFamily="34" charset="0"/>
              </a:rPr>
              <a:t>providing representation at external events upon request of the </a:t>
            </a:r>
            <a:r>
              <a:rPr lang="en-US" b="0" i="0" dirty="0" err="1">
                <a:solidFill>
                  <a:srgbClr val="535353"/>
                </a:solidFill>
                <a:effectLst/>
                <a:latin typeface="Open Sans" panose="020B0606030504020204" pitchFamily="34" charset="0"/>
              </a:rPr>
              <a:t>organisers</a:t>
            </a:r>
            <a:r>
              <a:rPr lang="en-US" b="0" i="0" dirty="0">
                <a:solidFill>
                  <a:srgbClr val="535353"/>
                </a:solidFill>
                <a:effectLst/>
                <a:latin typeface="Open Sans" panose="020B0606030504020204" pitchFamily="34" charset="0"/>
              </a:rPr>
              <a:t>;</a:t>
            </a:r>
          </a:p>
          <a:p>
            <a:pPr algn="l">
              <a:buFont typeface="Arial" panose="020B0604020202020204" pitchFamily="34" charset="0"/>
              <a:buChar char="•"/>
            </a:pPr>
            <a:r>
              <a:rPr lang="en-US" b="0" i="0" dirty="0">
                <a:solidFill>
                  <a:srgbClr val="535353"/>
                </a:solidFill>
                <a:effectLst/>
                <a:latin typeface="Open Sans" panose="020B0606030504020204" pitchFamily="34" charset="0"/>
              </a:rPr>
              <a:t>supporting the BFUG Board to establish interaction with the European Research Area (ERA);</a:t>
            </a:r>
          </a:p>
          <a:p>
            <a:pPr algn="l">
              <a:buFont typeface="Arial" panose="020B0604020202020204" pitchFamily="34" charset="0"/>
              <a:buChar char="•"/>
            </a:pPr>
            <a:r>
              <a:rPr lang="en-US" b="0" i="0" dirty="0">
                <a:solidFill>
                  <a:srgbClr val="535353"/>
                </a:solidFill>
                <a:effectLst/>
                <a:latin typeface="Open Sans" panose="020B0606030504020204" pitchFamily="34" charset="0"/>
              </a:rPr>
              <a:t>preparing the Ministerial Conference in Albania (2024) and the Bologna Policy Forum under the supervision of the BFUG. </a:t>
            </a:r>
          </a:p>
          <a:p>
            <a:pPr algn="just"/>
            <a:endParaRPr lang="en-US" b="0" i="0" dirty="0">
              <a:solidFill>
                <a:srgbClr val="535353"/>
              </a:solidFill>
              <a:effectLst/>
              <a:latin typeface="Open Sans" panose="020B0606030504020204" pitchFamily="34" charset="0"/>
            </a:endParaRPr>
          </a:p>
          <a:p>
            <a:endParaRPr lang="de-AT" dirty="0"/>
          </a:p>
        </p:txBody>
      </p:sp>
      <p:sp>
        <p:nvSpPr>
          <p:cNvPr id="4" name="Foliennummernplatzhalter 3"/>
          <p:cNvSpPr>
            <a:spLocks noGrp="1"/>
          </p:cNvSpPr>
          <p:nvPr>
            <p:ph type="sldNum" sz="quarter" idx="5"/>
          </p:nvPr>
        </p:nvSpPr>
        <p:spPr/>
        <p:txBody>
          <a:bodyPr/>
          <a:lstStyle/>
          <a:p>
            <a:fld id="{1ED2B019-A877-4602-A647-504CE5168516}" type="slidenum">
              <a:rPr lang="de-AT" smtClean="0"/>
              <a:t>7</a:t>
            </a:fld>
            <a:endParaRPr lang="de-AT"/>
          </a:p>
        </p:txBody>
      </p:sp>
    </p:spTree>
    <p:extLst>
      <p:ext uri="{BB962C8B-B14F-4D97-AF65-F5344CB8AC3E}">
        <p14:creationId xmlns:p14="http://schemas.microsoft.com/office/powerpoint/2010/main" val="208862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endParaRPr lang="de-AT" b="1" dirty="0"/>
          </a:p>
          <a:p>
            <a:endParaRPr lang="de-AT" dirty="0"/>
          </a:p>
        </p:txBody>
      </p:sp>
      <p:sp>
        <p:nvSpPr>
          <p:cNvPr id="4" name="Foliennummernplatzhalt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248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9F317-E8BE-436E-999A-876EF03BA0A9}"/>
              </a:ext>
            </a:extLst>
          </p:cNvPr>
          <p:cNvSpPr>
            <a:spLocks noGrp="1"/>
          </p:cNvSpPr>
          <p:nvPr>
            <p:ph type="ctrTitle" hasCustomPrompt="1"/>
          </p:nvPr>
        </p:nvSpPr>
        <p:spPr>
          <a:xfrm>
            <a:off x="1222073" y="1225880"/>
            <a:ext cx="5906311" cy="1935469"/>
          </a:xfrm>
        </p:spPr>
        <p:txBody>
          <a:bodyPr anchor="b">
            <a:normAutofit/>
          </a:bodyPr>
          <a:lstStyle>
            <a:lvl1pPr algn="l">
              <a:defRPr sz="4400" b="1">
                <a:solidFill>
                  <a:schemeClr val="bg1"/>
                </a:solidFill>
              </a:defRPr>
            </a:lvl1pPr>
          </a:lstStyle>
          <a:p>
            <a:r>
              <a:rPr lang="de-DE" dirty="0"/>
              <a:t>Titelfolie ein- oder auch zweizeilig</a:t>
            </a:r>
            <a:endParaRPr lang="de-AT" dirty="0"/>
          </a:p>
        </p:txBody>
      </p:sp>
      <p:sp>
        <p:nvSpPr>
          <p:cNvPr id="3" name="Untertitel 2">
            <a:extLst>
              <a:ext uri="{FF2B5EF4-FFF2-40B4-BE49-F238E27FC236}">
                <a16:creationId xmlns:a16="http://schemas.microsoft.com/office/drawing/2014/main" id="{4B0606FA-7932-43DB-B764-3492A80E7C76}"/>
              </a:ext>
            </a:extLst>
          </p:cNvPr>
          <p:cNvSpPr>
            <a:spLocks noGrp="1"/>
          </p:cNvSpPr>
          <p:nvPr>
            <p:ph type="subTitle" idx="1" hasCustomPrompt="1"/>
          </p:nvPr>
        </p:nvSpPr>
        <p:spPr>
          <a:xfrm>
            <a:off x="1222073" y="3334574"/>
            <a:ext cx="5906310" cy="724156"/>
          </a:xfrm>
        </p:spPr>
        <p:txBody>
          <a:bodyPr anchor="ct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Optionaler Untertitel</a:t>
            </a:r>
            <a:endParaRPr lang="de-AT" dirty="0"/>
          </a:p>
        </p:txBody>
      </p:sp>
      <p:sp>
        <p:nvSpPr>
          <p:cNvPr id="10" name="Textplatzhalter 9">
            <a:extLst>
              <a:ext uri="{FF2B5EF4-FFF2-40B4-BE49-F238E27FC236}">
                <a16:creationId xmlns:a16="http://schemas.microsoft.com/office/drawing/2014/main" id="{B75FF89D-FF87-443B-9102-09C4F77A99DC}"/>
              </a:ext>
            </a:extLst>
          </p:cNvPr>
          <p:cNvSpPr>
            <a:spLocks noGrp="1"/>
          </p:cNvSpPr>
          <p:nvPr>
            <p:ph type="body" sz="quarter" idx="10" hasCustomPrompt="1"/>
          </p:nvPr>
        </p:nvSpPr>
        <p:spPr>
          <a:xfrm>
            <a:off x="1221564" y="4232275"/>
            <a:ext cx="5906311" cy="1400175"/>
          </a:xfrm>
        </p:spPr>
        <p:txBody>
          <a:bodyPr vert="horz" lIns="91440" tIns="45720" rIns="91440" bIns="45720" rtlCol="0">
            <a:noAutofit/>
          </a:bodyPr>
          <a:lstStyle>
            <a:lvl1pPr>
              <a:defRPr lang="de-AT" sz="2400" dirty="0">
                <a:solidFill>
                  <a:schemeClr val="accent1"/>
                </a:solidFill>
              </a:defRPr>
            </a:lvl1pPr>
          </a:lstStyle>
          <a:p>
            <a:pPr marL="0" lvl="0" indent="0">
              <a:buNone/>
            </a:pPr>
            <a:r>
              <a:rPr lang="de-DE" dirty="0"/>
              <a:t>Vorname Nachname</a:t>
            </a:r>
          </a:p>
          <a:p>
            <a:pPr marL="0" lvl="0" indent="0">
              <a:buNone/>
            </a:pPr>
            <a:r>
              <a:rPr lang="de-DE" dirty="0"/>
              <a:t>Organisation</a:t>
            </a:r>
          </a:p>
          <a:p>
            <a:pPr marL="0" lvl="0" indent="0">
              <a:buNone/>
            </a:pPr>
            <a:r>
              <a:rPr lang="de-DE" dirty="0"/>
              <a:t>Ort, TT. Monat Jahr</a:t>
            </a:r>
          </a:p>
          <a:p>
            <a:pPr marL="0" lvl="0" indent="0">
              <a:buNone/>
            </a:pPr>
            <a:endParaRPr lang="de-AT" dirty="0"/>
          </a:p>
        </p:txBody>
      </p:sp>
    </p:spTree>
    <p:extLst>
      <p:ext uri="{BB962C8B-B14F-4D97-AF65-F5344CB8AC3E}">
        <p14:creationId xmlns:p14="http://schemas.microsoft.com/office/powerpoint/2010/main" val="273858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lientitel und 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6E598-C826-4CDC-9204-44F064B6974B}"/>
              </a:ext>
            </a:extLst>
          </p:cNvPr>
          <p:cNvSpPr>
            <a:spLocks noGrp="1"/>
          </p:cNvSpPr>
          <p:nvPr>
            <p:ph type="title" hasCustomPrompt="1"/>
          </p:nvPr>
        </p:nvSpPr>
        <p:spPr>
          <a:xfrm>
            <a:off x="1278194" y="1046529"/>
            <a:ext cx="9625780" cy="842656"/>
          </a:xfrm>
        </p:spPr>
        <p:txBody>
          <a:bodyPr>
            <a:normAutofit/>
          </a:bodyPr>
          <a:lstStyle>
            <a:lvl1pPr>
              <a:defRPr sz="2600" b="1">
                <a:solidFill>
                  <a:schemeClr val="tx2"/>
                </a:solidFill>
                <a:latin typeface="Calibri" panose="020F0502020204030204" pitchFamily="34" charset="0"/>
                <a:cs typeface="Calibri" panose="020F0502020204030204" pitchFamily="34" charset="0"/>
              </a:defRPr>
            </a:lvl1pPr>
          </a:lstStyle>
          <a:p>
            <a:r>
              <a:rPr lang="de-DE" dirty="0"/>
              <a:t>Folientitel</a:t>
            </a:r>
            <a:endParaRPr lang="de-AT" dirty="0"/>
          </a:p>
        </p:txBody>
      </p:sp>
      <p:sp>
        <p:nvSpPr>
          <p:cNvPr id="3" name="Inhaltsplatzhalter 2">
            <a:extLst>
              <a:ext uri="{FF2B5EF4-FFF2-40B4-BE49-F238E27FC236}">
                <a16:creationId xmlns:a16="http://schemas.microsoft.com/office/drawing/2014/main" id="{E7751271-591D-4CC2-BE48-E5EED3D37BC8}"/>
              </a:ext>
            </a:extLst>
          </p:cNvPr>
          <p:cNvSpPr>
            <a:spLocks noGrp="1"/>
          </p:cNvSpPr>
          <p:nvPr>
            <p:ph idx="1"/>
          </p:nvPr>
        </p:nvSpPr>
        <p:spPr>
          <a:xfrm>
            <a:off x="1278194" y="1975450"/>
            <a:ext cx="9648000" cy="3924000"/>
          </a:xfrm>
        </p:spPr>
        <p:txBody>
          <a:bodyPr/>
          <a:lstStyle>
            <a:lvl1pPr marL="0" indent="0">
              <a:buClr>
                <a:schemeClr val="tx2"/>
              </a:buClr>
              <a:buFont typeface="Symbol" panose="05050102010706020507" pitchFamily="18" charset="2"/>
              <a:buNone/>
              <a:defRPr sz="2400"/>
            </a:lvl1pPr>
            <a:lvl2pPr marL="685800" indent="-228600">
              <a:buClr>
                <a:schemeClr val="tx2"/>
              </a:buClr>
              <a:buFont typeface="Calibri" panose="020F0502020204030204" pitchFamily="34" charset="0"/>
              <a:buChar char="-"/>
              <a:defRPr sz="2200"/>
            </a:lvl2pPr>
            <a:lvl3pPr marL="1143000" indent="-228600">
              <a:buClr>
                <a:schemeClr val="tx2"/>
              </a:buClr>
              <a:buFont typeface="Calibri" panose="020F0502020204030204" pitchFamily="34" charset="0"/>
              <a:buChar char="-"/>
              <a:defRPr/>
            </a:lvl3pPr>
            <a:lvl4pPr marL="1600200" indent="-228600">
              <a:buClr>
                <a:schemeClr val="tx2"/>
              </a:buClr>
              <a:buFont typeface="Calibri" panose="020F0502020204030204" pitchFamily="34" charset="0"/>
              <a:buChar char="-"/>
              <a:defRPr/>
            </a:lvl4pPr>
            <a:lvl5pPr marL="2057400" indent="-228600">
              <a:buClr>
                <a:schemeClr val="tx2"/>
              </a:buClr>
              <a:buFont typeface="Calibri" panose="020F0502020204030204" pitchFamily="34" charset="0"/>
              <a:buChar char="-"/>
              <a:defRPr/>
            </a:lvl5pPr>
          </a:lstStyle>
          <a:p>
            <a:pPr lvl="0"/>
            <a:r>
              <a:rPr lang="de-DE"/>
              <a:t>Mastertextformat bearbeiten</a:t>
            </a:r>
          </a:p>
        </p:txBody>
      </p:sp>
      <p:sp>
        <p:nvSpPr>
          <p:cNvPr id="5" name="Fußzeilenplatzhalter 4">
            <a:extLst>
              <a:ext uri="{FF2B5EF4-FFF2-40B4-BE49-F238E27FC236}">
                <a16:creationId xmlns:a16="http://schemas.microsoft.com/office/drawing/2014/main" id="{82BC6B04-CA8D-4B03-B6A4-89AE02059F69}"/>
              </a:ext>
            </a:extLst>
          </p:cNvPr>
          <p:cNvSpPr>
            <a:spLocks noGrp="1"/>
          </p:cNvSpPr>
          <p:nvPr>
            <p:ph type="ftr" sz="quarter" idx="11"/>
          </p:nvPr>
        </p:nvSpPr>
        <p:spPr>
          <a:xfrm>
            <a:off x="2911740" y="6173786"/>
            <a:ext cx="2214716" cy="365125"/>
          </a:xfrm>
        </p:spPr>
        <p:txBody>
          <a:bodyPr/>
          <a:lstStyle>
            <a:lvl1pPr algn="r">
              <a:defRPr b="1">
                <a:solidFill>
                  <a:schemeClr val="accent3"/>
                </a:solidFill>
              </a:defRPr>
            </a:lvl1pPr>
          </a:lstStyle>
          <a:p>
            <a:r>
              <a:rPr lang="de-AT"/>
              <a:t>www.oead.at</a:t>
            </a:r>
          </a:p>
        </p:txBody>
      </p:sp>
      <p:sp>
        <p:nvSpPr>
          <p:cNvPr id="6" name="Foliennummernplatzhalter 5">
            <a:extLst>
              <a:ext uri="{FF2B5EF4-FFF2-40B4-BE49-F238E27FC236}">
                <a16:creationId xmlns:a16="http://schemas.microsoft.com/office/drawing/2014/main" id="{55824D06-B66E-422E-9960-707A7D4D4553}"/>
              </a:ext>
            </a:extLst>
          </p:cNvPr>
          <p:cNvSpPr>
            <a:spLocks noGrp="1"/>
          </p:cNvSpPr>
          <p:nvPr>
            <p:ph type="sldNum" sz="quarter" idx="12"/>
          </p:nvPr>
        </p:nvSpPr>
        <p:spPr>
          <a:xfrm>
            <a:off x="905797" y="6173786"/>
            <a:ext cx="764458" cy="365125"/>
          </a:xfrm>
        </p:spPr>
        <p:txBody>
          <a:bodyPr/>
          <a:lstStyle>
            <a:lvl1pPr algn="l">
              <a:defRPr>
                <a:solidFill>
                  <a:schemeClr val="tx2"/>
                </a:solidFill>
              </a:defRPr>
            </a:lvl1pPr>
          </a:lstStyle>
          <a:p>
            <a:fld id="{28CEBB62-3933-46DE-8350-80F63A912759}" type="slidenum">
              <a:rPr lang="de-AT" smtClean="0"/>
              <a:pPr/>
              <a:t>‹Nr.›</a:t>
            </a:fld>
            <a:endParaRPr lang="de-AT"/>
          </a:p>
        </p:txBody>
      </p:sp>
    </p:spTree>
    <p:extLst>
      <p:ext uri="{BB962C8B-B14F-4D97-AF65-F5344CB8AC3E}">
        <p14:creationId xmlns:p14="http://schemas.microsoft.com/office/powerpoint/2010/main" val="344617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e Folie mit Bi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87375C1-B938-487F-A7C1-3369E3613C84}"/>
              </a:ext>
            </a:extLst>
          </p:cNvPr>
          <p:cNvSpPr>
            <a:spLocks noGrp="1"/>
          </p:cNvSpPr>
          <p:nvPr>
            <p:ph type="ftr" sz="quarter" idx="11"/>
          </p:nvPr>
        </p:nvSpPr>
        <p:spPr/>
        <p:txBody>
          <a:bodyPr/>
          <a:lstStyle/>
          <a:p>
            <a:r>
              <a:rPr lang="de-AT"/>
              <a:t>www.oead.at</a:t>
            </a:r>
          </a:p>
        </p:txBody>
      </p:sp>
      <p:sp>
        <p:nvSpPr>
          <p:cNvPr id="4" name="Foliennummernplatzhalter 3">
            <a:extLst>
              <a:ext uri="{FF2B5EF4-FFF2-40B4-BE49-F238E27FC236}">
                <a16:creationId xmlns:a16="http://schemas.microsoft.com/office/drawing/2014/main" id="{4D360C0A-2389-4B83-8ED1-14C393C25AF8}"/>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6" name="Bildplatzhalter 5">
            <a:extLst>
              <a:ext uri="{FF2B5EF4-FFF2-40B4-BE49-F238E27FC236}">
                <a16:creationId xmlns:a16="http://schemas.microsoft.com/office/drawing/2014/main" id="{997A1050-9BBE-4AB0-A3ED-A040E7B23E3A}"/>
              </a:ext>
            </a:extLst>
          </p:cNvPr>
          <p:cNvSpPr>
            <a:spLocks noGrp="1"/>
          </p:cNvSpPr>
          <p:nvPr>
            <p:ph type="pic" sz="quarter" idx="13"/>
          </p:nvPr>
        </p:nvSpPr>
        <p:spPr>
          <a:xfrm>
            <a:off x="1228725" y="962025"/>
            <a:ext cx="9734550" cy="493395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322682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dfoli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77DD5-6257-4F51-A69D-691B6A8E490E}"/>
              </a:ext>
            </a:extLst>
          </p:cNvPr>
          <p:cNvSpPr>
            <a:spLocks noGrp="1"/>
          </p:cNvSpPr>
          <p:nvPr>
            <p:ph type="title" hasCustomPrompt="1"/>
          </p:nvPr>
        </p:nvSpPr>
        <p:spPr>
          <a:xfrm>
            <a:off x="1272000" y="1408518"/>
            <a:ext cx="5827540" cy="1913356"/>
          </a:xfrm>
        </p:spPr>
        <p:txBody>
          <a:bodyPr anchor="b">
            <a:normAutofit/>
          </a:bodyPr>
          <a:lstStyle>
            <a:lvl1pPr algn="l">
              <a:defRPr sz="3200" b="0">
                <a:solidFill>
                  <a:schemeClr val="tx1"/>
                </a:solidFill>
              </a:defRPr>
            </a:lvl1pPr>
          </a:lstStyle>
          <a:p>
            <a:r>
              <a:rPr lang="de-DE" dirty="0"/>
              <a:t>Vielen Dank für Ihre Aufmerksamkeit! </a:t>
            </a:r>
            <a:endParaRPr lang="de-AT" dirty="0"/>
          </a:p>
        </p:txBody>
      </p:sp>
      <p:sp>
        <p:nvSpPr>
          <p:cNvPr id="3" name="Textplatzhalter 2">
            <a:extLst>
              <a:ext uri="{FF2B5EF4-FFF2-40B4-BE49-F238E27FC236}">
                <a16:creationId xmlns:a16="http://schemas.microsoft.com/office/drawing/2014/main" id="{48D09D9A-880B-4723-92F0-C0DB1693F8BC}"/>
              </a:ext>
            </a:extLst>
          </p:cNvPr>
          <p:cNvSpPr>
            <a:spLocks noGrp="1"/>
          </p:cNvSpPr>
          <p:nvPr>
            <p:ph type="body" idx="1" hasCustomPrompt="1"/>
          </p:nvPr>
        </p:nvSpPr>
        <p:spPr>
          <a:xfrm>
            <a:off x="1272000" y="3536127"/>
            <a:ext cx="5827540" cy="1500187"/>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Vorname Nachname</a:t>
            </a:r>
          </a:p>
          <a:p>
            <a:pPr lvl="0"/>
            <a:r>
              <a:rPr lang="de-DE" dirty="0"/>
              <a:t>Organisation</a:t>
            </a:r>
          </a:p>
          <a:p>
            <a:pPr lvl="0"/>
            <a:r>
              <a:rPr lang="de-DE" dirty="0"/>
              <a:t>vorname.nachname@oead.at</a:t>
            </a:r>
          </a:p>
          <a:p>
            <a:pPr lvl="0"/>
            <a:r>
              <a:rPr lang="de-DE" dirty="0"/>
              <a:t>Ort, TT. Monat Jahr</a:t>
            </a:r>
          </a:p>
        </p:txBody>
      </p:sp>
      <p:sp>
        <p:nvSpPr>
          <p:cNvPr id="5" name="Fußzeilenplatzhalter 4">
            <a:extLst>
              <a:ext uri="{FF2B5EF4-FFF2-40B4-BE49-F238E27FC236}">
                <a16:creationId xmlns:a16="http://schemas.microsoft.com/office/drawing/2014/main" id="{1C9FF800-A867-4349-AFF9-94967494602B}"/>
              </a:ext>
            </a:extLst>
          </p:cNvPr>
          <p:cNvSpPr>
            <a:spLocks noGrp="1"/>
          </p:cNvSpPr>
          <p:nvPr>
            <p:ph type="ftr" sz="quarter" idx="11"/>
          </p:nvPr>
        </p:nvSpPr>
        <p:spPr/>
        <p:txBody>
          <a:bodyPr/>
          <a:lstStyle/>
          <a:p>
            <a:r>
              <a:rPr lang="de-AT"/>
              <a:t>www.oead.at</a:t>
            </a:r>
          </a:p>
        </p:txBody>
      </p:sp>
      <p:sp>
        <p:nvSpPr>
          <p:cNvPr id="6" name="Foliennummernplatzhalter 3">
            <a:extLst>
              <a:ext uri="{FF2B5EF4-FFF2-40B4-BE49-F238E27FC236}">
                <a16:creationId xmlns:a16="http://schemas.microsoft.com/office/drawing/2014/main" id="{75FCBFC8-F8C3-40BA-BF33-B191144BAB65}"/>
              </a:ext>
            </a:extLst>
          </p:cNvPr>
          <p:cNvSpPr>
            <a:spLocks noGrp="1"/>
          </p:cNvSpPr>
          <p:nvPr>
            <p:ph type="sldNum" sz="quarter" idx="12"/>
          </p:nvPr>
        </p:nvSpPr>
        <p:spPr>
          <a:xfrm>
            <a:off x="901200" y="6208651"/>
            <a:ext cx="763200" cy="365125"/>
          </a:xfrm>
        </p:spPr>
        <p:txBody>
          <a:bodyPr/>
          <a:lstStyle/>
          <a:p>
            <a:fld id="{28CEBB62-3933-46DE-8350-80F63A912759}" type="slidenum">
              <a:rPr lang="de-AT" smtClean="0"/>
              <a:t>‹Nr.›</a:t>
            </a:fld>
            <a:endParaRPr lang="de-AT"/>
          </a:p>
        </p:txBody>
      </p:sp>
    </p:spTree>
    <p:extLst>
      <p:ext uri="{BB962C8B-B14F-4D97-AF65-F5344CB8AC3E}">
        <p14:creationId xmlns:p14="http://schemas.microsoft.com/office/powerpoint/2010/main" val="377533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9F317-E8BE-436E-999A-876EF03BA0A9}"/>
              </a:ext>
            </a:extLst>
          </p:cNvPr>
          <p:cNvSpPr>
            <a:spLocks noGrp="1"/>
          </p:cNvSpPr>
          <p:nvPr>
            <p:ph type="ctrTitle" hasCustomPrompt="1"/>
          </p:nvPr>
        </p:nvSpPr>
        <p:spPr>
          <a:xfrm>
            <a:off x="1222073" y="1225880"/>
            <a:ext cx="5906311" cy="1935469"/>
          </a:xfrm>
        </p:spPr>
        <p:txBody>
          <a:bodyPr anchor="b">
            <a:normAutofit/>
          </a:bodyPr>
          <a:lstStyle>
            <a:lvl1pPr algn="l">
              <a:defRPr sz="4400" b="1">
                <a:solidFill>
                  <a:schemeClr val="bg1"/>
                </a:solidFill>
              </a:defRPr>
            </a:lvl1pPr>
          </a:lstStyle>
          <a:p>
            <a:r>
              <a:rPr lang="de-DE" dirty="0"/>
              <a:t>Titelfolie ein- oder auch zweizeilig</a:t>
            </a:r>
            <a:endParaRPr lang="de-AT" dirty="0"/>
          </a:p>
        </p:txBody>
      </p:sp>
      <p:sp>
        <p:nvSpPr>
          <p:cNvPr id="3" name="Untertitel 2">
            <a:extLst>
              <a:ext uri="{FF2B5EF4-FFF2-40B4-BE49-F238E27FC236}">
                <a16:creationId xmlns:a16="http://schemas.microsoft.com/office/drawing/2014/main" id="{4B0606FA-7932-43DB-B764-3492A80E7C76}"/>
              </a:ext>
            </a:extLst>
          </p:cNvPr>
          <p:cNvSpPr>
            <a:spLocks noGrp="1"/>
          </p:cNvSpPr>
          <p:nvPr>
            <p:ph type="subTitle" idx="1" hasCustomPrompt="1"/>
          </p:nvPr>
        </p:nvSpPr>
        <p:spPr>
          <a:xfrm>
            <a:off x="1222073" y="3334574"/>
            <a:ext cx="5906310" cy="724156"/>
          </a:xfrm>
        </p:spPr>
        <p:txBody>
          <a:bodyPr anchor="ct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Optionaler Untertitel</a:t>
            </a:r>
            <a:endParaRPr lang="de-AT" dirty="0"/>
          </a:p>
        </p:txBody>
      </p:sp>
      <p:sp>
        <p:nvSpPr>
          <p:cNvPr id="10" name="Textplatzhalter 9">
            <a:extLst>
              <a:ext uri="{FF2B5EF4-FFF2-40B4-BE49-F238E27FC236}">
                <a16:creationId xmlns:a16="http://schemas.microsoft.com/office/drawing/2014/main" id="{B75FF89D-FF87-443B-9102-09C4F77A99DC}"/>
              </a:ext>
            </a:extLst>
          </p:cNvPr>
          <p:cNvSpPr>
            <a:spLocks noGrp="1"/>
          </p:cNvSpPr>
          <p:nvPr>
            <p:ph type="body" sz="quarter" idx="10" hasCustomPrompt="1"/>
          </p:nvPr>
        </p:nvSpPr>
        <p:spPr>
          <a:xfrm>
            <a:off x="1221564" y="4232275"/>
            <a:ext cx="5906311" cy="1400175"/>
          </a:xfrm>
        </p:spPr>
        <p:txBody>
          <a:bodyPr vert="horz" lIns="91440" tIns="45720" rIns="91440" bIns="45720" rtlCol="0">
            <a:noAutofit/>
          </a:bodyPr>
          <a:lstStyle>
            <a:lvl1pPr>
              <a:defRPr lang="de-AT" sz="2400" dirty="0">
                <a:solidFill>
                  <a:schemeClr val="accent1"/>
                </a:solidFill>
              </a:defRPr>
            </a:lvl1pPr>
          </a:lstStyle>
          <a:p>
            <a:pPr marL="0" lvl="0" indent="0">
              <a:buNone/>
            </a:pPr>
            <a:r>
              <a:rPr lang="de-DE" dirty="0"/>
              <a:t>Vorname Nachname</a:t>
            </a:r>
          </a:p>
          <a:p>
            <a:pPr marL="0" lvl="0" indent="0">
              <a:buNone/>
            </a:pPr>
            <a:r>
              <a:rPr lang="de-DE" dirty="0"/>
              <a:t>Organisation</a:t>
            </a:r>
          </a:p>
          <a:p>
            <a:pPr marL="0" lvl="0" indent="0">
              <a:buNone/>
            </a:pPr>
            <a:r>
              <a:rPr lang="de-DE" dirty="0"/>
              <a:t>Ort, TT. Monat Jahr</a:t>
            </a:r>
          </a:p>
          <a:p>
            <a:pPr marL="0" lvl="0" indent="0">
              <a:buNone/>
            </a:pPr>
            <a:endParaRPr lang="de-AT" dirty="0"/>
          </a:p>
        </p:txBody>
      </p:sp>
    </p:spTree>
    <p:extLst>
      <p:ext uri="{BB962C8B-B14F-4D97-AF65-F5344CB8AC3E}">
        <p14:creationId xmlns:p14="http://schemas.microsoft.com/office/powerpoint/2010/main" val="3949149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lie mit  Titel und Zwischen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B86C2-488A-4E9F-AB0B-CC1E7E571031}"/>
              </a:ext>
            </a:extLst>
          </p:cNvPr>
          <p:cNvSpPr>
            <a:spLocks noGrp="1"/>
          </p:cNvSpPr>
          <p:nvPr>
            <p:ph type="title"/>
          </p:nvPr>
        </p:nvSpPr>
        <p:spPr>
          <a:xfrm>
            <a:off x="1272000" y="994853"/>
            <a:ext cx="9648000" cy="864000"/>
          </a:xfrm>
        </p:spPr>
        <p:txBody>
          <a:bodyPr/>
          <a:lstStyle/>
          <a:p>
            <a:r>
              <a:rPr lang="de-DE"/>
              <a:t>Mastertitelformat bearbeiten</a:t>
            </a:r>
            <a:endParaRPr lang="de-AT" dirty="0"/>
          </a:p>
        </p:txBody>
      </p:sp>
      <p:sp>
        <p:nvSpPr>
          <p:cNvPr id="3" name="Textplatzhalter 2">
            <a:extLst>
              <a:ext uri="{FF2B5EF4-FFF2-40B4-BE49-F238E27FC236}">
                <a16:creationId xmlns:a16="http://schemas.microsoft.com/office/drawing/2014/main" id="{96351FE7-4CCA-4779-82C3-621121BF7E43}"/>
              </a:ext>
            </a:extLst>
          </p:cNvPr>
          <p:cNvSpPr>
            <a:spLocks noGrp="1"/>
          </p:cNvSpPr>
          <p:nvPr>
            <p:ph type="body" idx="1"/>
          </p:nvPr>
        </p:nvSpPr>
        <p:spPr>
          <a:xfrm>
            <a:off x="1259854" y="1920281"/>
            <a:ext cx="9660146"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2505075"/>
            <a:ext cx="9660146"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Tree>
    <p:extLst>
      <p:ext uri="{BB962C8B-B14F-4D97-AF65-F5344CB8AC3E}">
        <p14:creationId xmlns:p14="http://schemas.microsoft.com/office/powerpoint/2010/main" val="393469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gleich mit einem Titel und Zwischen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B86C2-488A-4E9F-AB0B-CC1E7E571031}"/>
              </a:ext>
            </a:extLst>
          </p:cNvPr>
          <p:cNvSpPr>
            <a:spLocks noGrp="1"/>
          </p:cNvSpPr>
          <p:nvPr>
            <p:ph type="title"/>
          </p:nvPr>
        </p:nvSpPr>
        <p:spPr>
          <a:xfrm>
            <a:off x="1272000" y="994853"/>
            <a:ext cx="9648000" cy="864000"/>
          </a:xfrm>
        </p:spPr>
        <p:txBody>
          <a:bodyPr/>
          <a:lstStyle/>
          <a:p>
            <a:r>
              <a:rPr lang="de-DE"/>
              <a:t>Mastertitelformat bearbeiten</a:t>
            </a:r>
            <a:endParaRPr lang="de-AT" dirty="0"/>
          </a:p>
        </p:txBody>
      </p:sp>
      <p:sp>
        <p:nvSpPr>
          <p:cNvPr id="3" name="Textplatzhalter 2">
            <a:extLst>
              <a:ext uri="{FF2B5EF4-FFF2-40B4-BE49-F238E27FC236}">
                <a16:creationId xmlns:a16="http://schemas.microsoft.com/office/drawing/2014/main" id="{96351FE7-4CCA-4779-82C3-621121BF7E43}"/>
              </a:ext>
            </a:extLst>
          </p:cNvPr>
          <p:cNvSpPr>
            <a:spLocks noGrp="1"/>
          </p:cNvSpPr>
          <p:nvPr>
            <p:ph type="body" idx="1"/>
          </p:nvPr>
        </p:nvSpPr>
        <p:spPr>
          <a:xfrm>
            <a:off x="1259854"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a:extLst>
              <a:ext uri="{FF2B5EF4-FFF2-40B4-BE49-F238E27FC236}">
                <a16:creationId xmlns:a16="http://schemas.microsoft.com/office/drawing/2014/main" id="{02AE30CB-A265-45D1-8B5A-5DA3E1290F80}"/>
              </a:ext>
            </a:extLst>
          </p:cNvPr>
          <p:cNvSpPr>
            <a:spLocks noGrp="1"/>
          </p:cNvSpPr>
          <p:nvPr>
            <p:ph type="body" sz="quarter" idx="3"/>
          </p:nvPr>
        </p:nvSpPr>
        <p:spPr>
          <a:xfrm>
            <a:off x="6175437"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6172200"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Tree>
    <p:extLst>
      <p:ext uri="{BB962C8B-B14F-4D97-AF65-F5344CB8AC3E}">
        <p14:creationId xmlns:p14="http://schemas.microsoft.com/office/powerpoint/2010/main" val="48014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gleich mit zwei Titel und Zwischentitel">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6351FE7-4CCA-4779-82C3-621121BF7E43}"/>
              </a:ext>
            </a:extLst>
          </p:cNvPr>
          <p:cNvSpPr>
            <a:spLocks noGrp="1"/>
          </p:cNvSpPr>
          <p:nvPr>
            <p:ph type="body" idx="1"/>
          </p:nvPr>
        </p:nvSpPr>
        <p:spPr>
          <a:xfrm>
            <a:off x="1272000" y="994853"/>
            <a:ext cx="4752000" cy="86400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a:extLst>
              <a:ext uri="{FF2B5EF4-FFF2-40B4-BE49-F238E27FC236}">
                <a16:creationId xmlns:a16="http://schemas.microsoft.com/office/drawing/2014/main" id="{02AE30CB-A265-45D1-8B5A-5DA3E1290F80}"/>
              </a:ext>
            </a:extLst>
          </p:cNvPr>
          <p:cNvSpPr>
            <a:spLocks noGrp="1"/>
          </p:cNvSpPr>
          <p:nvPr>
            <p:ph type="body" sz="quarter" idx="3"/>
          </p:nvPr>
        </p:nvSpPr>
        <p:spPr>
          <a:xfrm>
            <a:off x="6168000" y="994853"/>
            <a:ext cx="4752000" cy="86400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6172200"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10" name="Textplatzhalter 2">
            <a:extLst>
              <a:ext uri="{FF2B5EF4-FFF2-40B4-BE49-F238E27FC236}">
                <a16:creationId xmlns:a16="http://schemas.microsoft.com/office/drawing/2014/main" id="{FC466D54-DE0E-4352-AADC-FB72848427C6}"/>
              </a:ext>
            </a:extLst>
          </p:cNvPr>
          <p:cNvSpPr>
            <a:spLocks noGrp="1"/>
          </p:cNvSpPr>
          <p:nvPr>
            <p:ph type="body" idx="13"/>
          </p:nvPr>
        </p:nvSpPr>
        <p:spPr>
          <a:xfrm>
            <a:off x="1259854"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Textplatzhalter 4">
            <a:extLst>
              <a:ext uri="{FF2B5EF4-FFF2-40B4-BE49-F238E27FC236}">
                <a16:creationId xmlns:a16="http://schemas.microsoft.com/office/drawing/2014/main" id="{C514C824-9C76-4CA4-B925-87A4890FFA42}"/>
              </a:ext>
            </a:extLst>
          </p:cNvPr>
          <p:cNvSpPr>
            <a:spLocks noGrp="1"/>
          </p:cNvSpPr>
          <p:nvPr>
            <p:ph type="body" sz="quarter" idx="14"/>
          </p:nvPr>
        </p:nvSpPr>
        <p:spPr>
          <a:xfrm>
            <a:off x="6175437"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83518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gleich mit zwei Objektfeldern">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3787122"/>
            <a:ext cx="4752000" cy="216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6172200" y="3787122"/>
            <a:ext cx="4752000" cy="216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10" name="Textplatzhalter 2">
            <a:extLst>
              <a:ext uri="{FF2B5EF4-FFF2-40B4-BE49-F238E27FC236}">
                <a16:creationId xmlns:a16="http://schemas.microsoft.com/office/drawing/2014/main" id="{FC466D54-DE0E-4352-AADC-FB72848427C6}"/>
              </a:ext>
            </a:extLst>
          </p:cNvPr>
          <p:cNvSpPr>
            <a:spLocks noGrp="1"/>
          </p:cNvSpPr>
          <p:nvPr>
            <p:ph type="body" idx="13" hasCustomPrompt="1"/>
          </p:nvPr>
        </p:nvSpPr>
        <p:spPr>
          <a:xfrm>
            <a:off x="1259854" y="3192911"/>
            <a:ext cx="4752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11" name="Textplatzhalter 4">
            <a:extLst>
              <a:ext uri="{FF2B5EF4-FFF2-40B4-BE49-F238E27FC236}">
                <a16:creationId xmlns:a16="http://schemas.microsoft.com/office/drawing/2014/main" id="{C514C824-9C76-4CA4-B925-87A4890FFA42}"/>
              </a:ext>
            </a:extLst>
          </p:cNvPr>
          <p:cNvSpPr>
            <a:spLocks noGrp="1"/>
          </p:cNvSpPr>
          <p:nvPr>
            <p:ph type="body" sz="quarter" idx="14" hasCustomPrompt="1"/>
          </p:nvPr>
        </p:nvSpPr>
        <p:spPr>
          <a:xfrm>
            <a:off x="6175437" y="3192911"/>
            <a:ext cx="4752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7" name="Inhaltsplatzhalter 6">
            <a:extLst>
              <a:ext uri="{FF2B5EF4-FFF2-40B4-BE49-F238E27FC236}">
                <a16:creationId xmlns:a16="http://schemas.microsoft.com/office/drawing/2014/main" id="{DAAA386A-440E-465B-8095-531B8BF39F74}"/>
              </a:ext>
            </a:extLst>
          </p:cNvPr>
          <p:cNvSpPr>
            <a:spLocks noGrp="1"/>
          </p:cNvSpPr>
          <p:nvPr>
            <p:ph sz="quarter" idx="15"/>
          </p:nvPr>
        </p:nvSpPr>
        <p:spPr>
          <a:xfrm>
            <a:off x="1260475" y="1027522"/>
            <a:ext cx="4751379" cy="2124000"/>
          </a:xfrm>
        </p:spPr>
        <p:txBody>
          <a:bodyPr/>
          <a:lstStyle>
            <a:lvl1pPr marL="0" indent="0">
              <a:buNone/>
              <a:defRPr/>
            </a:lvl1pPr>
          </a:lstStyle>
          <a:p>
            <a:pPr lvl="0"/>
            <a:r>
              <a:rPr lang="de-DE"/>
              <a:t>Mastertextformat bearbeiten</a:t>
            </a:r>
          </a:p>
        </p:txBody>
      </p:sp>
      <p:sp>
        <p:nvSpPr>
          <p:cNvPr id="12" name="Inhaltsplatzhalter 6">
            <a:extLst>
              <a:ext uri="{FF2B5EF4-FFF2-40B4-BE49-F238E27FC236}">
                <a16:creationId xmlns:a16="http://schemas.microsoft.com/office/drawing/2014/main" id="{160AF185-9869-42E2-9998-4505EAD267B3}"/>
              </a:ext>
            </a:extLst>
          </p:cNvPr>
          <p:cNvSpPr>
            <a:spLocks noGrp="1"/>
          </p:cNvSpPr>
          <p:nvPr>
            <p:ph sz="quarter" idx="16"/>
          </p:nvPr>
        </p:nvSpPr>
        <p:spPr>
          <a:xfrm>
            <a:off x="6180148" y="1027522"/>
            <a:ext cx="4751379" cy="2124000"/>
          </a:xfrm>
        </p:spPr>
        <p:txBody>
          <a:bodyPr/>
          <a:lstStyle>
            <a:lvl1pPr marL="0" indent="0">
              <a:buNone/>
              <a:defRPr/>
            </a:lvl1pPr>
          </a:lstStyle>
          <a:p>
            <a:pPr lvl="0"/>
            <a:r>
              <a:rPr lang="de-DE"/>
              <a:t>Mastertextformat bearbeiten</a:t>
            </a:r>
          </a:p>
        </p:txBody>
      </p:sp>
    </p:spTree>
    <p:extLst>
      <p:ext uri="{BB962C8B-B14F-4D97-AF65-F5344CB8AC3E}">
        <p14:creationId xmlns:p14="http://schemas.microsoft.com/office/powerpoint/2010/main" val="134818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gleich mit 3 Objektfeldern">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3787122"/>
            <a:ext cx="3072039" cy="2160000"/>
          </a:xfrm>
        </p:spPr>
        <p:txBody>
          <a:bodyPr>
            <a:normAutofit/>
          </a:bodyP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7860108" y="3787122"/>
            <a:ext cx="3064092" cy="2160000"/>
          </a:xfrm>
        </p:spPr>
        <p:txBody>
          <a:bodyP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10" name="Textplatzhalter 2">
            <a:extLst>
              <a:ext uri="{FF2B5EF4-FFF2-40B4-BE49-F238E27FC236}">
                <a16:creationId xmlns:a16="http://schemas.microsoft.com/office/drawing/2014/main" id="{FC466D54-DE0E-4352-AADC-FB72848427C6}"/>
              </a:ext>
            </a:extLst>
          </p:cNvPr>
          <p:cNvSpPr>
            <a:spLocks noGrp="1"/>
          </p:cNvSpPr>
          <p:nvPr>
            <p:ph type="body" idx="13" hasCustomPrompt="1"/>
          </p:nvPr>
        </p:nvSpPr>
        <p:spPr>
          <a:xfrm>
            <a:off x="1259854" y="3192911"/>
            <a:ext cx="3060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11" name="Textplatzhalter 4">
            <a:extLst>
              <a:ext uri="{FF2B5EF4-FFF2-40B4-BE49-F238E27FC236}">
                <a16:creationId xmlns:a16="http://schemas.microsoft.com/office/drawing/2014/main" id="{C514C824-9C76-4CA4-B925-87A4890FFA42}"/>
              </a:ext>
            </a:extLst>
          </p:cNvPr>
          <p:cNvSpPr>
            <a:spLocks noGrp="1"/>
          </p:cNvSpPr>
          <p:nvPr>
            <p:ph type="body" sz="quarter" idx="14" hasCustomPrompt="1"/>
          </p:nvPr>
        </p:nvSpPr>
        <p:spPr>
          <a:xfrm>
            <a:off x="4559981" y="3192911"/>
            <a:ext cx="3060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7" name="Inhaltsplatzhalter 6">
            <a:extLst>
              <a:ext uri="{FF2B5EF4-FFF2-40B4-BE49-F238E27FC236}">
                <a16:creationId xmlns:a16="http://schemas.microsoft.com/office/drawing/2014/main" id="{DAAA386A-440E-465B-8095-531B8BF39F74}"/>
              </a:ext>
            </a:extLst>
          </p:cNvPr>
          <p:cNvSpPr>
            <a:spLocks noGrp="1"/>
          </p:cNvSpPr>
          <p:nvPr>
            <p:ph sz="quarter" idx="15"/>
          </p:nvPr>
        </p:nvSpPr>
        <p:spPr>
          <a:xfrm>
            <a:off x="1260476" y="1027522"/>
            <a:ext cx="3060000" cy="2124000"/>
          </a:xfrm>
        </p:spPr>
        <p:txBody>
          <a:bodyPr/>
          <a:lstStyle>
            <a:lvl1pPr marL="0" indent="0">
              <a:buNone/>
              <a:defRPr/>
            </a:lvl1pPr>
          </a:lstStyle>
          <a:p>
            <a:pPr lvl="0"/>
            <a:r>
              <a:rPr lang="de-DE"/>
              <a:t>Mastertextformat bearbeiten</a:t>
            </a:r>
          </a:p>
        </p:txBody>
      </p:sp>
      <p:sp>
        <p:nvSpPr>
          <p:cNvPr id="12" name="Inhaltsplatzhalter 6">
            <a:extLst>
              <a:ext uri="{FF2B5EF4-FFF2-40B4-BE49-F238E27FC236}">
                <a16:creationId xmlns:a16="http://schemas.microsoft.com/office/drawing/2014/main" id="{160AF185-9869-42E2-9998-4505EAD267B3}"/>
              </a:ext>
            </a:extLst>
          </p:cNvPr>
          <p:cNvSpPr>
            <a:spLocks noGrp="1"/>
          </p:cNvSpPr>
          <p:nvPr>
            <p:ph sz="quarter" idx="16"/>
          </p:nvPr>
        </p:nvSpPr>
        <p:spPr>
          <a:xfrm>
            <a:off x="4562338" y="1027522"/>
            <a:ext cx="3060000" cy="2124000"/>
          </a:xfrm>
        </p:spPr>
        <p:txBody>
          <a:bodyPr/>
          <a:lstStyle>
            <a:lvl1pPr marL="0" indent="0">
              <a:buNone/>
              <a:defRPr/>
            </a:lvl1pPr>
          </a:lstStyle>
          <a:p>
            <a:pPr lvl="0"/>
            <a:r>
              <a:rPr lang="de-DE"/>
              <a:t>Mastertextformat bearbeiten</a:t>
            </a:r>
          </a:p>
        </p:txBody>
      </p:sp>
      <p:sp>
        <p:nvSpPr>
          <p:cNvPr id="13" name="Inhaltsplatzhalter 6">
            <a:extLst>
              <a:ext uri="{FF2B5EF4-FFF2-40B4-BE49-F238E27FC236}">
                <a16:creationId xmlns:a16="http://schemas.microsoft.com/office/drawing/2014/main" id="{92210035-1319-4008-970B-89B0221B153C}"/>
              </a:ext>
            </a:extLst>
          </p:cNvPr>
          <p:cNvSpPr>
            <a:spLocks noGrp="1"/>
          </p:cNvSpPr>
          <p:nvPr>
            <p:ph sz="quarter" idx="17"/>
          </p:nvPr>
        </p:nvSpPr>
        <p:spPr>
          <a:xfrm>
            <a:off x="7864200" y="1027522"/>
            <a:ext cx="3060000" cy="2124000"/>
          </a:xfrm>
        </p:spPr>
        <p:txBody>
          <a:bodyPr/>
          <a:lstStyle>
            <a:lvl1pPr marL="0" indent="0">
              <a:buNone/>
              <a:defRPr/>
            </a:lvl1pPr>
          </a:lstStyle>
          <a:p>
            <a:pPr lvl="0"/>
            <a:r>
              <a:rPr lang="de-DE"/>
              <a:t>Mastertextformat bearbeiten</a:t>
            </a:r>
          </a:p>
        </p:txBody>
      </p:sp>
      <p:sp>
        <p:nvSpPr>
          <p:cNvPr id="14" name="Textplatzhalter 4">
            <a:extLst>
              <a:ext uri="{FF2B5EF4-FFF2-40B4-BE49-F238E27FC236}">
                <a16:creationId xmlns:a16="http://schemas.microsoft.com/office/drawing/2014/main" id="{04868E06-DB0E-4B23-84D3-CBAA78DC3F54}"/>
              </a:ext>
            </a:extLst>
          </p:cNvPr>
          <p:cNvSpPr>
            <a:spLocks noGrp="1"/>
          </p:cNvSpPr>
          <p:nvPr>
            <p:ph type="body" sz="quarter" idx="18" hasCustomPrompt="1"/>
          </p:nvPr>
        </p:nvSpPr>
        <p:spPr>
          <a:xfrm>
            <a:off x="7860108" y="3192911"/>
            <a:ext cx="3060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15" name="Inhaltsplatzhalter 5">
            <a:extLst>
              <a:ext uri="{FF2B5EF4-FFF2-40B4-BE49-F238E27FC236}">
                <a16:creationId xmlns:a16="http://schemas.microsoft.com/office/drawing/2014/main" id="{17AE4EA6-D870-4030-82E5-C833765E8005}"/>
              </a:ext>
            </a:extLst>
          </p:cNvPr>
          <p:cNvSpPr>
            <a:spLocks noGrp="1"/>
          </p:cNvSpPr>
          <p:nvPr>
            <p:ph sz="quarter" idx="19"/>
          </p:nvPr>
        </p:nvSpPr>
        <p:spPr>
          <a:xfrm>
            <a:off x="4561185" y="3787122"/>
            <a:ext cx="3064092" cy="2160000"/>
          </a:xfrm>
        </p:spPr>
        <p:txBody>
          <a:bodyPr/>
          <a:lstStyle>
            <a:lvl1pPr>
              <a:defRPr sz="2000"/>
            </a:lvl1pPr>
            <a:lvl2pPr>
              <a:defRPr sz="2000"/>
            </a:lvl2pPr>
            <a:lvl3pPr>
              <a:defRPr sz="1800"/>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16229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eere Folie mit Bi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87375C1-B938-487F-A7C1-3369E3613C84}"/>
              </a:ext>
            </a:extLst>
          </p:cNvPr>
          <p:cNvSpPr>
            <a:spLocks noGrp="1"/>
          </p:cNvSpPr>
          <p:nvPr>
            <p:ph type="ftr" sz="quarter" idx="11"/>
          </p:nvPr>
        </p:nvSpPr>
        <p:spPr/>
        <p:txBody>
          <a:bodyPr/>
          <a:lstStyle/>
          <a:p>
            <a:r>
              <a:rPr lang="de-AT"/>
              <a:t>www.oead.at</a:t>
            </a:r>
          </a:p>
        </p:txBody>
      </p:sp>
      <p:sp>
        <p:nvSpPr>
          <p:cNvPr id="4" name="Foliennummernplatzhalter 3">
            <a:extLst>
              <a:ext uri="{FF2B5EF4-FFF2-40B4-BE49-F238E27FC236}">
                <a16:creationId xmlns:a16="http://schemas.microsoft.com/office/drawing/2014/main" id="{4D360C0A-2389-4B83-8ED1-14C393C25AF8}"/>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6" name="Bildplatzhalter 5">
            <a:extLst>
              <a:ext uri="{FF2B5EF4-FFF2-40B4-BE49-F238E27FC236}">
                <a16:creationId xmlns:a16="http://schemas.microsoft.com/office/drawing/2014/main" id="{997A1050-9BBE-4AB0-A3ED-A040E7B23E3A}"/>
              </a:ext>
            </a:extLst>
          </p:cNvPr>
          <p:cNvSpPr>
            <a:spLocks noGrp="1"/>
          </p:cNvSpPr>
          <p:nvPr>
            <p:ph type="pic" sz="quarter" idx="13"/>
          </p:nvPr>
        </p:nvSpPr>
        <p:spPr>
          <a:xfrm>
            <a:off x="1228725" y="962025"/>
            <a:ext cx="9734550" cy="4933950"/>
          </a:xfr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141087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6E598-C826-4CDC-9204-44F064B6974B}"/>
              </a:ext>
            </a:extLst>
          </p:cNvPr>
          <p:cNvSpPr>
            <a:spLocks noGrp="1"/>
          </p:cNvSpPr>
          <p:nvPr>
            <p:ph type="title" hasCustomPrompt="1"/>
          </p:nvPr>
        </p:nvSpPr>
        <p:spPr>
          <a:xfrm>
            <a:off x="1278194" y="1046529"/>
            <a:ext cx="9625780" cy="842656"/>
          </a:xfrm>
        </p:spPr>
        <p:txBody>
          <a:bodyPr>
            <a:normAutofit/>
          </a:bodyPr>
          <a:lstStyle>
            <a:lvl1pPr>
              <a:defRPr sz="2600" b="1">
                <a:solidFill>
                  <a:schemeClr val="tx2"/>
                </a:solidFill>
                <a:latin typeface="Calibri" panose="020F0502020204030204" pitchFamily="34" charset="0"/>
                <a:cs typeface="Calibri" panose="020F0502020204030204" pitchFamily="34" charset="0"/>
              </a:defRPr>
            </a:lvl1pPr>
          </a:lstStyle>
          <a:p>
            <a:r>
              <a:rPr lang="de-DE" dirty="0"/>
              <a:t>Folientitel</a:t>
            </a:r>
            <a:endParaRPr lang="de-AT" dirty="0"/>
          </a:p>
        </p:txBody>
      </p:sp>
      <p:sp>
        <p:nvSpPr>
          <p:cNvPr id="3" name="Inhaltsplatzhalter 2">
            <a:extLst>
              <a:ext uri="{FF2B5EF4-FFF2-40B4-BE49-F238E27FC236}">
                <a16:creationId xmlns:a16="http://schemas.microsoft.com/office/drawing/2014/main" id="{E7751271-591D-4CC2-BE48-E5EED3D37BC8}"/>
              </a:ext>
            </a:extLst>
          </p:cNvPr>
          <p:cNvSpPr>
            <a:spLocks noGrp="1"/>
          </p:cNvSpPr>
          <p:nvPr>
            <p:ph idx="1"/>
          </p:nvPr>
        </p:nvSpPr>
        <p:spPr>
          <a:xfrm>
            <a:off x="1278194" y="1975450"/>
            <a:ext cx="9648000" cy="3924000"/>
          </a:xfrm>
        </p:spPr>
        <p:txBody>
          <a:bodyPr/>
          <a:lstStyle>
            <a:lvl1pPr marL="228600" indent="-228600">
              <a:buClr>
                <a:schemeClr val="tx2"/>
              </a:buClr>
              <a:buFont typeface="Symbol" panose="05050102010706020507" pitchFamily="18" charset="2"/>
              <a:buChar char=""/>
              <a:defRPr sz="2400"/>
            </a:lvl1pPr>
            <a:lvl2pPr marL="685800" indent="-228600">
              <a:buClr>
                <a:schemeClr val="tx2"/>
              </a:buClr>
              <a:buFont typeface="Calibri" panose="020F0502020204030204" pitchFamily="34" charset="0"/>
              <a:buChar char="-"/>
              <a:defRPr sz="2200"/>
            </a:lvl2pPr>
            <a:lvl3pPr marL="1143000" indent="-228600">
              <a:buClr>
                <a:schemeClr val="tx2"/>
              </a:buClr>
              <a:buFont typeface="Calibri" panose="020F0502020204030204" pitchFamily="34" charset="0"/>
              <a:buChar char="-"/>
              <a:defRPr/>
            </a:lvl3pPr>
            <a:lvl4pPr marL="1600200" indent="-228600">
              <a:buClr>
                <a:schemeClr val="tx2"/>
              </a:buClr>
              <a:buFont typeface="Calibri" panose="020F0502020204030204" pitchFamily="34" charset="0"/>
              <a:buChar char="-"/>
              <a:defRPr/>
            </a:lvl4pPr>
            <a:lvl5pPr marL="2057400" indent="-228600">
              <a:buClr>
                <a:schemeClr val="tx2"/>
              </a:buClr>
              <a:buFont typeface="Calibri" panose="020F050202020403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Fußzeilenplatzhalter 4">
            <a:extLst>
              <a:ext uri="{FF2B5EF4-FFF2-40B4-BE49-F238E27FC236}">
                <a16:creationId xmlns:a16="http://schemas.microsoft.com/office/drawing/2014/main" id="{82BC6B04-CA8D-4B03-B6A4-89AE02059F69}"/>
              </a:ext>
            </a:extLst>
          </p:cNvPr>
          <p:cNvSpPr>
            <a:spLocks noGrp="1"/>
          </p:cNvSpPr>
          <p:nvPr>
            <p:ph type="ftr" sz="quarter" idx="11"/>
          </p:nvPr>
        </p:nvSpPr>
        <p:spPr>
          <a:xfrm>
            <a:off x="2911740" y="6173786"/>
            <a:ext cx="2214716" cy="365125"/>
          </a:xfrm>
        </p:spPr>
        <p:txBody>
          <a:bodyPr/>
          <a:lstStyle>
            <a:lvl1pPr algn="r">
              <a:defRPr b="0">
                <a:solidFill>
                  <a:schemeClr val="accent3"/>
                </a:solidFill>
              </a:defRPr>
            </a:lvl1pPr>
          </a:lstStyle>
          <a:p>
            <a:r>
              <a:rPr lang="de-AT"/>
              <a:t>www.oead.at</a:t>
            </a:r>
          </a:p>
        </p:txBody>
      </p:sp>
      <p:sp>
        <p:nvSpPr>
          <p:cNvPr id="6" name="Foliennummernplatzhalter 5">
            <a:extLst>
              <a:ext uri="{FF2B5EF4-FFF2-40B4-BE49-F238E27FC236}">
                <a16:creationId xmlns:a16="http://schemas.microsoft.com/office/drawing/2014/main" id="{55824D06-B66E-422E-9960-707A7D4D4553}"/>
              </a:ext>
            </a:extLst>
          </p:cNvPr>
          <p:cNvSpPr>
            <a:spLocks noGrp="1"/>
          </p:cNvSpPr>
          <p:nvPr>
            <p:ph type="sldNum" sz="quarter" idx="12"/>
          </p:nvPr>
        </p:nvSpPr>
        <p:spPr>
          <a:xfrm>
            <a:off x="905797" y="6173786"/>
            <a:ext cx="764458" cy="365125"/>
          </a:xfrm>
        </p:spPr>
        <p:txBody>
          <a:bodyPr/>
          <a:lstStyle>
            <a:lvl1pPr algn="l">
              <a:defRPr>
                <a:solidFill>
                  <a:schemeClr val="tx2"/>
                </a:solidFill>
              </a:defRPr>
            </a:lvl1pPr>
          </a:lstStyle>
          <a:p>
            <a:fld id="{28CEBB62-3933-46DE-8350-80F63A912759}" type="slidenum">
              <a:rPr lang="de-AT" smtClean="0"/>
              <a:pPr/>
              <a:t>‹Nr.›</a:t>
            </a:fld>
            <a:endParaRPr lang="de-AT"/>
          </a:p>
        </p:txBody>
      </p:sp>
      <p:pic>
        <p:nvPicPr>
          <p:cNvPr id="7" name="Grafik 6">
            <a:extLst>
              <a:ext uri="{FF2B5EF4-FFF2-40B4-BE49-F238E27FC236}">
                <a16:creationId xmlns:a16="http://schemas.microsoft.com/office/drawing/2014/main" id="{2DEBAFF9-7893-44D4-978D-4263D35811F6}"/>
              </a:ext>
            </a:extLst>
          </p:cNvPr>
          <p:cNvPicPr>
            <a:picLocks noChangeAspect="1"/>
          </p:cNvPicPr>
          <p:nvPr userDrawn="1"/>
        </p:nvPicPr>
        <p:blipFill rotWithShape="1">
          <a:blip r:embed="rId2"/>
          <a:srcRect l="7788" t="14796" r="9238" b="13775"/>
          <a:stretch/>
        </p:blipFill>
        <p:spPr>
          <a:xfrm>
            <a:off x="3166573" y="6207492"/>
            <a:ext cx="1058510" cy="604863"/>
          </a:xfrm>
          <a:prstGeom prst="rect">
            <a:avLst/>
          </a:prstGeom>
        </p:spPr>
      </p:pic>
      <p:pic>
        <p:nvPicPr>
          <p:cNvPr id="8" name="Grafik 7">
            <a:extLst>
              <a:ext uri="{FF2B5EF4-FFF2-40B4-BE49-F238E27FC236}">
                <a16:creationId xmlns:a16="http://schemas.microsoft.com/office/drawing/2014/main" id="{5E14B65A-6655-4EFD-9B39-AB692792B68B}"/>
              </a:ext>
            </a:extLst>
          </p:cNvPr>
          <p:cNvPicPr>
            <a:picLocks noChangeAspect="1"/>
          </p:cNvPicPr>
          <p:nvPr userDrawn="1"/>
        </p:nvPicPr>
        <p:blipFill>
          <a:blip r:embed="rId3"/>
          <a:stretch>
            <a:fillRect/>
          </a:stretch>
        </p:blipFill>
        <p:spPr>
          <a:xfrm>
            <a:off x="1415423" y="6217187"/>
            <a:ext cx="1751150" cy="585475"/>
          </a:xfrm>
          <a:prstGeom prst="rect">
            <a:avLst/>
          </a:prstGeom>
        </p:spPr>
      </p:pic>
    </p:spTree>
    <p:extLst>
      <p:ext uri="{BB962C8B-B14F-4D97-AF65-F5344CB8AC3E}">
        <p14:creationId xmlns:p14="http://schemas.microsoft.com/office/powerpoint/2010/main" val="103826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8" name="Textplatzhalter 7"/>
          <p:cNvSpPr>
            <a:spLocks noGrp="1"/>
          </p:cNvSpPr>
          <p:nvPr>
            <p:ph type="body" sz="quarter" idx="13"/>
          </p:nvPr>
        </p:nvSpPr>
        <p:spPr>
          <a:xfrm>
            <a:off x="719670" y="2390400"/>
            <a:ext cx="10638367" cy="3753600"/>
          </a:xfrm>
        </p:spPr>
        <p:txBody>
          <a:bodyPr/>
          <a:lstStyle/>
          <a:p>
            <a:pPr lvl="0"/>
            <a:r>
              <a:rPr lang="de-DE" noProof="0"/>
              <a:t>Formatvorlagen des Textmasters bearbeiten</a:t>
            </a:r>
          </a:p>
          <a:p>
            <a:pPr lvl="1"/>
            <a:r>
              <a:rPr lang="de-DE" noProof="0"/>
              <a:t>Zweite Ebene</a:t>
            </a:r>
          </a:p>
          <a:p>
            <a:pPr lvl="2"/>
            <a:r>
              <a:rPr lang="de-DE" noProof="0"/>
              <a:t>Dritte Ebene</a:t>
            </a:r>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a:xfrm>
            <a:off x="10272004" y="6387003"/>
            <a:ext cx="1086029"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62039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titel">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77DD5-6257-4F51-A69D-691B6A8E490E}"/>
              </a:ext>
            </a:extLst>
          </p:cNvPr>
          <p:cNvSpPr>
            <a:spLocks noGrp="1"/>
          </p:cNvSpPr>
          <p:nvPr>
            <p:ph type="title" hasCustomPrompt="1"/>
          </p:nvPr>
        </p:nvSpPr>
        <p:spPr>
          <a:xfrm>
            <a:off x="1272000" y="1408518"/>
            <a:ext cx="5827540" cy="1913356"/>
          </a:xfrm>
        </p:spPr>
        <p:txBody>
          <a:bodyPr anchor="b">
            <a:normAutofit/>
          </a:bodyPr>
          <a:lstStyle>
            <a:lvl1pPr algn="l">
              <a:defRPr sz="3600"/>
            </a:lvl1pPr>
          </a:lstStyle>
          <a:p>
            <a:r>
              <a:rPr lang="de-DE" dirty="0"/>
              <a:t>Abschnittstitel einzeilig oder zweizeilig</a:t>
            </a:r>
            <a:endParaRPr lang="de-AT" dirty="0"/>
          </a:p>
        </p:txBody>
      </p:sp>
      <p:sp>
        <p:nvSpPr>
          <p:cNvPr id="3" name="Textplatzhalter 2">
            <a:extLst>
              <a:ext uri="{FF2B5EF4-FFF2-40B4-BE49-F238E27FC236}">
                <a16:creationId xmlns:a16="http://schemas.microsoft.com/office/drawing/2014/main" id="{48D09D9A-880B-4723-92F0-C0DB1693F8BC}"/>
              </a:ext>
            </a:extLst>
          </p:cNvPr>
          <p:cNvSpPr>
            <a:spLocks noGrp="1"/>
          </p:cNvSpPr>
          <p:nvPr>
            <p:ph type="body" idx="1" hasCustomPrompt="1"/>
          </p:nvPr>
        </p:nvSpPr>
        <p:spPr>
          <a:xfrm>
            <a:off x="1272000" y="3536127"/>
            <a:ext cx="582754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Optionaler Untertitel</a:t>
            </a:r>
          </a:p>
        </p:txBody>
      </p:sp>
      <p:sp>
        <p:nvSpPr>
          <p:cNvPr id="5" name="Fußzeilenplatzhalter 4">
            <a:extLst>
              <a:ext uri="{FF2B5EF4-FFF2-40B4-BE49-F238E27FC236}">
                <a16:creationId xmlns:a16="http://schemas.microsoft.com/office/drawing/2014/main" id="{1C9FF800-A867-4349-AFF9-94967494602B}"/>
              </a:ext>
            </a:extLst>
          </p:cNvPr>
          <p:cNvSpPr>
            <a:spLocks noGrp="1"/>
          </p:cNvSpPr>
          <p:nvPr>
            <p:ph type="ftr" sz="quarter" idx="11"/>
          </p:nvPr>
        </p:nvSpPr>
        <p:spPr/>
        <p:txBody>
          <a:bodyPr/>
          <a:lstStyle/>
          <a:p>
            <a:r>
              <a:rPr lang="de-AT"/>
              <a:t>www.oead.at</a:t>
            </a:r>
          </a:p>
        </p:txBody>
      </p:sp>
    </p:spTree>
    <p:extLst>
      <p:ext uri="{BB962C8B-B14F-4D97-AF65-F5344CB8AC3E}">
        <p14:creationId xmlns:p14="http://schemas.microsoft.com/office/powerpoint/2010/main" val="138876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lie mit  Titel und Zwischen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B86C2-488A-4E9F-AB0B-CC1E7E571031}"/>
              </a:ext>
            </a:extLst>
          </p:cNvPr>
          <p:cNvSpPr>
            <a:spLocks noGrp="1"/>
          </p:cNvSpPr>
          <p:nvPr>
            <p:ph type="title"/>
          </p:nvPr>
        </p:nvSpPr>
        <p:spPr>
          <a:xfrm>
            <a:off x="1272000" y="994853"/>
            <a:ext cx="9648000" cy="864000"/>
          </a:xfrm>
        </p:spPr>
        <p:txBody>
          <a:bodyPr/>
          <a:lstStyle/>
          <a:p>
            <a:r>
              <a:rPr lang="de-DE"/>
              <a:t>Mastertitelformat bearbeiten</a:t>
            </a:r>
            <a:endParaRPr lang="de-AT" dirty="0"/>
          </a:p>
        </p:txBody>
      </p:sp>
      <p:sp>
        <p:nvSpPr>
          <p:cNvPr id="3" name="Textplatzhalter 2">
            <a:extLst>
              <a:ext uri="{FF2B5EF4-FFF2-40B4-BE49-F238E27FC236}">
                <a16:creationId xmlns:a16="http://schemas.microsoft.com/office/drawing/2014/main" id="{96351FE7-4CCA-4779-82C3-621121BF7E43}"/>
              </a:ext>
            </a:extLst>
          </p:cNvPr>
          <p:cNvSpPr>
            <a:spLocks noGrp="1"/>
          </p:cNvSpPr>
          <p:nvPr>
            <p:ph type="body" idx="1"/>
          </p:nvPr>
        </p:nvSpPr>
        <p:spPr>
          <a:xfrm>
            <a:off x="1259854" y="1920281"/>
            <a:ext cx="9660146"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2505075"/>
            <a:ext cx="9660146"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Tree>
    <p:extLst>
      <p:ext uri="{BB962C8B-B14F-4D97-AF65-F5344CB8AC3E}">
        <p14:creationId xmlns:p14="http://schemas.microsoft.com/office/powerpoint/2010/main" val="299230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60D18-CBE8-4611-B719-172B2B40B24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F59DBB1-375E-4803-B928-888908D43ADD}"/>
              </a:ext>
            </a:extLst>
          </p:cNvPr>
          <p:cNvSpPr>
            <a:spLocks noGrp="1"/>
          </p:cNvSpPr>
          <p:nvPr>
            <p:ph sz="half" idx="1"/>
          </p:nvPr>
        </p:nvSpPr>
        <p:spPr>
          <a:xfrm>
            <a:off x="1282800" y="1923736"/>
            <a:ext cx="4730400" cy="392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6CDDC7FE-E7C2-4273-8307-435DCA48D53E}"/>
              </a:ext>
            </a:extLst>
          </p:cNvPr>
          <p:cNvSpPr>
            <a:spLocks noGrp="1"/>
          </p:cNvSpPr>
          <p:nvPr>
            <p:ph sz="half" idx="2"/>
          </p:nvPr>
        </p:nvSpPr>
        <p:spPr>
          <a:xfrm>
            <a:off x="6172200" y="1923736"/>
            <a:ext cx="4752000" cy="3924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a:extLst>
              <a:ext uri="{FF2B5EF4-FFF2-40B4-BE49-F238E27FC236}">
                <a16:creationId xmlns:a16="http://schemas.microsoft.com/office/drawing/2014/main" id="{5F617696-545C-4391-AC33-A2754735494D}"/>
              </a:ext>
            </a:extLst>
          </p:cNvPr>
          <p:cNvSpPr>
            <a:spLocks noGrp="1"/>
          </p:cNvSpPr>
          <p:nvPr>
            <p:ph type="ftr" sz="quarter" idx="11"/>
          </p:nvPr>
        </p:nvSpPr>
        <p:spPr/>
        <p:txBody>
          <a:bodyPr/>
          <a:lstStyle/>
          <a:p>
            <a:r>
              <a:rPr lang="de-AT"/>
              <a:t>www.oead.at</a:t>
            </a:r>
          </a:p>
        </p:txBody>
      </p:sp>
      <p:sp>
        <p:nvSpPr>
          <p:cNvPr id="7" name="Foliennummernplatzhalter 6">
            <a:extLst>
              <a:ext uri="{FF2B5EF4-FFF2-40B4-BE49-F238E27FC236}">
                <a16:creationId xmlns:a16="http://schemas.microsoft.com/office/drawing/2014/main" id="{A92CEEE3-7D92-4ACB-AE01-B048B0D0A466}"/>
              </a:ext>
            </a:extLst>
          </p:cNvPr>
          <p:cNvSpPr>
            <a:spLocks noGrp="1"/>
          </p:cNvSpPr>
          <p:nvPr>
            <p:ph type="sldNum" sz="quarter" idx="12"/>
          </p:nvPr>
        </p:nvSpPr>
        <p:spPr/>
        <p:txBody>
          <a:bodyPr/>
          <a:lstStyle/>
          <a:p>
            <a:fld id="{28CEBB62-3933-46DE-8350-80F63A912759}" type="slidenum">
              <a:rPr lang="de-AT" smtClean="0"/>
              <a:t>‹Nr.›</a:t>
            </a:fld>
            <a:endParaRPr lang="de-AT"/>
          </a:p>
        </p:txBody>
      </p:sp>
    </p:spTree>
    <p:extLst>
      <p:ext uri="{BB962C8B-B14F-4D97-AF65-F5344CB8AC3E}">
        <p14:creationId xmlns:p14="http://schemas.microsoft.com/office/powerpoint/2010/main" val="368877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mit einem Titel und Zwischen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B86C2-488A-4E9F-AB0B-CC1E7E571031}"/>
              </a:ext>
            </a:extLst>
          </p:cNvPr>
          <p:cNvSpPr>
            <a:spLocks noGrp="1"/>
          </p:cNvSpPr>
          <p:nvPr>
            <p:ph type="title"/>
          </p:nvPr>
        </p:nvSpPr>
        <p:spPr>
          <a:xfrm>
            <a:off x="1272000" y="994853"/>
            <a:ext cx="9648000" cy="864000"/>
          </a:xfrm>
        </p:spPr>
        <p:txBody>
          <a:bodyPr/>
          <a:lstStyle/>
          <a:p>
            <a:r>
              <a:rPr lang="de-DE"/>
              <a:t>Mastertitelformat bearbeiten</a:t>
            </a:r>
            <a:endParaRPr lang="de-AT" dirty="0"/>
          </a:p>
        </p:txBody>
      </p:sp>
      <p:sp>
        <p:nvSpPr>
          <p:cNvPr id="3" name="Textplatzhalter 2">
            <a:extLst>
              <a:ext uri="{FF2B5EF4-FFF2-40B4-BE49-F238E27FC236}">
                <a16:creationId xmlns:a16="http://schemas.microsoft.com/office/drawing/2014/main" id="{96351FE7-4CCA-4779-82C3-621121BF7E43}"/>
              </a:ext>
            </a:extLst>
          </p:cNvPr>
          <p:cNvSpPr>
            <a:spLocks noGrp="1"/>
          </p:cNvSpPr>
          <p:nvPr>
            <p:ph type="body" idx="1"/>
          </p:nvPr>
        </p:nvSpPr>
        <p:spPr>
          <a:xfrm>
            <a:off x="1259854"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a:extLst>
              <a:ext uri="{FF2B5EF4-FFF2-40B4-BE49-F238E27FC236}">
                <a16:creationId xmlns:a16="http://schemas.microsoft.com/office/drawing/2014/main" id="{02AE30CB-A265-45D1-8B5A-5DA3E1290F80}"/>
              </a:ext>
            </a:extLst>
          </p:cNvPr>
          <p:cNvSpPr>
            <a:spLocks noGrp="1"/>
          </p:cNvSpPr>
          <p:nvPr>
            <p:ph type="body" sz="quarter" idx="3"/>
          </p:nvPr>
        </p:nvSpPr>
        <p:spPr>
          <a:xfrm>
            <a:off x="6175437"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6172200"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Tree>
    <p:extLst>
      <p:ext uri="{BB962C8B-B14F-4D97-AF65-F5344CB8AC3E}">
        <p14:creationId xmlns:p14="http://schemas.microsoft.com/office/powerpoint/2010/main" val="347954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gleich mit zwei Titel und Zwischentitel">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6351FE7-4CCA-4779-82C3-621121BF7E43}"/>
              </a:ext>
            </a:extLst>
          </p:cNvPr>
          <p:cNvSpPr>
            <a:spLocks noGrp="1"/>
          </p:cNvSpPr>
          <p:nvPr>
            <p:ph type="body" idx="1"/>
          </p:nvPr>
        </p:nvSpPr>
        <p:spPr>
          <a:xfrm>
            <a:off x="1272000" y="994853"/>
            <a:ext cx="4752000" cy="86400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a:extLst>
              <a:ext uri="{FF2B5EF4-FFF2-40B4-BE49-F238E27FC236}">
                <a16:creationId xmlns:a16="http://schemas.microsoft.com/office/drawing/2014/main" id="{02AE30CB-A265-45D1-8B5A-5DA3E1290F80}"/>
              </a:ext>
            </a:extLst>
          </p:cNvPr>
          <p:cNvSpPr>
            <a:spLocks noGrp="1"/>
          </p:cNvSpPr>
          <p:nvPr>
            <p:ph type="body" sz="quarter" idx="3"/>
          </p:nvPr>
        </p:nvSpPr>
        <p:spPr>
          <a:xfrm>
            <a:off x="6168000" y="994853"/>
            <a:ext cx="4752000" cy="86400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6172200" y="2505075"/>
            <a:ext cx="4752000" cy="342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10" name="Textplatzhalter 2">
            <a:extLst>
              <a:ext uri="{FF2B5EF4-FFF2-40B4-BE49-F238E27FC236}">
                <a16:creationId xmlns:a16="http://schemas.microsoft.com/office/drawing/2014/main" id="{FC466D54-DE0E-4352-AADC-FB72848427C6}"/>
              </a:ext>
            </a:extLst>
          </p:cNvPr>
          <p:cNvSpPr>
            <a:spLocks noGrp="1"/>
          </p:cNvSpPr>
          <p:nvPr>
            <p:ph type="body" idx="13"/>
          </p:nvPr>
        </p:nvSpPr>
        <p:spPr>
          <a:xfrm>
            <a:off x="1259854"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Textplatzhalter 4">
            <a:extLst>
              <a:ext uri="{FF2B5EF4-FFF2-40B4-BE49-F238E27FC236}">
                <a16:creationId xmlns:a16="http://schemas.microsoft.com/office/drawing/2014/main" id="{C514C824-9C76-4CA4-B925-87A4890FFA42}"/>
              </a:ext>
            </a:extLst>
          </p:cNvPr>
          <p:cNvSpPr>
            <a:spLocks noGrp="1"/>
          </p:cNvSpPr>
          <p:nvPr>
            <p:ph type="body" sz="quarter" idx="14"/>
          </p:nvPr>
        </p:nvSpPr>
        <p:spPr>
          <a:xfrm>
            <a:off x="6175437" y="1920281"/>
            <a:ext cx="4752000" cy="540000"/>
          </a:xfrm>
        </p:spPr>
        <p:txBody>
          <a:bodyPr anchor="b">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225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mit zwei Objektfeldern">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3787122"/>
            <a:ext cx="4752000" cy="216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6172200" y="3787122"/>
            <a:ext cx="4752000" cy="216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10" name="Textplatzhalter 2">
            <a:extLst>
              <a:ext uri="{FF2B5EF4-FFF2-40B4-BE49-F238E27FC236}">
                <a16:creationId xmlns:a16="http://schemas.microsoft.com/office/drawing/2014/main" id="{FC466D54-DE0E-4352-AADC-FB72848427C6}"/>
              </a:ext>
            </a:extLst>
          </p:cNvPr>
          <p:cNvSpPr>
            <a:spLocks noGrp="1"/>
          </p:cNvSpPr>
          <p:nvPr>
            <p:ph type="body" idx="13" hasCustomPrompt="1"/>
          </p:nvPr>
        </p:nvSpPr>
        <p:spPr>
          <a:xfrm>
            <a:off x="1259854" y="3192911"/>
            <a:ext cx="4752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11" name="Textplatzhalter 4">
            <a:extLst>
              <a:ext uri="{FF2B5EF4-FFF2-40B4-BE49-F238E27FC236}">
                <a16:creationId xmlns:a16="http://schemas.microsoft.com/office/drawing/2014/main" id="{C514C824-9C76-4CA4-B925-87A4890FFA42}"/>
              </a:ext>
            </a:extLst>
          </p:cNvPr>
          <p:cNvSpPr>
            <a:spLocks noGrp="1"/>
          </p:cNvSpPr>
          <p:nvPr>
            <p:ph type="body" sz="quarter" idx="14" hasCustomPrompt="1"/>
          </p:nvPr>
        </p:nvSpPr>
        <p:spPr>
          <a:xfrm>
            <a:off x="6175437" y="3192911"/>
            <a:ext cx="4752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7" name="Inhaltsplatzhalter 6">
            <a:extLst>
              <a:ext uri="{FF2B5EF4-FFF2-40B4-BE49-F238E27FC236}">
                <a16:creationId xmlns:a16="http://schemas.microsoft.com/office/drawing/2014/main" id="{DAAA386A-440E-465B-8095-531B8BF39F74}"/>
              </a:ext>
            </a:extLst>
          </p:cNvPr>
          <p:cNvSpPr>
            <a:spLocks noGrp="1"/>
          </p:cNvSpPr>
          <p:nvPr>
            <p:ph sz="quarter" idx="15"/>
          </p:nvPr>
        </p:nvSpPr>
        <p:spPr>
          <a:xfrm>
            <a:off x="1260475" y="1027522"/>
            <a:ext cx="4751379" cy="2124000"/>
          </a:xfrm>
        </p:spPr>
        <p:txBody>
          <a:bodyPr/>
          <a:lstStyle>
            <a:lvl1pPr marL="0" indent="0">
              <a:buNone/>
              <a:defRPr/>
            </a:lvl1pPr>
          </a:lstStyle>
          <a:p>
            <a:pPr lvl="0"/>
            <a:r>
              <a:rPr lang="de-DE"/>
              <a:t>Mastertextformat bearbeiten</a:t>
            </a:r>
          </a:p>
        </p:txBody>
      </p:sp>
      <p:sp>
        <p:nvSpPr>
          <p:cNvPr id="12" name="Inhaltsplatzhalter 6">
            <a:extLst>
              <a:ext uri="{FF2B5EF4-FFF2-40B4-BE49-F238E27FC236}">
                <a16:creationId xmlns:a16="http://schemas.microsoft.com/office/drawing/2014/main" id="{160AF185-9869-42E2-9998-4505EAD267B3}"/>
              </a:ext>
            </a:extLst>
          </p:cNvPr>
          <p:cNvSpPr>
            <a:spLocks noGrp="1"/>
          </p:cNvSpPr>
          <p:nvPr>
            <p:ph sz="quarter" idx="16"/>
          </p:nvPr>
        </p:nvSpPr>
        <p:spPr>
          <a:xfrm>
            <a:off x="6180148" y="1027522"/>
            <a:ext cx="4751379" cy="2124000"/>
          </a:xfrm>
        </p:spPr>
        <p:txBody>
          <a:bodyPr/>
          <a:lstStyle>
            <a:lvl1pPr marL="0" indent="0">
              <a:buNone/>
              <a:defRPr/>
            </a:lvl1pPr>
          </a:lstStyle>
          <a:p>
            <a:pPr lvl="0"/>
            <a:r>
              <a:rPr lang="de-DE"/>
              <a:t>Mastertextformat bearbeiten</a:t>
            </a:r>
          </a:p>
        </p:txBody>
      </p:sp>
    </p:spTree>
    <p:extLst>
      <p:ext uri="{BB962C8B-B14F-4D97-AF65-F5344CB8AC3E}">
        <p14:creationId xmlns:p14="http://schemas.microsoft.com/office/powerpoint/2010/main" val="37703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gleich mit 3 Objektfeldern">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6498567-EBA0-4C53-9AFF-2EE39CA1447B}"/>
              </a:ext>
            </a:extLst>
          </p:cNvPr>
          <p:cNvSpPr>
            <a:spLocks noGrp="1"/>
          </p:cNvSpPr>
          <p:nvPr>
            <p:ph sz="half" idx="2"/>
          </p:nvPr>
        </p:nvSpPr>
        <p:spPr>
          <a:xfrm>
            <a:off x="1259854" y="3787122"/>
            <a:ext cx="3072039" cy="2160000"/>
          </a:xfrm>
        </p:spPr>
        <p:txBody>
          <a:bodyPr>
            <a:normAutofit/>
          </a:bodyP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Inhaltsplatzhalter 5">
            <a:extLst>
              <a:ext uri="{FF2B5EF4-FFF2-40B4-BE49-F238E27FC236}">
                <a16:creationId xmlns:a16="http://schemas.microsoft.com/office/drawing/2014/main" id="{39D8C3FF-D6F6-4904-A35D-D9C5DB357985}"/>
              </a:ext>
            </a:extLst>
          </p:cNvPr>
          <p:cNvSpPr>
            <a:spLocks noGrp="1"/>
          </p:cNvSpPr>
          <p:nvPr>
            <p:ph sz="quarter" idx="4"/>
          </p:nvPr>
        </p:nvSpPr>
        <p:spPr>
          <a:xfrm>
            <a:off x="7860108" y="3787122"/>
            <a:ext cx="3064092" cy="2160000"/>
          </a:xfrm>
        </p:spPr>
        <p:txBody>
          <a:bodyPr/>
          <a:lstStyle>
            <a:lvl1pPr>
              <a:defRPr sz="2000"/>
            </a:lvl1pPr>
            <a:lvl2pPr>
              <a:defRPr sz="20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Fußzeilenplatzhalter 7">
            <a:extLst>
              <a:ext uri="{FF2B5EF4-FFF2-40B4-BE49-F238E27FC236}">
                <a16:creationId xmlns:a16="http://schemas.microsoft.com/office/drawing/2014/main" id="{90E4E042-85A4-4767-A166-2AC5488E11C3}"/>
              </a:ext>
            </a:extLst>
          </p:cNvPr>
          <p:cNvSpPr>
            <a:spLocks noGrp="1"/>
          </p:cNvSpPr>
          <p:nvPr>
            <p:ph type="ftr" sz="quarter" idx="11"/>
          </p:nvPr>
        </p:nvSpPr>
        <p:spPr/>
        <p:txBody>
          <a:bodyPr/>
          <a:lstStyle/>
          <a:p>
            <a:r>
              <a:rPr lang="de-AT"/>
              <a:t>www.oead.at</a:t>
            </a:r>
          </a:p>
        </p:txBody>
      </p:sp>
      <p:sp>
        <p:nvSpPr>
          <p:cNvPr id="9" name="Foliennummernplatzhalter 8">
            <a:extLst>
              <a:ext uri="{FF2B5EF4-FFF2-40B4-BE49-F238E27FC236}">
                <a16:creationId xmlns:a16="http://schemas.microsoft.com/office/drawing/2014/main" id="{F80348F1-9A32-47DD-9236-26CB0C055CC6}"/>
              </a:ext>
            </a:extLst>
          </p:cNvPr>
          <p:cNvSpPr>
            <a:spLocks noGrp="1"/>
          </p:cNvSpPr>
          <p:nvPr>
            <p:ph type="sldNum" sz="quarter" idx="12"/>
          </p:nvPr>
        </p:nvSpPr>
        <p:spPr/>
        <p:txBody>
          <a:bodyPr/>
          <a:lstStyle/>
          <a:p>
            <a:fld id="{28CEBB62-3933-46DE-8350-80F63A912759}" type="slidenum">
              <a:rPr lang="de-AT" smtClean="0"/>
              <a:t>‹Nr.›</a:t>
            </a:fld>
            <a:endParaRPr lang="de-AT"/>
          </a:p>
        </p:txBody>
      </p:sp>
      <p:sp>
        <p:nvSpPr>
          <p:cNvPr id="10" name="Textplatzhalter 2">
            <a:extLst>
              <a:ext uri="{FF2B5EF4-FFF2-40B4-BE49-F238E27FC236}">
                <a16:creationId xmlns:a16="http://schemas.microsoft.com/office/drawing/2014/main" id="{FC466D54-DE0E-4352-AADC-FB72848427C6}"/>
              </a:ext>
            </a:extLst>
          </p:cNvPr>
          <p:cNvSpPr>
            <a:spLocks noGrp="1"/>
          </p:cNvSpPr>
          <p:nvPr>
            <p:ph type="body" idx="13" hasCustomPrompt="1"/>
          </p:nvPr>
        </p:nvSpPr>
        <p:spPr>
          <a:xfrm>
            <a:off x="1259854" y="3192911"/>
            <a:ext cx="3060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11" name="Textplatzhalter 4">
            <a:extLst>
              <a:ext uri="{FF2B5EF4-FFF2-40B4-BE49-F238E27FC236}">
                <a16:creationId xmlns:a16="http://schemas.microsoft.com/office/drawing/2014/main" id="{C514C824-9C76-4CA4-B925-87A4890FFA42}"/>
              </a:ext>
            </a:extLst>
          </p:cNvPr>
          <p:cNvSpPr>
            <a:spLocks noGrp="1"/>
          </p:cNvSpPr>
          <p:nvPr>
            <p:ph type="body" sz="quarter" idx="14" hasCustomPrompt="1"/>
          </p:nvPr>
        </p:nvSpPr>
        <p:spPr>
          <a:xfrm>
            <a:off x="4559981" y="3192911"/>
            <a:ext cx="3060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7" name="Inhaltsplatzhalter 6">
            <a:extLst>
              <a:ext uri="{FF2B5EF4-FFF2-40B4-BE49-F238E27FC236}">
                <a16:creationId xmlns:a16="http://schemas.microsoft.com/office/drawing/2014/main" id="{DAAA386A-440E-465B-8095-531B8BF39F74}"/>
              </a:ext>
            </a:extLst>
          </p:cNvPr>
          <p:cNvSpPr>
            <a:spLocks noGrp="1"/>
          </p:cNvSpPr>
          <p:nvPr>
            <p:ph sz="quarter" idx="15"/>
          </p:nvPr>
        </p:nvSpPr>
        <p:spPr>
          <a:xfrm>
            <a:off x="1260476" y="1027522"/>
            <a:ext cx="3060000" cy="2124000"/>
          </a:xfrm>
        </p:spPr>
        <p:txBody>
          <a:bodyPr/>
          <a:lstStyle>
            <a:lvl1pPr marL="0" indent="0">
              <a:buNone/>
              <a:defRPr/>
            </a:lvl1pPr>
          </a:lstStyle>
          <a:p>
            <a:pPr lvl="0"/>
            <a:r>
              <a:rPr lang="de-DE"/>
              <a:t>Mastertextformat bearbeiten</a:t>
            </a:r>
          </a:p>
        </p:txBody>
      </p:sp>
      <p:sp>
        <p:nvSpPr>
          <p:cNvPr id="12" name="Inhaltsplatzhalter 6">
            <a:extLst>
              <a:ext uri="{FF2B5EF4-FFF2-40B4-BE49-F238E27FC236}">
                <a16:creationId xmlns:a16="http://schemas.microsoft.com/office/drawing/2014/main" id="{160AF185-9869-42E2-9998-4505EAD267B3}"/>
              </a:ext>
            </a:extLst>
          </p:cNvPr>
          <p:cNvSpPr>
            <a:spLocks noGrp="1"/>
          </p:cNvSpPr>
          <p:nvPr>
            <p:ph sz="quarter" idx="16"/>
          </p:nvPr>
        </p:nvSpPr>
        <p:spPr>
          <a:xfrm>
            <a:off x="4562338" y="1027522"/>
            <a:ext cx="3060000" cy="2124000"/>
          </a:xfrm>
        </p:spPr>
        <p:txBody>
          <a:bodyPr/>
          <a:lstStyle>
            <a:lvl1pPr marL="0" indent="0">
              <a:buNone/>
              <a:defRPr/>
            </a:lvl1pPr>
          </a:lstStyle>
          <a:p>
            <a:pPr lvl="0"/>
            <a:r>
              <a:rPr lang="de-DE"/>
              <a:t>Mastertextformat bearbeiten</a:t>
            </a:r>
          </a:p>
        </p:txBody>
      </p:sp>
      <p:sp>
        <p:nvSpPr>
          <p:cNvPr id="13" name="Inhaltsplatzhalter 6">
            <a:extLst>
              <a:ext uri="{FF2B5EF4-FFF2-40B4-BE49-F238E27FC236}">
                <a16:creationId xmlns:a16="http://schemas.microsoft.com/office/drawing/2014/main" id="{92210035-1319-4008-970B-89B0221B153C}"/>
              </a:ext>
            </a:extLst>
          </p:cNvPr>
          <p:cNvSpPr>
            <a:spLocks noGrp="1"/>
          </p:cNvSpPr>
          <p:nvPr>
            <p:ph sz="quarter" idx="17"/>
          </p:nvPr>
        </p:nvSpPr>
        <p:spPr>
          <a:xfrm>
            <a:off x="7864200" y="1027522"/>
            <a:ext cx="3060000" cy="2124000"/>
          </a:xfrm>
        </p:spPr>
        <p:txBody>
          <a:bodyPr/>
          <a:lstStyle>
            <a:lvl1pPr marL="0" indent="0">
              <a:buNone/>
              <a:defRPr/>
            </a:lvl1pPr>
          </a:lstStyle>
          <a:p>
            <a:pPr lvl="0"/>
            <a:r>
              <a:rPr lang="de-DE"/>
              <a:t>Mastertextformat bearbeiten</a:t>
            </a:r>
          </a:p>
        </p:txBody>
      </p:sp>
      <p:sp>
        <p:nvSpPr>
          <p:cNvPr id="14" name="Textplatzhalter 4">
            <a:extLst>
              <a:ext uri="{FF2B5EF4-FFF2-40B4-BE49-F238E27FC236}">
                <a16:creationId xmlns:a16="http://schemas.microsoft.com/office/drawing/2014/main" id="{04868E06-DB0E-4B23-84D3-CBAA78DC3F54}"/>
              </a:ext>
            </a:extLst>
          </p:cNvPr>
          <p:cNvSpPr>
            <a:spLocks noGrp="1"/>
          </p:cNvSpPr>
          <p:nvPr>
            <p:ph type="body" sz="quarter" idx="18" hasCustomPrompt="1"/>
          </p:nvPr>
        </p:nvSpPr>
        <p:spPr>
          <a:xfrm>
            <a:off x="7860108" y="3192911"/>
            <a:ext cx="3060000" cy="540000"/>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Minititel</a:t>
            </a:r>
          </a:p>
        </p:txBody>
      </p:sp>
      <p:sp>
        <p:nvSpPr>
          <p:cNvPr id="15" name="Inhaltsplatzhalter 5">
            <a:extLst>
              <a:ext uri="{FF2B5EF4-FFF2-40B4-BE49-F238E27FC236}">
                <a16:creationId xmlns:a16="http://schemas.microsoft.com/office/drawing/2014/main" id="{17AE4EA6-D870-4030-82E5-C833765E8005}"/>
              </a:ext>
            </a:extLst>
          </p:cNvPr>
          <p:cNvSpPr>
            <a:spLocks noGrp="1"/>
          </p:cNvSpPr>
          <p:nvPr>
            <p:ph sz="quarter" idx="19"/>
          </p:nvPr>
        </p:nvSpPr>
        <p:spPr>
          <a:xfrm>
            <a:off x="4561185" y="3787122"/>
            <a:ext cx="3064092" cy="2160000"/>
          </a:xfrm>
        </p:spPr>
        <p:txBody>
          <a:bodyPr/>
          <a:lstStyle>
            <a:lvl1pPr>
              <a:defRPr sz="2000"/>
            </a:lvl1pPr>
            <a:lvl2pPr>
              <a:defRPr sz="2000"/>
            </a:lvl2pPr>
            <a:lvl3pPr>
              <a:defRPr sz="1800"/>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424796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3000" b="-3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0190570-2509-4609-9D39-A5CF18240B9E}"/>
              </a:ext>
            </a:extLst>
          </p:cNvPr>
          <p:cNvSpPr>
            <a:spLocks noGrp="1"/>
          </p:cNvSpPr>
          <p:nvPr>
            <p:ph type="title"/>
          </p:nvPr>
        </p:nvSpPr>
        <p:spPr>
          <a:xfrm>
            <a:off x="1282800" y="1006070"/>
            <a:ext cx="9648000" cy="864000"/>
          </a:xfrm>
          <a:prstGeom prst="rect">
            <a:avLst/>
          </a:prstGeom>
        </p:spPr>
        <p:txBody>
          <a:bodyPr vert="horz" lIns="91440" tIns="45720" rIns="91440" bIns="45720" rtlCol="0" anchor="ctr">
            <a:normAutofit/>
          </a:bodyPr>
          <a:lstStyle/>
          <a:p>
            <a:pPr lvl="0"/>
            <a:r>
              <a:rPr lang="de-DE" dirty="0"/>
              <a:t>Mastertitelformat</a:t>
            </a:r>
            <a:endParaRPr lang="de-AT" dirty="0"/>
          </a:p>
        </p:txBody>
      </p:sp>
      <p:sp>
        <p:nvSpPr>
          <p:cNvPr id="3" name="Textplatzhalter 2">
            <a:extLst>
              <a:ext uri="{FF2B5EF4-FFF2-40B4-BE49-F238E27FC236}">
                <a16:creationId xmlns:a16="http://schemas.microsoft.com/office/drawing/2014/main" id="{CC25CA82-935B-477D-A578-F3C5C2260213}"/>
              </a:ext>
            </a:extLst>
          </p:cNvPr>
          <p:cNvSpPr>
            <a:spLocks noGrp="1"/>
          </p:cNvSpPr>
          <p:nvPr>
            <p:ph type="body" idx="1"/>
          </p:nvPr>
        </p:nvSpPr>
        <p:spPr>
          <a:xfrm>
            <a:off x="1282800" y="1980896"/>
            <a:ext cx="9648000" cy="39240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Fußzeilenplatzhalter 4">
            <a:extLst>
              <a:ext uri="{FF2B5EF4-FFF2-40B4-BE49-F238E27FC236}">
                <a16:creationId xmlns:a16="http://schemas.microsoft.com/office/drawing/2014/main" id="{22D8D8CF-2D80-40B9-914D-3217A4D3A316}"/>
              </a:ext>
            </a:extLst>
          </p:cNvPr>
          <p:cNvSpPr>
            <a:spLocks noGrp="1"/>
          </p:cNvSpPr>
          <p:nvPr>
            <p:ph type="ftr" sz="quarter" idx="3"/>
          </p:nvPr>
        </p:nvSpPr>
        <p:spPr>
          <a:xfrm>
            <a:off x="2934419" y="6208652"/>
            <a:ext cx="2203200" cy="365125"/>
          </a:xfrm>
          <a:prstGeom prst="rect">
            <a:avLst/>
          </a:prstGeom>
        </p:spPr>
        <p:txBody>
          <a:bodyPr vert="horz" lIns="91440" tIns="45720" rIns="91440" bIns="45720" rtlCol="0" anchor="ctr"/>
          <a:lstStyle>
            <a:lvl1pPr algn="r">
              <a:defRPr sz="1200" b="0">
                <a:solidFill>
                  <a:schemeClr val="accent3"/>
                </a:solidFill>
              </a:defRPr>
            </a:lvl1pPr>
          </a:lstStyle>
          <a:p>
            <a:r>
              <a:rPr lang="de-AT"/>
              <a:t>www.oead.at</a:t>
            </a:r>
          </a:p>
        </p:txBody>
      </p:sp>
      <p:sp>
        <p:nvSpPr>
          <p:cNvPr id="6" name="Foliennummernplatzhalter 5">
            <a:extLst>
              <a:ext uri="{FF2B5EF4-FFF2-40B4-BE49-F238E27FC236}">
                <a16:creationId xmlns:a16="http://schemas.microsoft.com/office/drawing/2014/main" id="{BD218778-735E-4C9B-AFBA-48043AE03BA9}"/>
              </a:ext>
            </a:extLst>
          </p:cNvPr>
          <p:cNvSpPr>
            <a:spLocks noGrp="1"/>
          </p:cNvSpPr>
          <p:nvPr>
            <p:ph type="sldNum" sz="quarter" idx="4"/>
          </p:nvPr>
        </p:nvSpPr>
        <p:spPr>
          <a:xfrm>
            <a:off x="901200" y="6208651"/>
            <a:ext cx="763200" cy="365125"/>
          </a:xfrm>
          <a:prstGeom prst="rect">
            <a:avLst/>
          </a:prstGeom>
        </p:spPr>
        <p:txBody>
          <a:bodyPr vert="horz" lIns="91440" tIns="45720" rIns="91440" bIns="45720" rtlCol="0" anchor="ctr"/>
          <a:lstStyle>
            <a:lvl1pPr algn="l">
              <a:defRPr sz="1200">
                <a:solidFill>
                  <a:schemeClr val="tx2"/>
                </a:solidFill>
              </a:defRPr>
            </a:lvl1pPr>
          </a:lstStyle>
          <a:p>
            <a:fld id="{28CEBB62-3933-46DE-8350-80F63A912759}" type="slidenum">
              <a:rPr lang="de-AT" smtClean="0"/>
              <a:pPr/>
              <a:t>‹Nr.›</a:t>
            </a:fld>
            <a:endParaRPr lang="de-AT"/>
          </a:p>
        </p:txBody>
      </p:sp>
    </p:spTree>
    <p:extLst>
      <p:ext uri="{BB962C8B-B14F-4D97-AF65-F5344CB8AC3E}">
        <p14:creationId xmlns:p14="http://schemas.microsoft.com/office/powerpoint/2010/main" val="8693104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49" r:id="rId13"/>
    <p:sldLayoutId id="2147483657" r:id="rId14"/>
    <p:sldLayoutId id="2147483656" r:id="rId15"/>
    <p:sldLayoutId id="2147483653" r:id="rId16"/>
    <p:sldLayoutId id="2147483658" r:id="rId17"/>
    <p:sldLayoutId id="2147483659" r:id="rId18"/>
    <p:sldLayoutId id="2147483655" r:id="rId19"/>
    <p:sldLayoutId id="2147483675" r:id="rId20"/>
  </p:sldLayoutIdLst>
  <p:hf hdr="0" dt="0"/>
  <p:txStyles>
    <p:titleStyle>
      <a:lvl1pPr algn="l" defTabSz="914400" rtl="0" eaLnBrk="1" latinLnBrk="0" hangingPunct="1">
        <a:lnSpc>
          <a:spcPct val="90000"/>
        </a:lnSpc>
        <a:spcBef>
          <a:spcPct val="0"/>
        </a:spcBef>
        <a:buNone/>
        <a:defRPr lang="de-AT" sz="2600" b="1" kern="1200" dirty="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hea.info/page-consultive-memb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hea.info/page-bfug-board-meeting-8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mbwf.gv.at/Themen/HS-Uni/Europ%C3%A4ischer-Hochschulraum/Bologna-Prozess/EHR-UB.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28C04-6F0E-423E-ACC0-5AFF528CBD61}"/>
              </a:ext>
            </a:extLst>
          </p:cNvPr>
          <p:cNvSpPr>
            <a:spLocks noGrp="1"/>
          </p:cNvSpPr>
          <p:nvPr>
            <p:ph type="ctrTitle"/>
          </p:nvPr>
        </p:nvSpPr>
        <p:spPr>
          <a:xfrm>
            <a:off x="1228078" y="2366839"/>
            <a:ext cx="9741849" cy="1935469"/>
          </a:xfrm>
        </p:spPr>
        <p:txBody>
          <a:bodyPr/>
          <a:lstStyle/>
          <a:p>
            <a:r>
              <a:rPr lang="de-AT" dirty="0"/>
              <a:t>Netzwerktreffen der Bologna-Koordinatorinnen und –Koordinatoren 2023</a:t>
            </a:r>
          </a:p>
        </p:txBody>
      </p:sp>
      <p:sp>
        <p:nvSpPr>
          <p:cNvPr id="3" name="Untertitel 2">
            <a:extLst>
              <a:ext uri="{FF2B5EF4-FFF2-40B4-BE49-F238E27FC236}">
                <a16:creationId xmlns:a16="http://schemas.microsoft.com/office/drawing/2014/main" id="{0E98F453-3F95-4176-89E9-318D4B8D09BD}"/>
              </a:ext>
            </a:extLst>
          </p:cNvPr>
          <p:cNvSpPr>
            <a:spLocks noGrp="1"/>
          </p:cNvSpPr>
          <p:nvPr>
            <p:ph type="subTitle" idx="1"/>
          </p:nvPr>
        </p:nvSpPr>
        <p:spPr>
          <a:xfrm>
            <a:off x="1228078" y="1620102"/>
            <a:ext cx="5906310" cy="724156"/>
          </a:xfrm>
        </p:spPr>
        <p:txBody>
          <a:bodyPr>
            <a:normAutofit/>
          </a:bodyPr>
          <a:lstStyle/>
          <a:p>
            <a:r>
              <a:rPr lang="de-AT" dirty="0"/>
              <a:t>Herzlich Willkommen zum</a:t>
            </a:r>
          </a:p>
        </p:txBody>
      </p:sp>
      <p:sp>
        <p:nvSpPr>
          <p:cNvPr id="4" name="Textplatzhalter 3">
            <a:extLst>
              <a:ext uri="{FF2B5EF4-FFF2-40B4-BE49-F238E27FC236}">
                <a16:creationId xmlns:a16="http://schemas.microsoft.com/office/drawing/2014/main" id="{0CB6100D-EF3C-4556-9A7B-62DAFF2FBF5F}"/>
              </a:ext>
            </a:extLst>
          </p:cNvPr>
          <p:cNvSpPr>
            <a:spLocks noGrp="1"/>
          </p:cNvSpPr>
          <p:nvPr>
            <p:ph type="body" sz="quarter" idx="10"/>
          </p:nvPr>
        </p:nvSpPr>
        <p:spPr>
          <a:xfrm>
            <a:off x="1221564" y="4232275"/>
            <a:ext cx="7158956" cy="1400175"/>
          </a:xfrm>
        </p:spPr>
        <p:txBody>
          <a:bodyPr/>
          <a:lstStyle/>
          <a:p>
            <a:pPr marL="0" indent="0">
              <a:buNone/>
            </a:pPr>
            <a:endParaRPr lang="de-AT" dirty="0"/>
          </a:p>
          <a:p>
            <a:pPr marL="0" indent="0">
              <a:buNone/>
            </a:pPr>
            <a:r>
              <a:rPr lang="de-AT" dirty="0"/>
              <a:t>Wir beginnen um 10:00 Uhr</a:t>
            </a:r>
          </a:p>
        </p:txBody>
      </p:sp>
    </p:spTree>
    <p:extLst>
      <p:ext uri="{BB962C8B-B14F-4D97-AF65-F5344CB8AC3E}">
        <p14:creationId xmlns:p14="http://schemas.microsoft.com/office/powerpoint/2010/main" val="17625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B8E7E-C260-9CBB-FBBA-D1CD5EB4BBE7}"/>
              </a:ext>
            </a:extLst>
          </p:cNvPr>
          <p:cNvSpPr>
            <a:spLocks noGrp="1"/>
          </p:cNvSpPr>
          <p:nvPr>
            <p:ph type="title"/>
          </p:nvPr>
        </p:nvSpPr>
        <p:spPr/>
        <p:txBody>
          <a:bodyPr/>
          <a:lstStyle/>
          <a:p>
            <a:r>
              <a:rPr lang="de-DE" dirty="0" err="1"/>
              <a:t>Consultative</a:t>
            </a:r>
            <a:r>
              <a:rPr lang="de-DE" dirty="0"/>
              <a:t> </a:t>
            </a:r>
            <a:r>
              <a:rPr lang="de-DE" dirty="0" err="1"/>
              <a:t>members</a:t>
            </a:r>
            <a:r>
              <a:rPr lang="de-DE" dirty="0"/>
              <a:t> </a:t>
            </a:r>
            <a:r>
              <a:rPr lang="de-DE" dirty="0" err="1"/>
              <a:t>of</a:t>
            </a:r>
            <a:r>
              <a:rPr lang="de-DE" dirty="0"/>
              <a:t> </a:t>
            </a:r>
            <a:r>
              <a:rPr lang="de-DE" dirty="0" err="1"/>
              <a:t>the</a:t>
            </a:r>
            <a:r>
              <a:rPr lang="de-DE" dirty="0"/>
              <a:t> Bologna follow </a:t>
            </a:r>
            <a:r>
              <a:rPr lang="de-DE" dirty="0" err="1"/>
              <a:t>up</a:t>
            </a:r>
            <a:r>
              <a:rPr lang="de-DE" dirty="0"/>
              <a:t> Group</a:t>
            </a:r>
            <a:endParaRPr lang="de-AT" dirty="0"/>
          </a:p>
        </p:txBody>
      </p:sp>
      <p:sp>
        <p:nvSpPr>
          <p:cNvPr id="3" name="Inhaltsplatzhalter 2">
            <a:extLst>
              <a:ext uri="{FF2B5EF4-FFF2-40B4-BE49-F238E27FC236}">
                <a16:creationId xmlns:a16="http://schemas.microsoft.com/office/drawing/2014/main" id="{22E152FB-0B6C-1CFB-14F1-2D5EAFA3C45E}"/>
              </a:ext>
            </a:extLst>
          </p:cNvPr>
          <p:cNvSpPr>
            <a:spLocks noGrp="1"/>
          </p:cNvSpPr>
          <p:nvPr>
            <p:ph idx="1"/>
          </p:nvPr>
        </p:nvSpPr>
        <p:spPr>
          <a:xfrm>
            <a:off x="1278194" y="1975450"/>
            <a:ext cx="9951460" cy="3924000"/>
          </a:xfrm>
        </p:spPr>
        <p:txBody>
          <a:bodyPr>
            <a:normAutofit fontScale="85000" lnSpcReduction="20000"/>
          </a:bodyPr>
          <a:lstStyle/>
          <a:p>
            <a:r>
              <a:rPr lang="en-US" dirty="0"/>
              <a:t>BUSINESS EUROPE </a:t>
            </a:r>
            <a:endParaRPr lang="de-DE" dirty="0"/>
          </a:p>
          <a:p>
            <a:r>
              <a:rPr lang="en-US" dirty="0"/>
              <a:t>Council of Europe (</a:t>
            </a:r>
            <a:r>
              <a:rPr lang="en-US" dirty="0" err="1"/>
              <a:t>CoE</a:t>
            </a:r>
            <a:r>
              <a:rPr lang="en-US" dirty="0"/>
              <a:t>) </a:t>
            </a:r>
            <a:endParaRPr lang="de-DE" dirty="0"/>
          </a:p>
          <a:p>
            <a:r>
              <a:rPr lang="en-US" dirty="0"/>
              <a:t>Education International (ETUCE)</a:t>
            </a:r>
          </a:p>
          <a:p>
            <a:r>
              <a:rPr lang="en-US" dirty="0"/>
              <a:t>The United Nations Educational, Scientific and Cultural Organization (UNESCO)  (SDGs, Recognition Conventions…)</a:t>
            </a:r>
            <a:endParaRPr lang="de-DE" dirty="0"/>
          </a:p>
          <a:p>
            <a:r>
              <a:rPr lang="en-US" dirty="0">
                <a:highlight>
                  <a:srgbClr val="FFFF00"/>
                </a:highlight>
              </a:rPr>
              <a:t>The </a:t>
            </a:r>
            <a:r>
              <a:rPr lang="en-US" b="1" dirty="0">
                <a:highlight>
                  <a:srgbClr val="FFFF00"/>
                </a:highlight>
              </a:rPr>
              <a:t>E</a:t>
            </a:r>
            <a:r>
              <a:rPr lang="en-US" dirty="0">
                <a:highlight>
                  <a:srgbClr val="FFFF00"/>
                </a:highlight>
              </a:rPr>
              <a:t>uropean Association for Quality Assurance in Higher Education (ENQA) </a:t>
            </a:r>
            <a:endParaRPr lang="de-DE" dirty="0">
              <a:highlight>
                <a:srgbClr val="FFFF00"/>
              </a:highlight>
            </a:endParaRPr>
          </a:p>
          <a:p>
            <a:r>
              <a:rPr lang="en-US" dirty="0">
                <a:highlight>
                  <a:srgbClr val="FFFF00"/>
                </a:highlight>
              </a:rPr>
              <a:t>The </a:t>
            </a:r>
            <a:r>
              <a:rPr lang="en-US" b="1" dirty="0">
                <a:highlight>
                  <a:srgbClr val="FFFF00"/>
                </a:highlight>
              </a:rPr>
              <a:t>E</a:t>
            </a:r>
            <a:r>
              <a:rPr lang="en-US" dirty="0">
                <a:highlight>
                  <a:srgbClr val="FFFF00"/>
                </a:highlight>
              </a:rPr>
              <a:t>uropean Students' Union (ESU) </a:t>
            </a:r>
            <a:r>
              <a:rPr lang="en-US" dirty="0"/>
              <a:t>– represents 20 million students through its 45 members in 40 countries</a:t>
            </a:r>
            <a:endParaRPr lang="de-DE" dirty="0"/>
          </a:p>
          <a:p>
            <a:r>
              <a:rPr lang="de-DE" dirty="0">
                <a:highlight>
                  <a:srgbClr val="FFFF00"/>
                </a:highlight>
              </a:rPr>
              <a:t>The </a:t>
            </a:r>
            <a:r>
              <a:rPr lang="de-DE" b="1" dirty="0">
                <a:highlight>
                  <a:srgbClr val="FFFF00"/>
                </a:highlight>
              </a:rPr>
              <a:t>E</a:t>
            </a:r>
            <a:r>
              <a:rPr lang="de-DE" dirty="0">
                <a:highlight>
                  <a:srgbClr val="FFFF00"/>
                </a:highlight>
              </a:rPr>
              <a:t>uropean University </a:t>
            </a:r>
            <a:r>
              <a:rPr lang="de-DE" dirty="0" err="1">
                <a:highlight>
                  <a:srgbClr val="FFFF00"/>
                </a:highlight>
              </a:rPr>
              <a:t>Association</a:t>
            </a:r>
            <a:r>
              <a:rPr lang="de-DE" dirty="0">
                <a:highlight>
                  <a:srgbClr val="FFFF00"/>
                </a:highlight>
              </a:rPr>
              <a:t> (EUA)</a:t>
            </a:r>
            <a:endParaRPr lang="en-US" dirty="0"/>
          </a:p>
          <a:p>
            <a:r>
              <a:rPr lang="en-US" b="1" dirty="0">
                <a:highlight>
                  <a:srgbClr val="FFFF00"/>
                </a:highlight>
              </a:rPr>
              <a:t>E</a:t>
            </a:r>
            <a:r>
              <a:rPr lang="en-US" dirty="0">
                <a:highlight>
                  <a:srgbClr val="FFFF00"/>
                </a:highlight>
              </a:rPr>
              <a:t>uropean Association of Institutions in Higher Education (EURASHE)</a:t>
            </a:r>
            <a:endParaRPr lang="de-DE" dirty="0">
              <a:highlight>
                <a:srgbClr val="FFFF00"/>
              </a:highlight>
            </a:endParaRPr>
          </a:p>
          <a:p>
            <a:pPr marL="0" indent="0">
              <a:buNone/>
            </a:pPr>
            <a:endParaRPr lang="de-DE" dirty="0"/>
          </a:p>
          <a:p>
            <a:pPr marL="0" indent="0">
              <a:buNone/>
            </a:pPr>
            <a:r>
              <a:rPr lang="de-DE" dirty="0"/>
              <a:t>Further </a:t>
            </a:r>
            <a:r>
              <a:rPr lang="de-DE" dirty="0" err="1"/>
              <a:t>information</a:t>
            </a:r>
            <a:r>
              <a:rPr lang="de-DE" dirty="0"/>
              <a:t>: </a:t>
            </a:r>
            <a:r>
              <a:rPr lang="de-DE" dirty="0">
                <a:hlinkClick r:id="rId2"/>
              </a:rPr>
              <a:t>https://www.ehea.info/page-consultive-members</a:t>
            </a:r>
            <a:r>
              <a:rPr lang="de-DE" dirty="0"/>
              <a:t> </a:t>
            </a:r>
            <a:endParaRPr lang="de-AT" dirty="0"/>
          </a:p>
        </p:txBody>
      </p:sp>
      <p:sp>
        <p:nvSpPr>
          <p:cNvPr id="4" name="Fußzeilenplatzhalter 3">
            <a:extLst>
              <a:ext uri="{FF2B5EF4-FFF2-40B4-BE49-F238E27FC236}">
                <a16:creationId xmlns:a16="http://schemas.microsoft.com/office/drawing/2014/main" id="{49DDA03D-6191-0F4B-71B4-E92F897AC94A}"/>
              </a:ext>
            </a:extLst>
          </p:cNvPr>
          <p:cNvSpPr>
            <a:spLocks noGrp="1"/>
          </p:cNvSpPr>
          <p:nvPr>
            <p:ph type="ftr" sz="quarter" idx="3"/>
          </p:nvPr>
        </p:nvSpPr>
        <p:spPr>
          <a:xfrm>
            <a:off x="2934419" y="6208652"/>
            <a:ext cx="2203200" cy="365125"/>
          </a:xfrm>
          <a:prstGeom prst="rect">
            <a:avLst/>
          </a:prstGeom>
        </p:spPr>
        <p:txBody>
          <a:bodyPr/>
          <a:lstStyle>
            <a:defPPr>
              <a:defRPr lang="de-DE"/>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www.oead.at</a:t>
            </a:r>
            <a:endParaRPr lang="de-AT" dirty="0"/>
          </a:p>
        </p:txBody>
      </p:sp>
    </p:spTree>
    <p:extLst>
      <p:ext uri="{BB962C8B-B14F-4D97-AF65-F5344CB8AC3E}">
        <p14:creationId xmlns:p14="http://schemas.microsoft.com/office/powerpoint/2010/main" val="15350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a:t>Laufende Meetings und Outputs zum Europäischen Hochschulraum</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p:txBody>
          <a:bodyPr>
            <a:normAutofit/>
          </a:bodyPr>
          <a:lstStyle/>
          <a:p>
            <a:pPr marL="0" indent="0">
              <a:buNone/>
            </a:pPr>
            <a:r>
              <a:rPr lang="de-DE" dirty="0"/>
              <a:t>Tagesordnungen, Unterlagen und Protokolle der Meeting sowie die Entwürfe zum Ministeriellen Tirana Communiqué 2024 können hier eingesehen werden: </a:t>
            </a:r>
          </a:p>
          <a:p>
            <a:pPr marL="0" indent="0">
              <a:buNone/>
            </a:pPr>
            <a:r>
              <a:rPr lang="de-DE" dirty="0">
                <a:hlinkClick r:id="rId2"/>
              </a:rPr>
              <a:t>https://www.ehea.info/page-Group-Meetings-and-Events-2021-2024</a:t>
            </a:r>
          </a:p>
          <a:p>
            <a:pPr marL="0" indent="0">
              <a:buNone/>
            </a:pPr>
            <a:endParaRPr lang="de-DE" dirty="0">
              <a:hlinkClick r:id="rId2"/>
            </a:endParaRPr>
          </a:p>
          <a:p>
            <a:pPr marL="0" indent="0">
              <a:buNone/>
            </a:pPr>
            <a:r>
              <a:rPr lang="de-DE" dirty="0"/>
              <a:t>Quelle für den heutigen Input:</a:t>
            </a:r>
          </a:p>
          <a:p>
            <a:pPr marL="0" indent="0">
              <a:buNone/>
            </a:pPr>
            <a:r>
              <a:rPr lang="de-DE" dirty="0">
                <a:hlinkClick r:id="rId2"/>
              </a:rPr>
              <a:t>https://www.ehea.info/page-bfug-board-meeting-85</a:t>
            </a:r>
            <a:r>
              <a:rPr lang="de-DE" dirty="0"/>
              <a:t>  (BFUG </a:t>
            </a:r>
            <a:r>
              <a:rPr lang="de-DE" dirty="0" err="1"/>
              <a:t>meeting</a:t>
            </a:r>
            <a:r>
              <a:rPr lang="de-DE" dirty="0"/>
              <a:t> am 2.10.2023)</a:t>
            </a:r>
          </a:p>
          <a:p>
            <a:pPr marL="0" indent="0">
              <a:buNone/>
            </a:pPr>
            <a:endParaRPr lang="de-DE" dirty="0"/>
          </a:p>
          <a:p>
            <a:pPr marL="0" indent="0">
              <a:buNone/>
            </a:pPr>
            <a:endParaRPr lang="de-AT"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11</a:t>
            </a:fld>
            <a:endParaRPr lang="de-AT"/>
          </a:p>
        </p:txBody>
      </p:sp>
    </p:spTree>
    <p:extLst>
      <p:ext uri="{BB962C8B-B14F-4D97-AF65-F5344CB8AC3E}">
        <p14:creationId xmlns:p14="http://schemas.microsoft.com/office/powerpoint/2010/main" val="228245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662A861-030B-3D4F-DF7F-311CA927E6FF}"/>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E39B1587-671E-F525-409A-ECD1B3E02CC4}"/>
              </a:ext>
            </a:extLst>
          </p:cNvPr>
          <p:cNvSpPr>
            <a:spLocks noGrp="1"/>
          </p:cNvSpPr>
          <p:nvPr>
            <p:ph type="sldNum" sz="quarter" idx="12"/>
          </p:nvPr>
        </p:nvSpPr>
        <p:spPr/>
        <p:txBody>
          <a:bodyPr/>
          <a:lstStyle/>
          <a:p>
            <a:fld id="{28CEBB62-3933-46DE-8350-80F63A912759}" type="slidenum">
              <a:rPr lang="de-AT" smtClean="0"/>
              <a:pPr/>
              <a:t>12</a:t>
            </a:fld>
            <a:endParaRPr lang="de-AT"/>
          </a:p>
        </p:txBody>
      </p:sp>
      <p:sp>
        <p:nvSpPr>
          <p:cNvPr id="9" name="Inhaltsplatzhalter 8">
            <a:extLst>
              <a:ext uri="{FF2B5EF4-FFF2-40B4-BE49-F238E27FC236}">
                <a16:creationId xmlns:a16="http://schemas.microsoft.com/office/drawing/2014/main" id="{6D6DC795-3029-A50D-924F-E31611792F33}"/>
              </a:ext>
            </a:extLst>
          </p:cNvPr>
          <p:cNvSpPr>
            <a:spLocks noGrp="1"/>
          </p:cNvSpPr>
          <p:nvPr>
            <p:ph idx="1"/>
          </p:nvPr>
        </p:nvSpPr>
        <p:spPr/>
        <p:txBody>
          <a:bodyPr/>
          <a:lstStyle/>
          <a:p>
            <a:endParaRPr lang="de-AT"/>
          </a:p>
        </p:txBody>
      </p:sp>
      <p:pic>
        <p:nvPicPr>
          <p:cNvPr id="10" name="Grafik 9">
            <a:extLst>
              <a:ext uri="{FF2B5EF4-FFF2-40B4-BE49-F238E27FC236}">
                <a16:creationId xmlns:a16="http://schemas.microsoft.com/office/drawing/2014/main" id="{89A15A0D-870D-369E-E4EE-54C6E53A69B0}"/>
              </a:ext>
            </a:extLst>
          </p:cNvPr>
          <p:cNvPicPr>
            <a:picLocks noChangeAspect="1"/>
          </p:cNvPicPr>
          <p:nvPr/>
        </p:nvPicPr>
        <p:blipFill>
          <a:blip r:embed="rId2"/>
          <a:stretch>
            <a:fillRect/>
          </a:stretch>
        </p:blipFill>
        <p:spPr>
          <a:xfrm>
            <a:off x="0" y="444029"/>
            <a:ext cx="12192000" cy="5741342"/>
          </a:xfrm>
          <a:prstGeom prst="rect">
            <a:avLst/>
          </a:prstGeom>
        </p:spPr>
      </p:pic>
    </p:spTree>
    <p:extLst>
      <p:ext uri="{BB962C8B-B14F-4D97-AF65-F5344CB8AC3E}">
        <p14:creationId xmlns:p14="http://schemas.microsoft.com/office/powerpoint/2010/main" val="356864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a:t>Sneak </a:t>
            </a:r>
            <a:r>
              <a:rPr lang="de-DE" dirty="0" err="1"/>
              <a:t>preview</a:t>
            </a:r>
            <a:r>
              <a:rPr lang="de-DE" dirty="0"/>
              <a:t>: Eine 1. Skizze zum Tirana </a:t>
            </a:r>
            <a:r>
              <a:rPr lang="de-DE" dirty="0" err="1"/>
              <a:t>Comuniqué</a:t>
            </a:r>
            <a:endParaRPr lang="de-AT"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13</a:t>
            </a:fld>
            <a:endParaRPr lang="de-AT"/>
          </a:p>
        </p:txBody>
      </p:sp>
      <p:pic>
        <p:nvPicPr>
          <p:cNvPr id="7" name="Grafik 6">
            <a:extLst>
              <a:ext uri="{FF2B5EF4-FFF2-40B4-BE49-F238E27FC236}">
                <a16:creationId xmlns:a16="http://schemas.microsoft.com/office/drawing/2014/main" id="{16FD849F-96E3-AC2E-951B-6CBB86AA59AB}"/>
              </a:ext>
            </a:extLst>
          </p:cNvPr>
          <p:cNvPicPr>
            <a:picLocks noChangeAspect="1"/>
          </p:cNvPicPr>
          <p:nvPr/>
        </p:nvPicPr>
        <p:blipFill>
          <a:blip r:embed="rId2"/>
          <a:stretch>
            <a:fillRect/>
          </a:stretch>
        </p:blipFill>
        <p:spPr>
          <a:xfrm>
            <a:off x="1265806" y="1702299"/>
            <a:ext cx="7316219" cy="4320810"/>
          </a:xfrm>
          <a:prstGeom prst="rect">
            <a:avLst/>
          </a:prstGeom>
        </p:spPr>
      </p:pic>
    </p:spTree>
    <p:extLst>
      <p:ext uri="{BB962C8B-B14F-4D97-AF65-F5344CB8AC3E}">
        <p14:creationId xmlns:p14="http://schemas.microsoft.com/office/powerpoint/2010/main" val="136432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I</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p:txBody>
          <a:bodyPr>
            <a:normAutofit/>
          </a:bodyPr>
          <a:lstStyle/>
          <a:p>
            <a:r>
              <a:rPr lang="de-DE" dirty="0"/>
              <a:t>Bekräftigung der Grundstrukturen/ </a:t>
            </a:r>
            <a:r>
              <a:rPr lang="de-DE" b="1" dirty="0" err="1">
                <a:highlight>
                  <a:srgbClr val="FFFF00"/>
                </a:highlight>
              </a:rPr>
              <a:t>key</a:t>
            </a:r>
            <a:r>
              <a:rPr lang="de-DE" b="1" dirty="0">
                <a:highlight>
                  <a:srgbClr val="FFFF00"/>
                </a:highlight>
              </a:rPr>
              <a:t> </a:t>
            </a:r>
            <a:r>
              <a:rPr lang="de-DE" b="1" dirty="0" err="1">
                <a:highlight>
                  <a:srgbClr val="FFFF00"/>
                </a:highlight>
              </a:rPr>
              <a:t>commitments</a:t>
            </a:r>
            <a:r>
              <a:rPr lang="de-DE" b="1" dirty="0">
                <a:highlight>
                  <a:srgbClr val="FFFF00"/>
                </a:highlight>
              </a:rPr>
              <a:t> </a:t>
            </a:r>
            <a:r>
              <a:rPr lang="de-DE" dirty="0"/>
              <a:t>des EHR (Studienarchitektur, ECTS, Qualifikationsrahmen, Lernergebnisorientierung, ECTS) und des Lissabonner Anerkennungsabkommens um</a:t>
            </a:r>
          </a:p>
          <a:p>
            <a:pPr marL="457200" indent="-457200">
              <a:buAutoNum type="alphaLcParenR"/>
            </a:pPr>
            <a:r>
              <a:rPr lang="de-DE" dirty="0"/>
              <a:t>Mobilität von Studierenden und Allgemeinem Personal/Lehrenden  zu befördern</a:t>
            </a:r>
          </a:p>
          <a:p>
            <a:pPr marL="457200" indent="-457200">
              <a:buAutoNum type="alphaLcParenR"/>
            </a:pPr>
            <a:r>
              <a:rPr lang="de-AT" dirty="0"/>
              <a:t>Mit Rücksicht auf QS-Prozesse für eine Qualitätskultur im HS-Sektor Sorge zu tragen</a:t>
            </a:r>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14</a:t>
            </a:fld>
            <a:endParaRPr lang="de-AT"/>
          </a:p>
        </p:txBody>
      </p:sp>
    </p:spTree>
    <p:extLst>
      <p:ext uri="{BB962C8B-B14F-4D97-AF65-F5344CB8AC3E}">
        <p14:creationId xmlns:p14="http://schemas.microsoft.com/office/powerpoint/2010/main" val="354928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II</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a:xfrm>
            <a:off x="1278194" y="1975450"/>
            <a:ext cx="10212766" cy="3924000"/>
          </a:xfrm>
        </p:spPr>
        <p:txBody>
          <a:bodyPr>
            <a:normAutofit/>
          </a:bodyPr>
          <a:lstStyle/>
          <a:p>
            <a:r>
              <a:rPr lang="de-DE" dirty="0"/>
              <a:t>Der EHR baut auch nach 2018 &amp; 2020 explizit auf „</a:t>
            </a:r>
            <a:r>
              <a:rPr lang="de-DE" b="1" dirty="0">
                <a:highlight>
                  <a:srgbClr val="FFFF00"/>
                </a:highlight>
              </a:rPr>
              <a:t>fundamental </a:t>
            </a:r>
            <a:r>
              <a:rPr lang="de-DE" b="1" dirty="0" err="1">
                <a:highlight>
                  <a:srgbClr val="FFFF00"/>
                </a:highlight>
              </a:rPr>
              <a:t>values</a:t>
            </a:r>
            <a:r>
              <a:rPr lang="de-DE" dirty="0"/>
              <a:t>“ auf: </a:t>
            </a:r>
          </a:p>
          <a:p>
            <a:pPr marL="457200" indent="-457200">
              <a:buFont typeface="+mj-lt"/>
              <a:buAutoNum type="alphaLcParenR"/>
            </a:pPr>
            <a:r>
              <a:rPr lang="de-DE" dirty="0"/>
              <a:t>akademische Freiheit, </a:t>
            </a:r>
          </a:p>
          <a:p>
            <a:pPr marL="457200" indent="-457200">
              <a:buFont typeface="+mj-lt"/>
              <a:buAutoNum type="alphaLcParenR"/>
            </a:pPr>
            <a:r>
              <a:rPr lang="de-DE" dirty="0"/>
              <a:t>institutionelle Autonomie, </a:t>
            </a:r>
          </a:p>
          <a:p>
            <a:pPr marL="457200" indent="-457200">
              <a:buFont typeface="+mj-lt"/>
              <a:buAutoNum type="alphaLcParenR"/>
            </a:pPr>
            <a:r>
              <a:rPr lang="de-DE" dirty="0"/>
              <a:t>öffentlich/gesellschaftliche Verantwortung von Hochschulen, </a:t>
            </a:r>
          </a:p>
          <a:p>
            <a:pPr marL="457200" indent="-457200">
              <a:buFont typeface="+mj-lt"/>
              <a:buAutoNum type="alphaLcParenR"/>
            </a:pPr>
            <a:r>
              <a:rPr lang="de-DE" dirty="0"/>
              <a:t>akademische Integrität und Partizipation von Studierenden wie auch allgemeinem Personal/Lehrenden zwecks Grundidee der Ko-Kreation, </a:t>
            </a:r>
            <a:r>
              <a:rPr lang="de-DE" dirty="0" err="1"/>
              <a:t>commitment</a:t>
            </a:r>
            <a:r>
              <a:rPr lang="de-DE" dirty="0"/>
              <a:t> und </a:t>
            </a:r>
            <a:r>
              <a:rPr lang="de-DE" dirty="0" err="1"/>
              <a:t>ownership</a:t>
            </a:r>
            <a:endParaRPr lang="de-DE"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15</a:t>
            </a:fld>
            <a:endParaRPr lang="de-AT"/>
          </a:p>
        </p:txBody>
      </p:sp>
    </p:spTree>
    <p:extLst>
      <p:ext uri="{BB962C8B-B14F-4D97-AF65-F5344CB8AC3E}">
        <p14:creationId xmlns:p14="http://schemas.microsoft.com/office/powerpoint/2010/main" val="140837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III</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a:xfrm>
            <a:off x="1278194" y="1853530"/>
            <a:ext cx="10212766" cy="4198336"/>
          </a:xfrm>
        </p:spPr>
        <p:txBody>
          <a:bodyPr>
            <a:normAutofit/>
          </a:bodyPr>
          <a:lstStyle/>
          <a:p>
            <a:r>
              <a:rPr lang="de-DE" dirty="0"/>
              <a:t>Der EHR vertieft sein Bekenntnis zur Beförderung der </a:t>
            </a:r>
            <a:r>
              <a:rPr lang="de-DE" b="1" dirty="0">
                <a:highlight>
                  <a:srgbClr val="FFFF00"/>
                </a:highlight>
              </a:rPr>
              <a:t>Sozialen Dimension</a:t>
            </a:r>
            <a:r>
              <a:rPr lang="de-DE" dirty="0"/>
              <a:t>: </a:t>
            </a:r>
          </a:p>
          <a:p>
            <a:pPr marL="457200" indent="-457200">
              <a:lnSpc>
                <a:spcPct val="110000"/>
              </a:lnSpc>
              <a:buFont typeface="+mj-lt"/>
              <a:buAutoNum type="alphaLcParenR"/>
            </a:pPr>
            <a:r>
              <a:rPr lang="de-DE" dirty="0"/>
              <a:t>Auf Basis der </a:t>
            </a:r>
            <a:r>
              <a:rPr lang="en-US" dirty="0"/>
              <a:t>Principles and Guidelines to Strengthen the Social Dimension of Higher Education in the EHEA 2020 </a:t>
            </a:r>
            <a:r>
              <a:rPr lang="en-US" dirty="0" err="1"/>
              <a:t>wird</a:t>
            </a:r>
            <a:r>
              <a:rPr lang="en-US" dirty="0"/>
              <a:t> </a:t>
            </a:r>
            <a:r>
              <a:rPr lang="en-US" dirty="0" err="1"/>
              <a:t>vertiefend</a:t>
            </a:r>
            <a:r>
              <a:rPr lang="en-US" dirty="0"/>
              <a:t> </a:t>
            </a:r>
            <a:r>
              <a:rPr lang="en-US" dirty="0" err="1"/>
              <a:t>ein</a:t>
            </a:r>
            <a:r>
              <a:rPr lang="en-US" dirty="0"/>
              <a:t> </a:t>
            </a:r>
            <a:r>
              <a:rPr lang="en-US" b="1" dirty="0"/>
              <a:t>Policy Framework for Social Dimension </a:t>
            </a:r>
            <a:r>
              <a:rPr lang="en-US" dirty="0"/>
              <a:t>(Principles, Guidelines and Indicators on Strengthening the Social Dimension in EHEA) </a:t>
            </a:r>
            <a:r>
              <a:rPr lang="en-US" dirty="0" err="1"/>
              <a:t>inklusive</a:t>
            </a:r>
            <a:r>
              <a:rPr lang="en-US" dirty="0"/>
              <a:t> </a:t>
            </a:r>
            <a:r>
              <a:rPr lang="en-US" b="1" dirty="0" err="1">
                <a:highlight>
                  <a:srgbClr val="FFFF00"/>
                </a:highlight>
              </a:rPr>
              <a:t>konkreter</a:t>
            </a:r>
            <a:r>
              <a:rPr lang="en-US" b="1" dirty="0">
                <a:highlight>
                  <a:srgbClr val="FFFF00"/>
                </a:highlight>
              </a:rPr>
              <a:t> </a:t>
            </a:r>
            <a:r>
              <a:rPr lang="en-US" b="1" dirty="0" err="1">
                <a:highlight>
                  <a:srgbClr val="FFFF00"/>
                </a:highlight>
              </a:rPr>
              <a:t>Indikatoren</a:t>
            </a:r>
            <a:r>
              <a:rPr lang="en-US" b="1" dirty="0">
                <a:highlight>
                  <a:srgbClr val="FFFF00"/>
                </a:highlight>
              </a:rPr>
              <a:t> und </a:t>
            </a:r>
            <a:r>
              <a:rPr lang="en-US" b="1" dirty="0" err="1">
                <a:highlight>
                  <a:srgbClr val="FFFF00"/>
                </a:highlight>
              </a:rPr>
              <a:t>Deskriptoren</a:t>
            </a:r>
            <a:r>
              <a:rPr lang="en-US" b="1" dirty="0">
                <a:highlight>
                  <a:srgbClr val="FFFF00"/>
                </a:highlight>
              </a:rPr>
              <a:t> </a:t>
            </a:r>
            <a:r>
              <a:rPr lang="en-US" dirty="0" err="1"/>
              <a:t>vorgelegt</a:t>
            </a:r>
            <a:r>
              <a:rPr lang="en-US" dirty="0"/>
              <a:t>  </a:t>
            </a:r>
            <a:r>
              <a:rPr lang="en-US" dirty="0">
                <a:sym typeface="Wingdings" panose="05000000000000000000" pitchFamily="2" charset="2"/>
              </a:rPr>
              <a:t> </a:t>
            </a:r>
            <a:r>
              <a:rPr lang="en-US" dirty="0" err="1">
                <a:sym typeface="Wingdings" panose="05000000000000000000" pitchFamily="2" charset="2"/>
              </a:rPr>
              <a:t>soll</a:t>
            </a:r>
            <a:r>
              <a:rPr lang="en-US" dirty="0">
                <a:sym typeface="Wingdings" panose="05000000000000000000" pitchFamily="2" charset="2"/>
              </a:rPr>
              <a:t> je </a:t>
            </a:r>
            <a:r>
              <a:rPr lang="en-US" dirty="0" err="1">
                <a:sym typeface="Wingdings" panose="05000000000000000000" pitchFamily="2" charset="2"/>
              </a:rPr>
              <a:t>nach</a:t>
            </a:r>
            <a:r>
              <a:rPr lang="en-US" dirty="0">
                <a:sym typeface="Wingdings" panose="05000000000000000000" pitchFamily="2" charset="2"/>
              </a:rPr>
              <a:t> </a:t>
            </a:r>
            <a:r>
              <a:rPr lang="en-US" dirty="0" err="1">
                <a:sym typeface="Wingdings" panose="05000000000000000000" pitchFamily="2" charset="2"/>
              </a:rPr>
              <a:t>nationalen</a:t>
            </a:r>
            <a:r>
              <a:rPr lang="en-US" dirty="0">
                <a:sym typeface="Wingdings" panose="05000000000000000000" pitchFamily="2" charset="2"/>
              </a:rPr>
              <a:t> </a:t>
            </a:r>
            <a:r>
              <a:rPr lang="en-US" dirty="0" err="1">
                <a:sym typeface="Wingdings" panose="05000000000000000000" pitchFamily="2" charset="2"/>
              </a:rPr>
              <a:t>Kontexten</a:t>
            </a:r>
            <a:r>
              <a:rPr lang="en-US" dirty="0">
                <a:sym typeface="Wingdings" panose="05000000000000000000" pitchFamily="2" charset="2"/>
              </a:rPr>
              <a:t> </a:t>
            </a:r>
            <a:r>
              <a:rPr lang="en-US" dirty="0" err="1">
                <a:sym typeface="Wingdings" panose="05000000000000000000" pitchFamily="2" charset="2"/>
              </a:rPr>
              <a:t>adaptiert</a:t>
            </a:r>
            <a:r>
              <a:rPr lang="en-US" dirty="0">
                <a:sym typeface="Wingdings" panose="05000000000000000000" pitchFamily="2" charset="2"/>
              </a:rPr>
              <a:t> und </a:t>
            </a:r>
            <a:r>
              <a:rPr lang="en-US" dirty="0" err="1">
                <a:sym typeface="Wingdings" panose="05000000000000000000" pitchFamily="2" charset="2"/>
              </a:rPr>
              <a:t>integriert</a:t>
            </a:r>
            <a:r>
              <a:rPr lang="en-US" dirty="0">
                <a:sym typeface="Wingdings" panose="05000000000000000000" pitchFamily="2" charset="2"/>
              </a:rPr>
              <a:t> </a:t>
            </a:r>
            <a:r>
              <a:rPr lang="en-US" dirty="0" err="1">
                <a:sym typeface="Wingdings" panose="05000000000000000000" pitchFamily="2" charset="2"/>
              </a:rPr>
              <a:t>werden</a:t>
            </a:r>
            <a:endParaRPr lang="de-DE"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16</a:t>
            </a:fld>
            <a:endParaRPr lang="de-AT"/>
          </a:p>
        </p:txBody>
      </p:sp>
    </p:spTree>
    <p:extLst>
      <p:ext uri="{BB962C8B-B14F-4D97-AF65-F5344CB8AC3E}">
        <p14:creationId xmlns:p14="http://schemas.microsoft.com/office/powerpoint/2010/main" val="393848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IV</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a:xfrm>
            <a:off x="1278194" y="1853530"/>
            <a:ext cx="10212766" cy="4198336"/>
          </a:xfrm>
        </p:spPr>
        <p:txBody>
          <a:bodyPr>
            <a:normAutofit/>
          </a:bodyPr>
          <a:lstStyle/>
          <a:p>
            <a:r>
              <a:rPr lang="de-DE" dirty="0"/>
              <a:t>Der EHR nimmt </a:t>
            </a:r>
            <a:r>
              <a:rPr lang="de-DE" b="1" dirty="0">
                <a:highlight>
                  <a:srgbClr val="FFFF00"/>
                </a:highlight>
              </a:rPr>
              <a:t>studierendenzentriertes Lernen und Lehren </a:t>
            </a:r>
            <a:r>
              <a:rPr lang="de-DE" dirty="0"/>
              <a:t>in den Fokus: </a:t>
            </a:r>
          </a:p>
          <a:p>
            <a:pPr marL="457200" indent="-457200">
              <a:lnSpc>
                <a:spcPct val="110000"/>
              </a:lnSpc>
              <a:buFont typeface="+mj-lt"/>
              <a:buAutoNum type="alphaLcParenR"/>
            </a:pPr>
            <a:r>
              <a:rPr lang="de-DE" dirty="0"/>
              <a:t>Aufruf zur aktiven Einbindung Studierender bei der </a:t>
            </a:r>
            <a:r>
              <a:rPr lang="de-DE" dirty="0" err="1"/>
              <a:t>Curriculumsentwicklung</a:t>
            </a:r>
            <a:r>
              <a:rPr lang="de-DE" dirty="0"/>
              <a:t>, flexiblen Lernpfaden, interdisziplinären Ansätzen, auch auf PhD-Ebene</a:t>
            </a:r>
          </a:p>
          <a:p>
            <a:pPr marL="457200" indent="-457200">
              <a:lnSpc>
                <a:spcPct val="110000"/>
              </a:lnSpc>
              <a:buFont typeface="+mj-lt"/>
              <a:buAutoNum type="alphaLcParenR"/>
            </a:pPr>
            <a:r>
              <a:rPr lang="de-DE" dirty="0"/>
              <a:t>Unterstützung der Lehrenden soll unter Berücksichtigung von deren Autonomie ebenfalls weiter befördert werden (</a:t>
            </a:r>
            <a:r>
              <a:rPr lang="de-DE" dirty="0" err="1"/>
              <a:t>establishing</a:t>
            </a:r>
            <a:r>
              <a:rPr lang="de-DE" dirty="0"/>
              <a:t> </a:t>
            </a:r>
            <a:r>
              <a:rPr lang="de-DE" dirty="0" err="1"/>
              <a:t>teaching</a:t>
            </a:r>
            <a:r>
              <a:rPr lang="de-DE" dirty="0"/>
              <a:t> and </a:t>
            </a:r>
            <a:r>
              <a:rPr lang="de-DE" dirty="0" err="1"/>
              <a:t>learning</a:t>
            </a:r>
            <a:r>
              <a:rPr lang="de-DE" dirty="0"/>
              <a:t> </a:t>
            </a:r>
            <a:r>
              <a:rPr lang="de-DE" dirty="0" err="1"/>
              <a:t>centers</a:t>
            </a:r>
            <a:r>
              <a:rPr lang="de-DE" dirty="0"/>
              <a:t>…) inkl. deren Weiterbildung und Karrierepfade</a:t>
            </a:r>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17</a:t>
            </a:fld>
            <a:endParaRPr lang="de-AT"/>
          </a:p>
        </p:txBody>
      </p:sp>
    </p:spTree>
    <p:extLst>
      <p:ext uri="{BB962C8B-B14F-4D97-AF65-F5344CB8AC3E}">
        <p14:creationId xmlns:p14="http://schemas.microsoft.com/office/powerpoint/2010/main" val="207628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V</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a:xfrm>
            <a:off x="1278194" y="1853530"/>
            <a:ext cx="10212766" cy="4198336"/>
          </a:xfrm>
        </p:spPr>
        <p:txBody>
          <a:bodyPr>
            <a:normAutofit/>
          </a:bodyPr>
          <a:lstStyle/>
          <a:p>
            <a:r>
              <a:rPr lang="de-DE" dirty="0"/>
              <a:t>Vertiefung eines </a:t>
            </a:r>
            <a:r>
              <a:rPr lang="de-DE" b="1" dirty="0"/>
              <a:t>vernetzten (</a:t>
            </a:r>
            <a:r>
              <a:rPr lang="de-DE" b="1" dirty="0" err="1"/>
              <a:t>interconnected</a:t>
            </a:r>
            <a:r>
              <a:rPr lang="de-DE" b="1" dirty="0"/>
              <a:t>) EHR</a:t>
            </a:r>
          </a:p>
          <a:p>
            <a:pPr marL="457200" indent="-457200">
              <a:lnSpc>
                <a:spcPct val="110000"/>
              </a:lnSpc>
              <a:buFont typeface="+mj-lt"/>
              <a:buAutoNum type="alphaLcParenR"/>
            </a:pPr>
            <a:r>
              <a:rPr lang="de-DE" dirty="0"/>
              <a:t>Befürwortung der Ratifizierung der </a:t>
            </a:r>
            <a:r>
              <a:rPr lang="de-DE" i="1" dirty="0"/>
              <a:t>Global Convention on </a:t>
            </a:r>
            <a:r>
              <a:rPr lang="de-DE" i="1" dirty="0" err="1"/>
              <a:t>the</a:t>
            </a:r>
            <a:r>
              <a:rPr lang="de-DE" i="1" dirty="0"/>
              <a:t> Recognition </a:t>
            </a:r>
            <a:r>
              <a:rPr lang="de-DE" i="1" dirty="0" err="1"/>
              <a:t>of</a:t>
            </a:r>
            <a:r>
              <a:rPr lang="de-DE" i="1" dirty="0"/>
              <a:t> </a:t>
            </a:r>
            <a:r>
              <a:rPr lang="de-DE" i="1" dirty="0" err="1"/>
              <a:t>Qualifications</a:t>
            </a:r>
            <a:r>
              <a:rPr lang="de-DE" i="1" dirty="0"/>
              <a:t> </a:t>
            </a:r>
            <a:r>
              <a:rPr lang="de-DE" i="1" dirty="0" err="1"/>
              <a:t>concerning</a:t>
            </a:r>
            <a:r>
              <a:rPr lang="de-DE" i="1" dirty="0"/>
              <a:t> Higher Education </a:t>
            </a:r>
          </a:p>
          <a:p>
            <a:pPr marL="457200" indent="-457200">
              <a:lnSpc>
                <a:spcPct val="110000"/>
              </a:lnSpc>
              <a:buFont typeface="+mj-lt"/>
              <a:buAutoNum type="alphaLcParenR"/>
            </a:pPr>
            <a:r>
              <a:rPr lang="de-DE" dirty="0"/>
              <a:t>Auftrag an ENQA, ESU, EUA and EURASHE, bis 2026 die </a:t>
            </a:r>
            <a:r>
              <a:rPr lang="en-US" i="1" dirty="0"/>
              <a:t>European Standards and Guidelines for Quality Assurance </a:t>
            </a:r>
            <a:r>
              <a:rPr lang="en-US" b="1" i="1" dirty="0">
                <a:highlight>
                  <a:srgbClr val="FFFF00"/>
                </a:highlight>
              </a:rPr>
              <a:t>(ESG 2015)</a:t>
            </a:r>
            <a:r>
              <a:rPr lang="en-US" b="1" dirty="0">
                <a:highlight>
                  <a:srgbClr val="FFFF00"/>
                </a:highlight>
              </a:rPr>
              <a:t> </a:t>
            </a:r>
            <a:r>
              <a:rPr lang="en-US" dirty="0" err="1"/>
              <a:t>mit</a:t>
            </a:r>
            <a:r>
              <a:rPr lang="en-US" dirty="0"/>
              <a:t> </a:t>
            </a:r>
            <a:r>
              <a:rPr lang="en-US" dirty="0" err="1"/>
              <a:t>Blick</a:t>
            </a:r>
            <a:r>
              <a:rPr lang="en-US" dirty="0"/>
              <a:t> auf </a:t>
            </a:r>
            <a:r>
              <a:rPr lang="en-US" dirty="0" err="1"/>
              <a:t>aktuelle</a:t>
            </a:r>
            <a:r>
              <a:rPr lang="en-US" dirty="0"/>
              <a:t> </a:t>
            </a:r>
            <a:r>
              <a:rPr lang="en-US" dirty="0" err="1"/>
              <a:t>Entwicklungen</a:t>
            </a:r>
            <a:r>
              <a:rPr lang="en-US" dirty="0"/>
              <a:t>, </a:t>
            </a:r>
            <a:r>
              <a:rPr lang="en-US" dirty="0" err="1"/>
              <a:t>Herausforderungen</a:t>
            </a:r>
            <a:r>
              <a:rPr lang="en-US" dirty="0"/>
              <a:t> und </a:t>
            </a:r>
            <a:r>
              <a:rPr lang="en-US" dirty="0" err="1"/>
              <a:t>Erwartungen</a:t>
            </a:r>
            <a:r>
              <a:rPr lang="en-US" dirty="0"/>
              <a:t> </a:t>
            </a:r>
            <a:r>
              <a:rPr lang="en-US" dirty="0" err="1"/>
              <a:t>unter</a:t>
            </a:r>
            <a:r>
              <a:rPr lang="en-US" dirty="0"/>
              <a:t> </a:t>
            </a:r>
            <a:r>
              <a:rPr lang="en-US" dirty="0" err="1"/>
              <a:t>Berücksichtigung</a:t>
            </a:r>
            <a:r>
              <a:rPr lang="en-US" dirty="0"/>
              <a:t> der </a:t>
            </a:r>
            <a:r>
              <a:rPr lang="en-US" dirty="0" err="1"/>
              <a:t>Schwerpunkte</a:t>
            </a:r>
            <a:r>
              <a:rPr lang="en-US" dirty="0"/>
              <a:t> des Tirana Communiqués 2024 </a:t>
            </a:r>
            <a:r>
              <a:rPr lang="en-US" dirty="0" err="1"/>
              <a:t>wie</a:t>
            </a:r>
            <a:r>
              <a:rPr lang="en-US" dirty="0"/>
              <a:t> </a:t>
            </a:r>
            <a:r>
              <a:rPr lang="en-US" dirty="0" err="1"/>
              <a:t>auch</a:t>
            </a:r>
            <a:r>
              <a:rPr lang="en-US" dirty="0"/>
              <a:t> </a:t>
            </a:r>
            <a:r>
              <a:rPr lang="en-US" dirty="0" err="1"/>
              <a:t>Digitalisierung</a:t>
            </a:r>
            <a:r>
              <a:rPr lang="en-US" dirty="0"/>
              <a:t> und LLL </a:t>
            </a:r>
            <a:r>
              <a:rPr lang="en-US" dirty="0" err="1"/>
              <a:t>zu</a:t>
            </a:r>
            <a:r>
              <a:rPr lang="en-US" dirty="0"/>
              <a:t> </a:t>
            </a:r>
            <a:r>
              <a:rPr lang="en-US" dirty="0" err="1"/>
              <a:t>adaptieren</a:t>
            </a:r>
            <a:r>
              <a:rPr lang="en-US" dirty="0"/>
              <a:t> </a:t>
            </a:r>
            <a:endParaRPr lang="de-AT"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18</a:t>
            </a:fld>
            <a:endParaRPr lang="de-AT"/>
          </a:p>
        </p:txBody>
      </p:sp>
    </p:spTree>
    <p:extLst>
      <p:ext uri="{BB962C8B-B14F-4D97-AF65-F5344CB8AC3E}">
        <p14:creationId xmlns:p14="http://schemas.microsoft.com/office/powerpoint/2010/main" val="61528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VI</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a:xfrm>
            <a:off x="1278194" y="1853530"/>
            <a:ext cx="10212766" cy="4198336"/>
          </a:xfrm>
        </p:spPr>
        <p:txBody>
          <a:bodyPr>
            <a:normAutofit/>
          </a:bodyPr>
          <a:lstStyle/>
          <a:p>
            <a:r>
              <a:rPr lang="de-DE" dirty="0"/>
              <a:t>Transversale und zukunftsfähige Skills</a:t>
            </a:r>
          </a:p>
          <a:p>
            <a:pPr marL="457200" indent="-457200">
              <a:buFont typeface="+mj-lt"/>
              <a:buAutoNum type="alphaLcParenR"/>
            </a:pPr>
            <a:r>
              <a:rPr lang="de-DE" dirty="0"/>
              <a:t>Unterstützung der </a:t>
            </a:r>
            <a:r>
              <a:rPr lang="de-DE" dirty="0" err="1"/>
              <a:t>green</a:t>
            </a:r>
            <a:r>
              <a:rPr lang="de-DE" dirty="0"/>
              <a:t> </a:t>
            </a:r>
            <a:r>
              <a:rPr lang="de-DE" dirty="0" err="1"/>
              <a:t>transition</a:t>
            </a:r>
            <a:r>
              <a:rPr lang="de-DE" dirty="0"/>
              <a:t> und der </a:t>
            </a:r>
            <a:r>
              <a:rPr lang="de-DE" dirty="0" err="1"/>
              <a:t>technological</a:t>
            </a:r>
            <a:r>
              <a:rPr lang="de-DE" dirty="0"/>
              <a:t>-digital </a:t>
            </a:r>
            <a:r>
              <a:rPr lang="de-DE" dirty="0" err="1"/>
              <a:t>transition</a:t>
            </a:r>
            <a:r>
              <a:rPr lang="de-DE" dirty="0"/>
              <a:t> (</a:t>
            </a:r>
            <a:r>
              <a:rPr lang="de-DE" dirty="0" err="1"/>
              <a:t>twin</a:t>
            </a:r>
            <a:r>
              <a:rPr lang="de-DE" dirty="0"/>
              <a:t> </a:t>
            </a:r>
            <a:r>
              <a:rPr lang="de-DE" dirty="0" err="1"/>
              <a:t>transition</a:t>
            </a:r>
            <a:r>
              <a:rPr lang="de-DE" dirty="0"/>
              <a:t>)</a:t>
            </a:r>
          </a:p>
          <a:p>
            <a:pPr marL="457200" indent="-457200">
              <a:buFont typeface="+mj-lt"/>
              <a:buAutoNum type="alphaLcParenR"/>
            </a:pPr>
            <a:r>
              <a:rPr lang="de-DE" dirty="0"/>
              <a:t>„</a:t>
            </a:r>
            <a:r>
              <a:rPr lang="en-US" dirty="0"/>
              <a:t>We will bring together all the higher education stakeholders in our countries to promote and enhance the academic sector's focus on the production of knowledge and solutions on the topic of </a:t>
            </a:r>
            <a:r>
              <a:rPr lang="en-US" b="1" dirty="0"/>
              <a:t>climate change and sustainability</a:t>
            </a:r>
            <a:r>
              <a:rPr lang="en-US" dirty="0"/>
              <a:t>, while embedding education for sustainable development transversally in the  curricula.</a:t>
            </a:r>
            <a:r>
              <a:rPr lang="de-DE" dirty="0"/>
              <a:t>“ </a:t>
            </a:r>
            <a:r>
              <a:rPr lang="de-DE" dirty="0">
                <a:sym typeface="Wingdings" panose="05000000000000000000" pitchFamily="2" charset="2"/>
              </a:rPr>
              <a:t> soll in der BFUG ab 2024 mehr Raum einnehmen</a:t>
            </a:r>
            <a:endParaRPr lang="de-DE"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19</a:t>
            </a:fld>
            <a:endParaRPr lang="de-AT"/>
          </a:p>
        </p:txBody>
      </p:sp>
    </p:spTree>
    <p:extLst>
      <p:ext uri="{BB962C8B-B14F-4D97-AF65-F5344CB8AC3E}">
        <p14:creationId xmlns:p14="http://schemas.microsoft.com/office/powerpoint/2010/main" val="324296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a:t>Was tut sich im Europäischen Hochschulraum? Was erwarten wir 2024?</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p:txBody>
          <a:bodyPr>
            <a:normAutofit/>
          </a:bodyPr>
          <a:lstStyle/>
          <a:p>
            <a:r>
              <a:rPr lang="de-DE" dirty="0"/>
              <a:t>Onboarding: Der Europäische Hochschulraum in a </a:t>
            </a:r>
            <a:r>
              <a:rPr lang="de-DE" dirty="0" err="1"/>
              <a:t>nutshell</a:t>
            </a:r>
            <a:endParaRPr lang="de-DE" dirty="0"/>
          </a:p>
          <a:p>
            <a:r>
              <a:rPr lang="de-DE" dirty="0"/>
              <a:t>Tirana Communiqué </a:t>
            </a:r>
            <a:r>
              <a:rPr lang="de-DE" dirty="0" err="1"/>
              <a:t>Draft</a:t>
            </a:r>
            <a:r>
              <a:rPr lang="de-DE" dirty="0"/>
              <a:t> 0: Welche Themen und Ziele wurden abgesteckt?</a:t>
            </a:r>
          </a:p>
          <a:p>
            <a:r>
              <a:rPr lang="de-DE" dirty="0"/>
              <a:t>EUA Statement </a:t>
            </a:r>
            <a:r>
              <a:rPr lang="en-US" i="1" dirty="0"/>
              <a:t>Going beyond the 20% student mobility benchmark</a:t>
            </a:r>
            <a:endParaRPr lang="de-AT" i="1" dirty="0"/>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2</a:t>
            </a:fld>
            <a:endParaRPr lang="de-AT"/>
          </a:p>
        </p:txBody>
      </p:sp>
    </p:spTree>
    <p:extLst>
      <p:ext uri="{BB962C8B-B14F-4D97-AF65-F5344CB8AC3E}">
        <p14:creationId xmlns:p14="http://schemas.microsoft.com/office/powerpoint/2010/main" val="280886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4B075-FA61-E053-DA30-4CF2C30909BA}"/>
              </a:ext>
            </a:extLst>
          </p:cNvPr>
          <p:cNvSpPr>
            <a:spLocks noGrp="1"/>
          </p:cNvSpPr>
          <p:nvPr>
            <p:ph type="title"/>
          </p:nvPr>
        </p:nvSpPr>
        <p:spPr>
          <a:xfrm>
            <a:off x="1278193" y="1046529"/>
            <a:ext cx="10027981" cy="842656"/>
          </a:xfrm>
        </p:spPr>
        <p:txBody>
          <a:bodyPr>
            <a:normAutofit/>
          </a:bodyPr>
          <a:lstStyle/>
          <a:p>
            <a:r>
              <a:rPr lang="de-DE" dirty="0" err="1"/>
              <a:t>Draft</a:t>
            </a:r>
            <a:r>
              <a:rPr lang="de-DE" dirty="0"/>
              <a:t> 0 zum Tirana Communiqué VII</a:t>
            </a:r>
            <a:endParaRPr lang="de-AT" dirty="0"/>
          </a:p>
        </p:txBody>
      </p:sp>
      <p:sp>
        <p:nvSpPr>
          <p:cNvPr id="3" name="Inhaltsplatzhalter 2">
            <a:extLst>
              <a:ext uri="{FF2B5EF4-FFF2-40B4-BE49-F238E27FC236}">
                <a16:creationId xmlns:a16="http://schemas.microsoft.com/office/drawing/2014/main" id="{D2FAECB8-D0E8-9A5F-6DF2-CC8D9079E792}"/>
              </a:ext>
            </a:extLst>
          </p:cNvPr>
          <p:cNvSpPr>
            <a:spLocks noGrp="1"/>
          </p:cNvSpPr>
          <p:nvPr>
            <p:ph idx="1"/>
          </p:nvPr>
        </p:nvSpPr>
        <p:spPr>
          <a:xfrm>
            <a:off x="1278194" y="1853530"/>
            <a:ext cx="10212766" cy="4198336"/>
          </a:xfrm>
        </p:spPr>
        <p:txBody>
          <a:bodyPr>
            <a:normAutofit/>
          </a:bodyPr>
          <a:lstStyle/>
          <a:p>
            <a:r>
              <a:rPr lang="de-DE" b="1" dirty="0"/>
              <a:t>Digitalisierung und Künstliche Intelligenz </a:t>
            </a:r>
            <a:r>
              <a:rPr lang="de-DE" dirty="0"/>
              <a:t>im Hochschulbereich</a:t>
            </a:r>
          </a:p>
          <a:p>
            <a:pPr marL="457200" indent="-457200">
              <a:buFont typeface="+mj-lt"/>
              <a:buAutoNum type="alphaLcParenR"/>
            </a:pPr>
            <a:r>
              <a:rPr lang="de-DE" dirty="0"/>
              <a:t>Ethische Überlegungen und entsprechende Leitfäden/</a:t>
            </a:r>
            <a:r>
              <a:rPr lang="de-DE" dirty="0" err="1"/>
              <a:t>Policies</a:t>
            </a:r>
            <a:r>
              <a:rPr lang="de-DE" dirty="0"/>
              <a:t> bei deren Einsatz in Lehre und wissenschaftlicher Praxis sind vonnöten</a:t>
            </a:r>
          </a:p>
          <a:p>
            <a:pPr marL="457200" indent="-457200">
              <a:buFont typeface="+mj-lt"/>
              <a:buAutoNum type="alphaLcParenR"/>
            </a:pPr>
            <a:r>
              <a:rPr lang="de-DE" dirty="0"/>
              <a:t>Potential bei individuellen Lernpfaden</a:t>
            </a:r>
          </a:p>
          <a:p>
            <a:pPr marL="457200" indent="-457200">
              <a:buFont typeface="+mj-lt"/>
              <a:buAutoNum type="alphaLcParenR"/>
            </a:pPr>
            <a:r>
              <a:rPr lang="de-DE" i="1" dirty="0"/>
              <a:t>AI </a:t>
            </a:r>
            <a:r>
              <a:rPr lang="de-DE" i="1" dirty="0" err="1"/>
              <a:t>Literacy</a:t>
            </a:r>
            <a:r>
              <a:rPr lang="de-DE" i="1" dirty="0"/>
              <a:t> </a:t>
            </a:r>
            <a:r>
              <a:rPr lang="de-DE" dirty="0"/>
              <a:t>bei Studierenden, Lehrenden und Allgemeinem Personal</a:t>
            </a:r>
          </a:p>
          <a:p>
            <a:pPr marL="457200" indent="-457200">
              <a:buFont typeface="+mj-lt"/>
              <a:buAutoNum type="alphaLcParenR"/>
            </a:pPr>
            <a:r>
              <a:rPr lang="de-DE" dirty="0"/>
              <a:t>Einbindung der Studierenden bei KI-Fragen auf Augenhöhe</a:t>
            </a:r>
          </a:p>
          <a:p>
            <a:pPr marL="457200" indent="-457200">
              <a:buFont typeface="+mj-lt"/>
              <a:buAutoNum type="alphaLcParenR"/>
            </a:pPr>
            <a:r>
              <a:rPr lang="de-DE" dirty="0"/>
              <a:t>Einschränkungen bei KI Einsatz (</a:t>
            </a:r>
            <a:r>
              <a:rPr lang="de-DE" dirty="0" err="1"/>
              <a:t>zB</a:t>
            </a:r>
            <a:r>
              <a:rPr lang="de-DE" dirty="0"/>
              <a:t> Datenschutz, Wahrung der akademischen Integrität…)</a:t>
            </a:r>
          </a:p>
          <a:p>
            <a:pPr marL="457200" indent="-457200">
              <a:buFont typeface="+mj-lt"/>
              <a:buAutoNum type="alphaLcParenR"/>
            </a:pPr>
            <a:r>
              <a:rPr lang="de-DE" dirty="0"/>
              <a:t>Einsatz von KI unter der Prämisse der Inklusion, der Qualitätsförderung in der Hochschulbildung und der Wahrung der Menschenrechte</a:t>
            </a:r>
          </a:p>
        </p:txBody>
      </p:sp>
      <p:sp>
        <p:nvSpPr>
          <p:cNvPr id="4" name="Fußzeilenplatzhalter 3">
            <a:extLst>
              <a:ext uri="{FF2B5EF4-FFF2-40B4-BE49-F238E27FC236}">
                <a16:creationId xmlns:a16="http://schemas.microsoft.com/office/drawing/2014/main" id="{C9F9BFA4-02EE-606B-CDA7-519EA80A5A68}"/>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CF1C1A64-93EA-9600-828E-1E32CE892838}"/>
              </a:ext>
            </a:extLst>
          </p:cNvPr>
          <p:cNvSpPr>
            <a:spLocks noGrp="1"/>
          </p:cNvSpPr>
          <p:nvPr>
            <p:ph type="sldNum" sz="quarter" idx="12"/>
          </p:nvPr>
        </p:nvSpPr>
        <p:spPr/>
        <p:txBody>
          <a:bodyPr/>
          <a:lstStyle/>
          <a:p>
            <a:fld id="{28CEBB62-3933-46DE-8350-80F63A912759}" type="slidenum">
              <a:rPr lang="de-AT" smtClean="0"/>
              <a:pPr/>
              <a:t>20</a:t>
            </a:fld>
            <a:endParaRPr lang="de-AT"/>
          </a:p>
        </p:txBody>
      </p:sp>
    </p:spTree>
    <p:extLst>
      <p:ext uri="{BB962C8B-B14F-4D97-AF65-F5344CB8AC3E}">
        <p14:creationId xmlns:p14="http://schemas.microsoft.com/office/powerpoint/2010/main" val="139857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E2C21-B3E6-92EE-12D5-29CFDBB22D1F}"/>
              </a:ext>
            </a:extLst>
          </p:cNvPr>
          <p:cNvSpPr>
            <a:spLocks noGrp="1"/>
          </p:cNvSpPr>
          <p:nvPr>
            <p:ph type="title"/>
          </p:nvPr>
        </p:nvSpPr>
        <p:spPr>
          <a:xfrm>
            <a:off x="1278193" y="1046529"/>
            <a:ext cx="10485181" cy="842656"/>
          </a:xfrm>
        </p:spPr>
        <p:txBody>
          <a:bodyPr/>
          <a:lstStyle/>
          <a:p>
            <a:r>
              <a:rPr lang="en-US" dirty="0"/>
              <a:t>Going beyond the 20% student mobility benchmark (Howard Davies, EUA)</a:t>
            </a:r>
            <a:endParaRPr lang="de-AT" dirty="0"/>
          </a:p>
        </p:txBody>
      </p:sp>
      <p:sp>
        <p:nvSpPr>
          <p:cNvPr id="3" name="Inhaltsplatzhalter 2">
            <a:extLst>
              <a:ext uri="{FF2B5EF4-FFF2-40B4-BE49-F238E27FC236}">
                <a16:creationId xmlns:a16="http://schemas.microsoft.com/office/drawing/2014/main" id="{8325355E-26A6-70C9-2F67-0345FC77AD57}"/>
              </a:ext>
            </a:extLst>
          </p:cNvPr>
          <p:cNvSpPr>
            <a:spLocks noGrp="1"/>
          </p:cNvSpPr>
          <p:nvPr>
            <p:ph idx="1"/>
          </p:nvPr>
        </p:nvSpPr>
        <p:spPr/>
        <p:txBody>
          <a:bodyPr/>
          <a:lstStyle/>
          <a:p>
            <a:r>
              <a:rPr lang="de-DE" dirty="0"/>
              <a:t>2024: 25 Jahre Bologna-Prozess. Anlass, um die angepeilte 20%-Mobilitäts-Marke in Frage zu stellen?</a:t>
            </a:r>
          </a:p>
          <a:p>
            <a:r>
              <a:rPr lang="de-DE" dirty="0"/>
              <a:t>Zeitgeist: Covid-19 Pandemie, Digitalisierung, Klimaschutz</a:t>
            </a:r>
          </a:p>
          <a:p>
            <a:r>
              <a:rPr lang="de-DE" dirty="0"/>
              <a:t>EK finanziert eine Studie über Lerner/innen-Mobility, die Ergebnisse fließen in einen Vorschlag für eine Ratsempfehlung zu einem neuen Mobilitätsrahmen ein</a:t>
            </a:r>
          </a:p>
          <a:p>
            <a:r>
              <a:rPr lang="de-DE" dirty="0"/>
              <a:t>Annahme: das Tirana Communiqué wird Internationalisierung weiter unterstützen, die EUA schlägt eine Neudefinition von Studierendenmobilität vor </a:t>
            </a:r>
            <a:endParaRPr lang="de-AT" dirty="0"/>
          </a:p>
        </p:txBody>
      </p:sp>
      <p:sp>
        <p:nvSpPr>
          <p:cNvPr id="4" name="Fußzeilenplatzhalter 3">
            <a:extLst>
              <a:ext uri="{FF2B5EF4-FFF2-40B4-BE49-F238E27FC236}">
                <a16:creationId xmlns:a16="http://schemas.microsoft.com/office/drawing/2014/main" id="{F9D81146-B11E-5549-6D87-14EDB7DB0C4A}"/>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FE1C8D1F-D361-E36A-88E7-FC7BB70CC8F4}"/>
              </a:ext>
            </a:extLst>
          </p:cNvPr>
          <p:cNvSpPr>
            <a:spLocks noGrp="1"/>
          </p:cNvSpPr>
          <p:nvPr>
            <p:ph type="sldNum" sz="quarter" idx="12"/>
          </p:nvPr>
        </p:nvSpPr>
        <p:spPr/>
        <p:txBody>
          <a:bodyPr/>
          <a:lstStyle/>
          <a:p>
            <a:fld id="{28CEBB62-3933-46DE-8350-80F63A912759}" type="slidenum">
              <a:rPr lang="de-AT" smtClean="0"/>
              <a:pPr/>
              <a:t>21</a:t>
            </a:fld>
            <a:endParaRPr lang="de-AT"/>
          </a:p>
        </p:txBody>
      </p:sp>
    </p:spTree>
    <p:extLst>
      <p:ext uri="{BB962C8B-B14F-4D97-AF65-F5344CB8AC3E}">
        <p14:creationId xmlns:p14="http://schemas.microsoft.com/office/powerpoint/2010/main" val="340495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8233C-A700-91B6-9348-51DACDBFCC5A}"/>
              </a:ext>
            </a:extLst>
          </p:cNvPr>
          <p:cNvSpPr>
            <a:spLocks noGrp="1"/>
          </p:cNvSpPr>
          <p:nvPr>
            <p:ph type="title"/>
          </p:nvPr>
        </p:nvSpPr>
        <p:spPr/>
        <p:txBody>
          <a:bodyPr/>
          <a:lstStyle/>
          <a:p>
            <a:r>
              <a:rPr lang="de-DE" dirty="0"/>
              <a:t>Mobilität: eine Frage der Definition und der Zählweise</a:t>
            </a:r>
            <a:endParaRPr lang="de-AT" dirty="0"/>
          </a:p>
        </p:txBody>
      </p:sp>
      <p:sp>
        <p:nvSpPr>
          <p:cNvPr id="3" name="Inhaltsplatzhalter 2">
            <a:extLst>
              <a:ext uri="{FF2B5EF4-FFF2-40B4-BE49-F238E27FC236}">
                <a16:creationId xmlns:a16="http://schemas.microsoft.com/office/drawing/2014/main" id="{9710790D-6334-8636-03D1-4FF5E394B335}"/>
              </a:ext>
            </a:extLst>
          </p:cNvPr>
          <p:cNvSpPr>
            <a:spLocks noGrp="1"/>
          </p:cNvSpPr>
          <p:nvPr>
            <p:ph idx="1"/>
          </p:nvPr>
        </p:nvSpPr>
        <p:spPr/>
        <p:txBody>
          <a:bodyPr>
            <a:normAutofit/>
          </a:bodyPr>
          <a:lstStyle/>
          <a:p>
            <a:pPr marL="0" indent="0">
              <a:buNone/>
            </a:pPr>
            <a:r>
              <a:rPr lang="en-US" dirty="0" err="1"/>
              <a:t>Empfehlungen</a:t>
            </a:r>
            <a:r>
              <a:rPr lang="en-US" dirty="0"/>
              <a:t> an UOE (combined statistical operations of the UNESCO Institute of Statistics, the OECD and Eurostat) um den Pool der </a:t>
            </a:r>
            <a:r>
              <a:rPr lang="en-US" dirty="0" err="1"/>
              <a:t>physischen</a:t>
            </a:r>
            <a:r>
              <a:rPr lang="en-US" dirty="0"/>
              <a:t> </a:t>
            </a:r>
            <a:r>
              <a:rPr lang="en-US" dirty="0" err="1"/>
              <a:t>Mobilitäten</a:t>
            </a:r>
            <a:r>
              <a:rPr lang="en-US" dirty="0"/>
              <a:t> </a:t>
            </a:r>
            <a:r>
              <a:rPr lang="en-US" dirty="0" err="1"/>
              <a:t>zu</a:t>
            </a:r>
            <a:r>
              <a:rPr lang="en-US" dirty="0"/>
              <a:t> </a:t>
            </a:r>
            <a:r>
              <a:rPr lang="en-US" dirty="0" err="1"/>
              <a:t>vergrößern</a:t>
            </a:r>
            <a:r>
              <a:rPr lang="en-US" dirty="0"/>
              <a:t>:</a:t>
            </a:r>
          </a:p>
          <a:p>
            <a:pPr>
              <a:buFont typeface="Symbol" panose="05050102010706020507" pitchFamily="18" charset="2"/>
              <a:buChar char="-"/>
            </a:pPr>
            <a:r>
              <a:rPr lang="en-US" dirty="0" err="1"/>
              <a:t>Auslandspraktika</a:t>
            </a:r>
            <a:r>
              <a:rPr lang="en-US" dirty="0"/>
              <a:t> </a:t>
            </a:r>
            <a:r>
              <a:rPr lang="en-US" dirty="0" err="1"/>
              <a:t>außerhalb</a:t>
            </a:r>
            <a:r>
              <a:rPr lang="en-US" dirty="0"/>
              <a:t> Erasmus+ </a:t>
            </a:r>
            <a:r>
              <a:rPr lang="en-US" dirty="0" err="1"/>
              <a:t>im</a:t>
            </a:r>
            <a:r>
              <a:rPr lang="en-US" dirty="0"/>
              <a:t> </a:t>
            </a:r>
            <a:r>
              <a:rPr lang="en-US" dirty="0" err="1"/>
              <a:t>Rahmen</a:t>
            </a:r>
            <a:r>
              <a:rPr lang="en-US" dirty="0"/>
              <a:t> von </a:t>
            </a:r>
            <a:r>
              <a:rPr lang="en-US" dirty="0" err="1"/>
              <a:t>Kooperationen</a:t>
            </a:r>
            <a:r>
              <a:rPr lang="en-US" dirty="0"/>
              <a:t> </a:t>
            </a:r>
            <a:r>
              <a:rPr lang="en-US" dirty="0" err="1"/>
              <a:t>zwischen</a:t>
            </a:r>
            <a:r>
              <a:rPr lang="en-US" dirty="0"/>
              <a:t> </a:t>
            </a:r>
            <a:r>
              <a:rPr lang="en-US" dirty="0" err="1"/>
              <a:t>Hochschulen</a:t>
            </a:r>
            <a:r>
              <a:rPr lang="en-US" dirty="0"/>
              <a:t> und </a:t>
            </a:r>
            <a:r>
              <a:rPr lang="en-US" dirty="0" err="1"/>
              <a:t>Industrie</a:t>
            </a:r>
            <a:r>
              <a:rPr lang="en-US" dirty="0"/>
              <a:t> </a:t>
            </a:r>
            <a:r>
              <a:rPr lang="en-US" dirty="0" err="1"/>
              <a:t>sollten</a:t>
            </a:r>
            <a:r>
              <a:rPr lang="en-US" dirty="0"/>
              <a:t> in die Daten </a:t>
            </a:r>
            <a:r>
              <a:rPr lang="en-US" dirty="0" err="1"/>
              <a:t>einfließen</a:t>
            </a:r>
            <a:endParaRPr lang="en-US" dirty="0"/>
          </a:p>
          <a:p>
            <a:pPr>
              <a:buFont typeface="Symbol" panose="05050102010706020507" pitchFamily="18" charset="2"/>
              <a:buChar char="-"/>
            </a:pPr>
            <a:r>
              <a:rPr lang="en-US" dirty="0"/>
              <a:t>Der </a:t>
            </a:r>
            <a:r>
              <a:rPr lang="en-US" dirty="0" err="1"/>
              <a:t>rechtliche</a:t>
            </a:r>
            <a:r>
              <a:rPr lang="en-US" dirty="0"/>
              <a:t> </a:t>
            </a:r>
            <a:r>
              <a:rPr lang="en-US" dirty="0" err="1"/>
              <a:t>Rahmen</a:t>
            </a:r>
            <a:r>
              <a:rPr lang="en-US" dirty="0"/>
              <a:t> </a:t>
            </a:r>
            <a:r>
              <a:rPr lang="en-US" dirty="0" err="1"/>
              <a:t>sowie</a:t>
            </a:r>
            <a:r>
              <a:rPr lang="en-US" dirty="0"/>
              <a:t> </a:t>
            </a:r>
            <a:r>
              <a:rPr lang="en-US" dirty="0" err="1"/>
              <a:t>deren</a:t>
            </a:r>
            <a:r>
              <a:rPr lang="en-US" dirty="0"/>
              <a:t> </a:t>
            </a:r>
            <a:r>
              <a:rPr lang="en-US" dirty="0" err="1"/>
              <a:t>Hindernisse</a:t>
            </a:r>
            <a:r>
              <a:rPr lang="en-US" dirty="0"/>
              <a:t> für </a:t>
            </a:r>
            <a:r>
              <a:rPr lang="en-US" dirty="0" err="1"/>
              <a:t>Auslandspraktika</a:t>
            </a:r>
            <a:r>
              <a:rPr lang="en-US" dirty="0"/>
              <a:t> </a:t>
            </a:r>
            <a:r>
              <a:rPr lang="en-US" dirty="0" err="1"/>
              <a:t>im</a:t>
            </a:r>
            <a:r>
              <a:rPr lang="en-US" dirty="0"/>
              <a:t> EU-</a:t>
            </a:r>
            <a:r>
              <a:rPr lang="en-US" dirty="0" err="1"/>
              <a:t>Raum</a:t>
            </a:r>
            <a:r>
              <a:rPr lang="en-US" dirty="0"/>
              <a:t> </a:t>
            </a:r>
            <a:r>
              <a:rPr lang="en-US" dirty="0" err="1"/>
              <a:t>sollten</a:t>
            </a:r>
            <a:r>
              <a:rPr lang="en-US" dirty="0"/>
              <a:t> </a:t>
            </a:r>
            <a:r>
              <a:rPr lang="en-US" dirty="0" err="1"/>
              <a:t>identifiziert</a:t>
            </a:r>
            <a:r>
              <a:rPr lang="en-US" dirty="0"/>
              <a:t> und </a:t>
            </a:r>
            <a:r>
              <a:rPr lang="en-US" dirty="0" err="1"/>
              <a:t>abgebaut</a:t>
            </a:r>
            <a:r>
              <a:rPr lang="en-US" dirty="0"/>
              <a:t> warden</a:t>
            </a:r>
          </a:p>
          <a:p>
            <a:pPr>
              <a:buFont typeface="Symbol" panose="05050102010706020507" pitchFamily="18" charset="2"/>
              <a:buChar char="-"/>
            </a:pPr>
            <a:r>
              <a:rPr lang="en-US" dirty="0" err="1"/>
              <a:t>Überlegungen</a:t>
            </a:r>
            <a:r>
              <a:rPr lang="en-US" dirty="0"/>
              <a:t>, </a:t>
            </a:r>
            <a:r>
              <a:rPr lang="en-US" dirty="0" err="1"/>
              <a:t>ob</a:t>
            </a:r>
            <a:r>
              <a:rPr lang="en-US" dirty="0"/>
              <a:t>, und </a:t>
            </a:r>
            <a:r>
              <a:rPr lang="en-US" dirty="0" err="1"/>
              <a:t>wenn</a:t>
            </a:r>
            <a:r>
              <a:rPr lang="en-US" dirty="0"/>
              <a:t> ja, </a:t>
            </a:r>
            <a:r>
              <a:rPr lang="en-US" dirty="0" err="1"/>
              <a:t>wie</a:t>
            </a:r>
            <a:r>
              <a:rPr lang="en-US" dirty="0"/>
              <a:t> Studierende an Branch </a:t>
            </a:r>
            <a:r>
              <a:rPr lang="en-US" dirty="0" err="1"/>
              <a:t>Campi</a:t>
            </a:r>
            <a:r>
              <a:rPr lang="en-US" dirty="0"/>
              <a:t> </a:t>
            </a:r>
            <a:r>
              <a:rPr lang="en-US" dirty="0" err="1"/>
              <a:t>als</a:t>
            </a:r>
            <a:r>
              <a:rPr lang="en-US" dirty="0"/>
              <a:t> Mobile </a:t>
            </a:r>
            <a:r>
              <a:rPr lang="en-US" dirty="0" err="1"/>
              <a:t>einzustufen</a:t>
            </a:r>
            <a:r>
              <a:rPr lang="en-US" dirty="0"/>
              <a:t> </a:t>
            </a:r>
            <a:r>
              <a:rPr lang="en-US" dirty="0" err="1"/>
              <a:t>sind</a:t>
            </a:r>
            <a:endParaRPr lang="en-US" dirty="0"/>
          </a:p>
          <a:p>
            <a:pPr>
              <a:buFont typeface="Symbol" panose="05050102010706020507" pitchFamily="18" charset="2"/>
              <a:buChar char="-"/>
            </a:pPr>
            <a:r>
              <a:rPr lang="en-US" dirty="0" err="1"/>
              <a:t>Zählung</a:t>
            </a:r>
            <a:r>
              <a:rPr lang="en-US" dirty="0"/>
              <a:t> von </a:t>
            </a:r>
            <a:r>
              <a:rPr lang="en-US" dirty="0" err="1"/>
              <a:t>Mobilitäten</a:t>
            </a:r>
            <a:r>
              <a:rPr lang="en-US" dirty="0"/>
              <a:t> </a:t>
            </a:r>
            <a:r>
              <a:rPr lang="en-US" dirty="0" err="1"/>
              <a:t>im</a:t>
            </a:r>
            <a:r>
              <a:rPr lang="en-US" dirty="0"/>
              <a:t> non-</a:t>
            </a:r>
            <a:r>
              <a:rPr lang="en-US" dirty="0" err="1"/>
              <a:t>formalen</a:t>
            </a:r>
            <a:r>
              <a:rPr lang="en-US" dirty="0"/>
              <a:t> und </a:t>
            </a:r>
            <a:r>
              <a:rPr lang="en-US" dirty="0" err="1"/>
              <a:t>informellen</a:t>
            </a:r>
            <a:r>
              <a:rPr lang="en-US" dirty="0"/>
              <a:t> </a:t>
            </a:r>
            <a:r>
              <a:rPr lang="en-US" dirty="0" err="1"/>
              <a:t>Lernkontexten</a:t>
            </a:r>
            <a:endParaRPr lang="de-AT" dirty="0"/>
          </a:p>
          <a:p>
            <a:pPr marL="0" indent="0">
              <a:buNone/>
            </a:pPr>
            <a:endParaRPr lang="de-AT" dirty="0"/>
          </a:p>
        </p:txBody>
      </p:sp>
      <p:sp>
        <p:nvSpPr>
          <p:cNvPr id="4" name="Fußzeilenplatzhalter 3">
            <a:extLst>
              <a:ext uri="{FF2B5EF4-FFF2-40B4-BE49-F238E27FC236}">
                <a16:creationId xmlns:a16="http://schemas.microsoft.com/office/drawing/2014/main" id="{264FBF0C-5578-2EB9-EB50-641CB44C3505}"/>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8175303E-B4B0-E6F1-C916-73867EAE0AAE}"/>
              </a:ext>
            </a:extLst>
          </p:cNvPr>
          <p:cNvSpPr>
            <a:spLocks noGrp="1"/>
          </p:cNvSpPr>
          <p:nvPr>
            <p:ph type="sldNum" sz="quarter" idx="12"/>
          </p:nvPr>
        </p:nvSpPr>
        <p:spPr/>
        <p:txBody>
          <a:bodyPr/>
          <a:lstStyle/>
          <a:p>
            <a:fld id="{28CEBB62-3933-46DE-8350-80F63A912759}" type="slidenum">
              <a:rPr lang="de-AT" smtClean="0"/>
              <a:pPr/>
              <a:t>22</a:t>
            </a:fld>
            <a:endParaRPr lang="de-AT"/>
          </a:p>
        </p:txBody>
      </p:sp>
    </p:spTree>
    <p:extLst>
      <p:ext uri="{BB962C8B-B14F-4D97-AF65-F5344CB8AC3E}">
        <p14:creationId xmlns:p14="http://schemas.microsoft.com/office/powerpoint/2010/main" val="170922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4352A-061C-217B-7904-1EE76AA5387A}"/>
              </a:ext>
            </a:extLst>
          </p:cNvPr>
          <p:cNvSpPr>
            <a:spLocks noGrp="1"/>
          </p:cNvSpPr>
          <p:nvPr>
            <p:ph type="title"/>
          </p:nvPr>
        </p:nvSpPr>
        <p:spPr/>
        <p:txBody>
          <a:bodyPr/>
          <a:lstStyle/>
          <a:p>
            <a:r>
              <a:rPr lang="de-DE" dirty="0"/>
              <a:t>Mögliche Adaptierungen des 20% Mobilitäts-Benchmarks</a:t>
            </a:r>
            <a:endParaRPr lang="de-AT" dirty="0"/>
          </a:p>
        </p:txBody>
      </p:sp>
      <p:sp>
        <p:nvSpPr>
          <p:cNvPr id="3" name="Inhaltsplatzhalter 2">
            <a:extLst>
              <a:ext uri="{FF2B5EF4-FFF2-40B4-BE49-F238E27FC236}">
                <a16:creationId xmlns:a16="http://schemas.microsoft.com/office/drawing/2014/main" id="{D5041E72-03D6-8812-C787-DCD0A3C27E19}"/>
              </a:ext>
            </a:extLst>
          </p:cNvPr>
          <p:cNvSpPr>
            <a:spLocks noGrp="1"/>
          </p:cNvSpPr>
          <p:nvPr>
            <p:ph idx="1"/>
          </p:nvPr>
        </p:nvSpPr>
        <p:spPr/>
        <p:txBody>
          <a:bodyPr>
            <a:normAutofit/>
          </a:bodyPr>
          <a:lstStyle/>
          <a:p>
            <a:pPr>
              <a:buFont typeface="Symbol" panose="05050102010706020507" pitchFamily="18" charset="2"/>
              <a:buChar char="-"/>
            </a:pPr>
            <a:r>
              <a:rPr lang="de-DE" dirty="0"/>
              <a:t>Mit Rücksicht auf Digitalisierung und Klimawandel sollte physische Mobilität durch </a:t>
            </a:r>
            <a:r>
              <a:rPr lang="de-DE" dirty="0" err="1"/>
              <a:t>blended</a:t>
            </a:r>
            <a:r>
              <a:rPr lang="de-DE" dirty="0"/>
              <a:t>-Formate begleitet werden</a:t>
            </a:r>
          </a:p>
          <a:p>
            <a:pPr>
              <a:buFont typeface="Symbol" panose="05050102010706020507" pitchFamily="18" charset="2"/>
              <a:buChar char="-"/>
            </a:pPr>
            <a:r>
              <a:rPr lang="de-DE" dirty="0"/>
              <a:t>Startschuss für eine großangelegte, sensitive Debatte zum (Selbst)Verständnis und zur Definition von Internationalisierung sowie zu virtuellen </a:t>
            </a:r>
            <a:r>
              <a:rPr lang="de-DE" dirty="0" err="1"/>
              <a:t>bzw</a:t>
            </a:r>
            <a:r>
              <a:rPr lang="de-DE" dirty="0"/>
              <a:t> </a:t>
            </a:r>
            <a:r>
              <a:rPr lang="de-DE" dirty="0" err="1"/>
              <a:t>blended</a:t>
            </a:r>
            <a:r>
              <a:rPr lang="de-DE" dirty="0"/>
              <a:t>-Formaten</a:t>
            </a:r>
          </a:p>
          <a:p>
            <a:pPr algn="l">
              <a:buFont typeface="Symbol" panose="05050102010706020507" pitchFamily="18" charset="2"/>
              <a:buChar char="-"/>
            </a:pPr>
            <a:r>
              <a:rPr lang="de-DE" dirty="0"/>
              <a:t>Formen, Rahmen, Praxisbeispiele und Empfehlungen zu digitaler Mobilität sollten in einen </a:t>
            </a:r>
            <a:r>
              <a:rPr lang="de-DE" b="1" dirty="0">
                <a:highlight>
                  <a:srgbClr val="FFFF00"/>
                </a:highlight>
              </a:rPr>
              <a:t>revidierten ECTS Leitfaden Niederschlag </a:t>
            </a:r>
            <a:r>
              <a:rPr lang="de-DE" dirty="0"/>
              <a:t>finden</a:t>
            </a:r>
            <a:endParaRPr lang="de-AT" dirty="0"/>
          </a:p>
        </p:txBody>
      </p:sp>
      <p:sp>
        <p:nvSpPr>
          <p:cNvPr id="4" name="Fußzeilenplatzhalter 3">
            <a:extLst>
              <a:ext uri="{FF2B5EF4-FFF2-40B4-BE49-F238E27FC236}">
                <a16:creationId xmlns:a16="http://schemas.microsoft.com/office/drawing/2014/main" id="{B4372F4E-62D8-2C15-C706-690AB3970E9E}"/>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4CC6E191-9639-287D-82EB-2367F2A207A8}"/>
              </a:ext>
            </a:extLst>
          </p:cNvPr>
          <p:cNvSpPr>
            <a:spLocks noGrp="1"/>
          </p:cNvSpPr>
          <p:nvPr>
            <p:ph type="sldNum" sz="quarter" idx="12"/>
          </p:nvPr>
        </p:nvSpPr>
        <p:spPr/>
        <p:txBody>
          <a:bodyPr/>
          <a:lstStyle/>
          <a:p>
            <a:fld id="{28CEBB62-3933-46DE-8350-80F63A912759}" type="slidenum">
              <a:rPr lang="de-AT" smtClean="0"/>
              <a:pPr/>
              <a:t>23</a:t>
            </a:fld>
            <a:endParaRPr lang="de-AT"/>
          </a:p>
        </p:txBody>
      </p:sp>
    </p:spTree>
    <p:extLst>
      <p:ext uri="{BB962C8B-B14F-4D97-AF65-F5344CB8AC3E}">
        <p14:creationId xmlns:p14="http://schemas.microsoft.com/office/powerpoint/2010/main" val="114784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9EF3D-10FA-41AC-ED73-4B7610376BD9}"/>
              </a:ext>
            </a:extLst>
          </p:cNvPr>
          <p:cNvSpPr>
            <a:spLocks noGrp="1"/>
          </p:cNvSpPr>
          <p:nvPr>
            <p:ph type="title"/>
          </p:nvPr>
        </p:nvSpPr>
        <p:spPr/>
        <p:txBody>
          <a:bodyPr/>
          <a:lstStyle/>
          <a:p>
            <a:r>
              <a:rPr lang="de-DE" dirty="0"/>
              <a:t>Wir bitten Sie um Ihre Unterstützung!</a:t>
            </a:r>
            <a:endParaRPr lang="de-AT" dirty="0"/>
          </a:p>
        </p:txBody>
      </p:sp>
      <p:sp>
        <p:nvSpPr>
          <p:cNvPr id="3" name="Inhaltsplatzhalter 2">
            <a:extLst>
              <a:ext uri="{FF2B5EF4-FFF2-40B4-BE49-F238E27FC236}">
                <a16:creationId xmlns:a16="http://schemas.microsoft.com/office/drawing/2014/main" id="{C4458ADC-A993-332A-9C6F-B13A9A79E756}"/>
              </a:ext>
            </a:extLst>
          </p:cNvPr>
          <p:cNvSpPr>
            <a:spLocks noGrp="1"/>
          </p:cNvSpPr>
          <p:nvPr>
            <p:ph idx="1"/>
          </p:nvPr>
        </p:nvSpPr>
        <p:spPr>
          <a:xfrm>
            <a:off x="1278194" y="1975450"/>
            <a:ext cx="8108874" cy="3924000"/>
          </a:xfrm>
        </p:spPr>
        <p:txBody>
          <a:bodyPr/>
          <a:lstStyle/>
          <a:p>
            <a:r>
              <a:rPr lang="de-DE" dirty="0"/>
              <a:t>Im November wird die Bologna-Servicestelle eine Umfrage an die Bologna-Koordinator/innen zu Bologna-nahen Fragestellungen aussenden. Die Ergebnisse fließen in die Textbeiträge des </a:t>
            </a:r>
            <a:r>
              <a:rPr lang="de-DE" dirty="0">
                <a:hlinkClick r:id="rId2"/>
              </a:rPr>
              <a:t>nationalen EHR-Umsetzungsberichts </a:t>
            </a:r>
            <a:r>
              <a:rPr lang="de-DE" dirty="0"/>
              <a:t>2024 mit ein. Wir bitten Sie diesbezüglich herzlich um Ihre Unterstützung.</a:t>
            </a:r>
            <a:endParaRPr lang="de-AT" dirty="0"/>
          </a:p>
        </p:txBody>
      </p:sp>
      <p:sp>
        <p:nvSpPr>
          <p:cNvPr id="4" name="Fußzeilenplatzhalter 3">
            <a:extLst>
              <a:ext uri="{FF2B5EF4-FFF2-40B4-BE49-F238E27FC236}">
                <a16:creationId xmlns:a16="http://schemas.microsoft.com/office/drawing/2014/main" id="{63E1212D-1249-53B4-84B4-96A1B1CF4080}"/>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39745626-703E-85BC-E53E-1149EF5836F1}"/>
              </a:ext>
            </a:extLst>
          </p:cNvPr>
          <p:cNvSpPr>
            <a:spLocks noGrp="1"/>
          </p:cNvSpPr>
          <p:nvPr>
            <p:ph type="sldNum" sz="quarter" idx="12"/>
          </p:nvPr>
        </p:nvSpPr>
        <p:spPr/>
        <p:txBody>
          <a:bodyPr/>
          <a:lstStyle/>
          <a:p>
            <a:fld id="{28CEBB62-3933-46DE-8350-80F63A912759}" type="slidenum">
              <a:rPr lang="de-AT" smtClean="0"/>
              <a:pPr/>
              <a:t>24</a:t>
            </a:fld>
            <a:endParaRPr lang="de-AT"/>
          </a:p>
        </p:txBody>
      </p:sp>
      <p:pic>
        <p:nvPicPr>
          <p:cNvPr id="7" name="Grafik 6">
            <a:extLst>
              <a:ext uri="{FF2B5EF4-FFF2-40B4-BE49-F238E27FC236}">
                <a16:creationId xmlns:a16="http://schemas.microsoft.com/office/drawing/2014/main" id="{4D273D97-78FD-C4A6-BB2C-4BC5FCC4024E}"/>
              </a:ext>
            </a:extLst>
          </p:cNvPr>
          <p:cNvPicPr>
            <a:picLocks noChangeAspect="1"/>
          </p:cNvPicPr>
          <p:nvPr/>
        </p:nvPicPr>
        <p:blipFill>
          <a:blip r:embed="rId3"/>
          <a:stretch>
            <a:fillRect/>
          </a:stretch>
        </p:blipFill>
        <p:spPr>
          <a:xfrm>
            <a:off x="9371593" y="3429000"/>
            <a:ext cx="2321478" cy="2744786"/>
          </a:xfrm>
          <a:prstGeom prst="rect">
            <a:avLst/>
          </a:prstGeom>
        </p:spPr>
      </p:pic>
    </p:spTree>
    <p:extLst>
      <p:ext uri="{BB962C8B-B14F-4D97-AF65-F5344CB8AC3E}">
        <p14:creationId xmlns:p14="http://schemas.microsoft.com/office/powerpoint/2010/main" val="320149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5AB09-0E1B-BD19-17B4-70B245D448D1}"/>
              </a:ext>
            </a:extLst>
          </p:cNvPr>
          <p:cNvSpPr>
            <a:spLocks noGrp="1"/>
          </p:cNvSpPr>
          <p:nvPr>
            <p:ph type="title"/>
          </p:nvPr>
        </p:nvSpPr>
        <p:spPr>
          <a:xfrm>
            <a:off x="3086444" y="1046529"/>
            <a:ext cx="9625780" cy="842656"/>
          </a:xfrm>
        </p:spPr>
        <p:txBody>
          <a:bodyPr/>
          <a:lstStyle/>
          <a:p>
            <a:r>
              <a:rPr lang="de-DE" dirty="0"/>
              <a:t>Wie „funktioniert“ der Europäische Hochschulraum? </a:t>
            </a:r>
            <a:endParaRPr lang="de-AT" dirty="0"/>
          </a:p>
        </p:txBody>
      </p:sp>
      <p:graphicFrame>
        <p:nvGraphicFramePr>
          <p:cNvPr id="6" name="Inhaltsplatzhalter 5">
            <a:extLst>
              <a:ext uri="{FF2B5EF4-FFF2-40B4-BE49-F238E27FC236}">
                <a16:creationId xmlns:a16="http://schemas.microsoft.com/office/drawing/2014/main" id="{E7BC70B2-BE59-E5E8-0C87-0EDC7D624D4E}"/>
              </a:ext>
            </a:extLst>
          </p:cNvPr>
          <p:cNvGraphicFramePr>
            <a:graphicFrameLocks noGrp="1"/>
          </p:cNvGraphicFramePr>
          <p:nvPr>
            <p:ph idx="1"/>
            <p:extLst>
              <p:ext uri="{D42A27DB-BD31-4B8C-83A1-F6EECF244321}">
                <p14:modId xmlns:p14="http://schemas.microsoft.com/office/powerpoint/2010/main" val="1258946669"/>
              </p:ext>
            </p:extLst>
          </p:nvPr>
        </p:nvGraphicFramePr>
        <p:xfrm>
          <a:off x="1277938" y="1974850"/>
          <a:ext cx="9648825"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DDBB8A60-7708-2FC0-A14A-780EDD4DA5B8}"/>
              </a:ext>
            </a:extLst>
          </p:cNvPr>
          <p:cNvSpPr>
            <a:spLocks noGrp="1"/>
          </p:cNvSpPr>
          <p:nvPr>
            <p:ph type="ftr" sz="quarter" idx="3"/>
          </p:nvPr>
        </p:nvSpPr>
        <p:spPr>
          <a:xfrm>
            <a:off x="2934419" y="6208652"/>
            <a:ext cx="2203200" cy="365125"/>
          </a:xfrm>
          <a:prstGeom prst="rect">
            <a:avLst/>
          </a:prstGeom>
        </p:spPr>
        <p:txBody>
          <a:bodyPr/>
          <a:lstStyle>
            <a:defPPr>
              <a:defRPr lang="de-DE"/>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www.oead.at</a:t>
            </a:r>
            <a:endParaRPr lang="de-AT" dirty="0"/>
          </a:p>
        </p:txBody>
      </p:sp>
      <p:sp>
        <p:nvSpPr>
          <p:cNvPr id="5" name="Foliennummernplatzhalter 4">
            <a:extLst>
              <a:ext uri="{FF2B5EF4-FFF2-40B4-BE49-F238E27FC236}">
                <a16:creationId xmlns:a16="http://schemas.microsoft.com/office/drawing/2014/main" id="{56268D23-3A83-BB0B-E0E3-1876138D164C}"/>
              </a:ext>
            </a:extLst>
          </p:cNvPr>
          <p:cNvSpPr>
            <a:spLocks noGrp="1"/>
          </p:cNvSpPr>
          <p:nvPr>
            <p:ph type="sldNum" sz="quarter" idx="4"/>
          </p:nvPr>
        </p:nvSpPr>
        <p:spPr>
          <a:xfrm>
            <a:off x="2165689" y="6208651"/>
            <a:ext cx="763200" cy="365125"/>
          </a:xfrm>
          <a:prstGeom prst="rect">
            <a:avLst/>
          </a:prstGeom>
        </p:spPr>
        <p:txBody>
          <a:bodyPr/>
          <a:lstStyle>
            <a:defPPr>
              <a:defRPr lang="de-DE"/>
            </a:defPPr>
            <a:lvl1pPr marL="0" algn="l" defTabSz="914400" rtl="0" eaLnBrk="1" latinLnBrk="0" hangingPunct="1">
              <a:defRPr lang="de-AT" sz="1200" kern="120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p>
        </p:txBody>
      </p:sp>
      <p:sp>
        <p:nvSpPr>
          <p:cNvPr id="7" name="Textfeld 6">
            <a:extLst>
              <a:ext uri="{FF2B5EF4-FFF2-40B4-BE49-F238E27FC236}">
                <a16:creationId xmlns:a16="http://schemas.microsoft.com/office/drawing/2014/main" id="{D74A5753-A1A0-F0E7-6F0A-409865C6F667}"/>
              </a:ext>
            </a:extLst>
          </p:cNvPr>
          <p:cNvSpPr txBox="1"/>
          <p:nvPr/>
        </p:nvSpPr>
        <p:spPr>
          <a:xfrm>
            <a:off x="245385" y="368434"/>
            <a:ext cx="2065106" cy="698643"/>
          </a:xfrm>
          <a:prstGeom prst="rect">
            <a:avLst/>
          </a:prstGeom>
        </p:spPr>
        <p:txBody>
          <a:bodyPr vert="horz" wrap="square" lIns="91440" tIns="45720" rIns="91440" bIns="45720" rtlCol="0">
            <a:normAutofit/>
          </a:bodyPr>
          <a:lstStyle/>
          <a:p>
            <a:pPr algn="l"/>
            <a:r>
              <a:rPr lang="de-DE" dirty="0">
                <a:solidFill>
                  <a:schemeClr val="accent5">
                    <a:lumMod val="75000"/>
                  </a:schemeClr>
                </a:solidFill>
              </a:rPr>
              <a:t>Degree </a:t>
            </a:r>
            <a:r>
              <a:rPr lang="de-DE" dirty="0" err="1">
                <a:solidFill>
                  <a:schemeClr val="accent5">
                    <a:lumMod val="75000"/>
                  </a:schemeClr>
                </a:solidFill>
              </a:rPr>
              <a:t>structures</a:t>
            </a:r>
            <a:r>
              <a:rPr lang="de-DE" dirty="0">
                <a:solidFill>
                  <a:schemeClr val="accent5">
                    <a:lumMod val="75000"/>
                  </a:schemeClr>
                </a:solidFill>
              </a:rPr>
              <a:t> (BA – MA – PhD)</a:t>
            </a:r>
            <a:endParaRPr lang="de-AT" dirty="0">
              <a:solidFill>
                <a:schemeClr val="accent5">
                  <a:lumMod val="75000"/>
                </a:schemeClr>
              </a:solidFill>
            </a:endParaRPr>
          </a:p>
        </p:txBody>
      </p:sp>
      <p:sp>
        <p:nvSpPr>
          <p:cNvPr id="8" name="Textfeld 7">
            <a:extLst>
              <a:ext uri="{FF2B5EF4-FFF2-40B4-BE49-F238E27FC236}">
                <a16:creationId xmlns:a16="http://schemas.microsoft.com/office/drawing/2014/main" id="{FE30D487-2BF4-3772-E475-C0FF6870321F}"/>
              </a:ext>
            </a:extLst>
          </p:cNvPr>
          <p:cNvSpPr txBox="1"/>
          <p:nvPr/>
        </p:nvSpPr>
        <p:spPr>
          <a:xfrm>
            <a:off x="10501858" y="1675013"/>
            <a:ext cx="2065106" cy="698643"/>
          </a:xfrm>
          <a:prstGeom prst="rect">
            <a:avLst/>
          </a:prstGeom>
        </p:spPr>
        <p:txBody>
          <a:bodyPr vert="horz" wrap="square" lIns="91440" tIns="45720" rIns="91440" bIns="45720" rtlCol="0">
            <a:normAutofit/>
          </a:bodyPr>
          <a:lstStyle/>
          <a:p>
            <a:pPr algn="l"/>
            <a:r>
              <a:rPr lang="de-DE" dirty="0">
                <a:solidFill>
                  <a:schemeClr val="accent5">
                    <a:lumMod val="75000"/>
                  </a:schemeClr>
                </a:solidFill>
              </a:rPr>
              <a:t>Recognition</a:t>
            </a:r>
            <a:endParaRPr lang="de-AT" dirty="0">
              <a:solidFill>
                <a:schemeClr val="accent5">
                  <a:lumMod val="75000"/>
                </a:schemeClr>
              </a:solidFill>
            </a:endParaRPr>
          </a:p>
        </p:txBody>
      </p:sp>
      <p:sp>
        <p:nvSpPr>
          <p:cNvPr id="9" name="Textfeld 8">
            <a:extLst>
              <a:ext uri="{FF2B5EF4-FFF2-40B4-BE49-F238E27FC236}">
                <a16:creationId xmlns:a16="http://schemas.microsoft.com/office/drawing/2014/main" id="{C0D55AC5-A105-FCBC-153E-F2FD5BD9D3E1}"/>
              </a:ext>
            </a:extLst>
          </p:cNvPr>
          <p:cNvSpPr txBox="1"/>
          <p:nvPr/>
        </p:nvSpPr>
        <p:spPr>
          <a:xfrm>
            <a:off x="232684" y="3892022"/>
            <a:ext cx="2065106" cy="698643"/>
          </a:xfrm>
          <a:prstGeom prst="rect">
            <a:avLst/>
          </a:prstGeom>
        </p:spPr>
        <p:txBody>
          <a:bodyPr vert="horz" wrap="square" lIns="91440" tIns="45720" rIns="91440" bIns="45720" rtlCol="0">
            <a:normAutofit/>
          </a:bodyPr>
          <a:lstStyle/>
          <a:p>
            <a:pPr algn="l"/>
            <a:r>
              <a:rPr lang="de-DE" dirty="0">
                <a:solidFill>
                  <a:schemeClr val="accent5">
                    <a:lumMod val="75000"/>
                  </a:schemeClr>
                </a:solidFill>
              </a:rPr>
              <a:t>Quality Assurance</a:t>
            </a:r>
            <a:endParaRPr lang="de-AT" dirty="0">
              <a:solidFill>
                <a:schemeClr val="accent5">
                  <a:lumMod val="75000"/>
                </a:schemeClr>
              </a:solidFill>
            </a:endParaRPr>
          </a:p>
        </p:txBody>
      </p:sp>
      <p:sp>
        <p:nvSpPr>
          <p:cNvPr id="10" name="Textfeld 9">
            <a:extLst>
              <a:ext uri="{FF2B5EF4-FFF2-40B4-BE49-F238E27FC236}">
                <a16:creationId xmlns:a16="http://schemas.microsoft.com/office/drawing/2014/main" id="{B6B9D597-34B7-4B3A-3DC4-33DE83607308}"/>
              </a:ext>
            </a:extLst>
          </p:cNvPr>
          <p:cNvSpPr txBox="1"/>
          <p:nvPr/>
        </p:nvSpPr>
        <p:spPr>
          <a:xfrm>
            <a:off x="10025442" y="2977782"/>
            <a:ext cx="2065106" cy="698643"/>
          </a:xfrm>
          <a:prstGeom prst="rect">
            <a:avLst/>
          </a:prstGeom>
        </p:spPr>
        <p:txBody>
          <a:bodyPr vert="horz" wrap="square" lIns="91440" tIns="45720" rIns="91440" bIns="45720" rtlCol="0">
            <a:normAutofit/>
          </a:bodyPr>
          <a:lstStyle/>
          <a:p>
            <a:pPr algn="l"/>
            <a:r>
              <a:rPr lang="de-DE" dirty="0" err="1">
                <a:solidFill>
                  <a:schemeClr val="accent5">
                    <a:lumMod val="75000"/>
                  </a:schemeClr>
                </a:solidFill>
              </a:rPr>
              <a:t>Social</a:t>
            </a:r>
            <a:r>
              <a:rPr lang="de-DE" dirty="0">
                <a:solidFill>
                  <a:schemeClr val="accent5">
                    <a:lumMod val="75000"/>
                  </a:schemeClr>
                </a:solidFill>
              </a:rPr>
              <a:t> Dimension</a:t>
            </a:r>
            <a:endParaRPr lang="de-AT" dirty="0">
              <a:solidFill>
                <a:schemeClr val="accent5">
                  <a:lumMod val="75000"/>
                </a:schemeClr>
              </a:solidFill>
            </a:endParaRPr>
          </a:p>
        </p:txBody>
      </p:sp>
      <p:sp>
        <p:nvSpPr>
          <p:cNvPr id="11" name="Textfeld 10">
            <a:extLst>
              <a:ext uri="{FF2B5EF4-FFF2-40B4-BE49-F238E27FC236}">
                <a16:creationId xmlns:a16="http://schemas.microsoft.com/office/drawing/2014/main" id="{975DBAD3-EC10-AA72-AD8F-B8D873E3B306}"/>
              </a:ext>
            </a:extLst>
          </p:cNvPr>
          <p:cNvSpPr txBox="1"/>
          <p:nvPr/>
        </p:nvSpPr>
        <p:spPr>
          <a:xfrm>
            <a:off x="9756648" y="4580387"/>
            <a:ext cx="2065106" cy="698643"/>
          </a:xfrm>
          <a:prstGeom prst="rect">
            <a:avLst/>
          </a:prstGeom>
        </p:spPr>
        <p:txBody>
          <a:bodyPr vert="horz" wrap="square" lIns="91440" tIns="45720" rIns="91440" bIns="45720" rtlCol="0">
            <a:normAutofit/>
          </a:bodyPr>
          <a:lstStyle/>
          <a:p>
            <a:pPr algn="l"/>
            <a:r>
              <a:rPr lang="de-DE" dirty="0" err="1">
                <a:solidFill>
                  <a:schemeClr val="accent5">
                    <a:lumMod val="75000"/>
                  </a:schemeClr>
                </a:solidFill>
              </a:rPr>
              <a:t>Internationalisation</a:t>
            </a:r>
            <a:endParaRPr lang="de-AT" dirty="0">
              <a:solidFill>
                <a:schemeClr val="accent5">
                  <a:lumMod val="75000"/>
                </a:schemeClr>
              </a:solidFill>
            </a:endParaRPr>
          </a:p>
        </p:txBody>
      </p:sp>
      <p:sp>
        <p:nvSpPr>
          <p:cNvPr id="12" name="Textfeld 11">
            <a:extLst>
              <a:ext uri="{FF2B5EF4-FFF2-40B4-BE49-F238E27FC236}">
                <a16:creationId xmlns:a16="http://schemas.microsoft.com/office/drawing/2014/main" id="{9DF6E512-7237-424E-7D70-34E1F3913301}"/>
              </a:ext>
            </a:extLst>
          </p:cNvPr>
          <p:cNvSpPr txBox="1"/>
          <p:nvPr/>
        </p:nvSpPr>
        <p:spPr>
          <a:xfrm>
            <a:off x="254751" y="5302107"/>
            <a:ext cx="2348585" cy="969441"/>
          </a:xfrm>
          <a:prstGeom prst="rect">
            <a:avLst/>
          </a:prstGeom>
        </p:spPr>
        <p:txBody>
          <a:bodyPr vert="horz" wrap="square" lIns="91440" tIns="45720" rIns="91440" bIns="45720" rtlCol="0">
            <a:normAutofit/>
          </a:bodyPr>
          <a:lstStyle/>
          <a:p>
            <a:pPr algn="l"/>
            <a:r>
              <a:rPr lang="de-DE" dirty="0">
                <a:solidFill>
                  <a:schemeClr val="accent5">
                    <a:lumMod val="75000"/>
                  </a:schemeClr>
                </a:solidFill>
              </a:rPr>
              <a:t>Innovative Teaching</a:t>
            </a:r>
            <a:endParaRPr lang="de-AT" dirty="0">
              <a:solidFill>
                <a:schemeClr val="accent5">
                  <a:lumMod val="75000"/>
                </a:schemeClr>
              </a:solidFill>
            </a:endParaRPr>
          </a:p>
        </p:txBody>
      </p:sp>
      <p:pic>
        <p:nvPicPr>
          <p:cNvPr id="1026" name="Picture 2" descr="Academic Quality - Heriot-Watt University">
            <a:extLst>
              <a:ext uri="{FF2B5EF4-FFF2-40B4-BE49-F238E27FC236}">
                <a16:creationId xmlns:a16="http://schemas.microsoft.com/office/drawing/2014/main" id="{4643BD28-A8A6-7D93-9A91-377C53EFB9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883" y="4255640"/>
            <a:ext cx="2065106" cy="836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C9903C-EDC5-231E-41C9-A090D04918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013" y="1000527"/>
            <a:ext cx="2065106" cy="2677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IC-NARIC - gateway to recognition of qualifications">
            <a:extLst>
              <a:ext uri="{FF2B5EF4-FFF2-40B4-BE49-F238E27FC236}">
                <a16:creationId xmlns:a16="http://schemas.microsoft.com/office/drawing/2014/main" id="{47670164-B438-0D90-F1ED-B2A6AC35D1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9201" y="2042609"/>
            <a:ext cx="877422" cy="8774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ulty and students in the classroom">
            <a:extLst>
              <a:ext uri="{FF2B5EF4-FFF2-40B4-BE49-F238E27FC236}">
                <a16:creationId xmlns:a16="http://schemas.microsoft.com/office/drawing/2014/main" id="{FFC28809-5EF0-0BE6-4587-03C68496D7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351" y="5643683"/>
            <a:ext cx="2104282" cy="7726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2B69F3D-E220-C055-A69D-A37102F91F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79201" y="4943504"/>
            <a:ext cx="2336679" cy="14757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stitutional Culture Diversity And Inclusion">
            <a:extLst>
              <a:ext uri="{FF2B5EF4-FFF2-40B4-BE49-F238E27FC236}">
                <a16:creationId xmlns:a16="http://schemas.microsoft.com/office/drawing/2014/main" id="{7208F9C9-4D1D-0782-4210-167A15A763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23452" y="3319689"/>
            <a:ext cx="2592428" cy="106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4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2238091-114F-276F-7A67-9715B01C4653}"/>
              </a:ext>
            </a:extLst>
          </p:cNvPr>
          <p:cNvSpPr>
            <a:spLocks noGrp="1"/>
          </p:cNvSpPr>
          <p:nvPr>
            <p:ph type="ftr" sz="quarter" idx="11"/>
          </p:nvPr>
        </p:nvSpPr>
        <p:spPr>
          <a:xfrm>
            <a:off x="4163141" y="6193662"/>
            <a:ext cx="2203200" cy="365125"/>
          </a:xfrm>
        </p:spPr>
        <p:txBody>
          <a:bodyPr/>
          <a:lstStyle/>
          <a:p>
            <a:r>
              <a:rPr lang="de-AT"/>
              <a:t>www.oead.at</a:t>
            </a:r>
          </a:p>
        </p:txBody>
      </p:sp>
      <p:sp>
        <p:nvSpPr>
          <p:cNvPr id="3" name="Foliennummernplatzhalter 2">
            <a:extLst>
              <a:ext uri="{FF2B5EF4-FFF2-40B4-BE49-F238E27FC236}">
                <a16:creationId xmlns:a16="http://schemas.microsoft.com/office/drawing/2014/main" id="{FE817200-F9A9-DE85-21F7-02F1238896F2}"/>
              </a:ext>
            </a:extLst>
          </p:cNvPr>
          <p:cNvSpPr>
            <a:spLocks noGrp="1"/>
          </p:cNvSpPr>
          <p:nvPr>
            <p:ph type="sldNum" sz="quarter" idx="12"/>
          </p:nvPr>
        </p:nvSpPr>
        <p:spPr>
          <a:xfrm>
            <a:off x="2129922" y="6193661"/>
            <a:ext cx="763200" cy="365125"/>
          </a:xfrm>
        </p:spPr>
        <p:txBody>
          <a:bodyPr/>
          <a:lstStyle/>
          <a:p>
            <a:fld id="{28CEBB62-3933-46DE-8350-80F63A912759}" type="slidenum">
              <a:rPr lang="de-AT" smtClean="0"/>
              <a:t>4</a:t>
            </a:fld>
            <a:endParaRPr lang="de-AT"/>
          </a:p>
        </p:txBody>
      </p:sp>
      <p:sp>
        <p:nvSpPr>
          <p:cNvPr id="4" name="Bildplatzhalter 3">
            <a:extLst>
              <a:ext uri="{FF2B5EF4-FFF2-40B4-BE49-F238E27FC236}">
                <a16:creationId xmlns:a16="http://schemas.microsoft.com/office/drawing/2014/main" id="{A3A65D66-41B6-6E47-FE33-0E396EF9F4EF}"/>
              </a:ext>
            </a:extLst>
          </p:cNvPr>
          <p:cNvSpPr>
            <a:spLocks noGrp="1"/>
          </p:cNvSpPr>
          <p:nvPr>
            <p:ph type="pic" sz="quarter" idx="13"/>
          </p:nvPr>
        </p:nvSpPr>
        <p:spPr>
          <a:xfrm>
            <a:off x="2457447" y="938326"/>
            <a:ext cx="9734550" cy="4933950"/>
          </a:xfrm>
        </p:spPr>
      </p:sp>
      <p:sp>
        <p:nvSpPr>
          <p:cNvPr id="6" name="Rechteck 5">
            <a:extLst>
              <a:ext uri="{FF2B5EF4-FFF2-40B4-BE49-F238E27FC236}">
                <a16:creationId xmlns:a16="http://schemas.microsoft.com/office/drawing/2014/main" id="{56577937-A51E-E6BE-ABF4-2C4FDDB8C93E}"/>
              </a:ext>
            </a:extLst>
          </p:cNvPr>
          <p:cNvSpPr/>
          <p:nvPr/>
        </p:nvSpPr>
        <p:spPr>
          <a:xfrm>
            <a:off x="2399795" y="121115"/>
            <a:ext cx="9734550" cy="664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Communiqué </a:t>
            </a:r>
            <a:r>
              <a:rPr lang="de-DE" sz="1200" dirty="0"/>
              <a:t>(im Zuge der Konferenzen) der Hochschulministerinnen und Hochschulminister des </a:t>
            </a:r>
            <a:r>
              <a:rPr lang="de-DE" dirty="0"/>
              <a:t>Europäischen Hochschulraumes (EHR)</a:t>
            </a:r>
            <a:endParaRPr lang="de-AT" dirty="0"/>
          </a:p>
        </p:txBody>
      </p:sp>
      <p:sp>
        <p:nvSpPr>
          <p:cNvPr id="7" name="Rechteck 6">
            <a:extLst>
              <a:ext uri="{FF2B5EF4-FFF2-40B4-BE49-F238E27FC236}">
                <a16:creationId xmlns:a16="http://schemas.microsoft.com/office/drawing/2014/main" id="{614B35D9-E559-A9F0-19B8-CF457244B503}"/>
              </a:ext>
            </a:extLst>
          </p:cNvPr>
          <p:cNvSpPr/>
          <p:nvPr/>
        </p:nvSpPr>
        <p:spPr>
          <a:xfrm>
            <a:off x="2399794" y="846435"/>
            <a:ext cx="9734553" cy="634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Europäische Bologna Follow-Up Gruppe (nat. BFUG)</a:t>
            </a:r>
          </a:p>
          <a:p>
            <a:pPr algn="ctr"/>
            <a:r>
              <a:rPr lang="de-DE" sz="1200" dirty="0"/>
              <a:t>Übermittlung der Inhalte (Arbeitsprogramm) aus der europäischen BFUG an die nationale BFUG und Vertretung in der Gruppe durch Abt. IV/11</a:t>
            </a:r>
            <a:endParaRPr lang="de-AT" sz="1200" dirty="0"/>
          </a:p>
        </p:txBody>
      </p:sp>
      <p:sp>
        <p:nvSpPr>
          <p:cNvPr id="8" name="Rechteck 7">
            <a:extLst>
              <a:ext uri="{FF2B5EF4-FFF2-40B4-BE49-F238E27FC236}">
                <a16:creationId xmlns:a16="http://schemas.microsoft.com/office/drawing/2014/main" id="{AC818D60-CC75-9770-11E5-47743846D031}"/>
              </a:ext>
            </a:extLst>
          </p:cNvPr>
          <p:cNvSpPr/>
          <p:nvPr/>
        </p:nvSpPr>
        <p:spPr>
          <a:xfrm>
            <a:off x="2399795" y="1923074"/>
            <a:ext cx="6158668" cy="715101"/>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sz="1800" dirty="0">
                <a:effectLst/>
                <a:latin typeface="Calibri" panose="020F0502020204030204" pitchFamily="34" charset="0"/>
                <a:ea typeface="Calibri" panose="020F0502020204030204" pitchFamily="34" charset="0"/>
              </a:rPr>
              <a:t>Bologna/EHR Kontaktstelle (IV 11a)</a:t>
            </a:r>
          </a:p>
          <a:p>
            <a:pPr algn="ctr"/>
            <a:r>
              <a:rPr lang="de-AT" sz="1200" dirty="0"/>
              <a:t>im BMBWF</a:t>
            </a:r>
            <a:endParaRPr lang="de-DE" sz="1200" dirty="0"/>
          </a:p>
        </p:txBody>
      </p:sp>
      <p:sp>
        <p:nvSpPr>
          <p:cNvPr id="10" name="Rechteck 9">
            <a:extLst>
              <a:ext uri="{FF2B5EF4-FFF2-40B4-BE49-F238E27FC236}">
                <a16:creationId xmlns:a16="http://schemas.microsoft.com/office/drawing/2014/main" id="{6E2BD521-29CD-4904-F7D2-77F08D3A8400}"/>
              </a:ext>
            </a:extLst>
          </p:cNvPr>
          <p:cNvSpPr/>
          <p:nvPr/>
        </p:nvSpPr>
        <p:spPr>
          <a:xfrm>
            <a:off x="9297903" y="1926894"/>
            <a:ext cx="2894096" cy="1167099"/>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Österr. Vertreterinnen u. Vertreter</a:t>
            </a:r>
          </a:p>
          <a:p>
            <a:pPr algn="ctr"/>
            <a:r>
              <a:rPr lang="de-AT" sz="1200" dirty="0"/>
              <a:t>(BMBWF und andere Stakeholder) in europäischen BFUG-Advisory und Working Groups</a:t>
            </a:r>
          </a:p>
        </p:txBody>
      </p:sp>
      <p:sp>
        <p:nvSpPr>
          <p:cNvPr id="11" name="Rechteck 10">
            <a:extLst>
              <a:ext uri="{FF2B5EF4-FFF2-40B4-BE49-F238E27FC236}">
                <a16:creationId xmlns:a16="http://schemas.microsoft.com/office/drawing/2014/main" id="{BDDDEBAF-7A88-00E6-0322-4EBAF58541C6}"/>
              </a:ext>
            </a:extLst>
          </p:cNvPr>
          <p:cNvSpPr/>
          <p:nvPr/>
        </p:nvSpPr>
        <p:spPr>
          <a:xfrm>
            <a:off x="2399795" y="3116821"/>
            <a:ext cx="3511721" cy="762000"/>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Bologna-Servicestelle</a:t>
            </a:r>
          </a:p>
          <a:p>
            <a:pPr algn="ctr"/>
            <a:r>
              <a:rPr lang="de-AT" sz="1200" dirty="0"/>
              <a:t>in der </a:t>
            </a:r>
            <a:r>
              <a:rPr lang="de-AT" sz="1200" dirty="0" err="1"/>
              <a:t>OeAD</a:t>
            </a:r>
            <a:r>
              <a:rPr lang="de-AT" sz="1200" dirty="0"/>
              <a:t>-GmbH</a:t>
            </a:r>
          </a:p>
        </p:txBody>
      </p:sp>
      <p:sp>
        <p:nvSpPr>
          <p:cNvPr id="12" name="Rechteck 11">
            <a:extLst>
              <a:ext uri="{FF2B5EF4-FFF2-40B4-BE49-F238E27FC236}">
                <a16:creationId xmlns:a16="http://schemas.microsoft.com/office/drawing/2014/main" id="{D14B9CEE-BF1E-5C75-FB09-2A7386318C92}"/>
              </a:ext>
            </a:extLst>
          </p:cNvPr>
          <p:cNvSpPr/>
          <p:nvPr/>
        </p:nvSpPr>
        <p:spPr>
          <a:xfrm>
            <a:off x="2399794" y="4199861"/>
            <a:ext cx="3511721" cy="762000"/>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Expertinnen und Experten</a:t>
            </a:r>
          </a:p>
          <a:p>
            <a:pPr algn="ctr"/>
            <a:r>
              <a:rPr lang="de-AT" sz="1200" dirty="0"/>
              <a:t>für den Europäischen Hochschulraum</a:t>
            </a:r>
          </a:p>
        </p:txBody>
      </p:sp>
      <p:sp>
        <p:nvSpPr>
          <p:cNvPr id="13" name="Rechteck 12">
            <a:extLst>
              <a:ext uri="{FF2B5EF4-FFF2-40B4-BE49-F238E27FC236}">
                <a16:creationId xmlns:a16="http://schemas.microsoft.com/office/drawing/2014/main" id="{41C7AC4D-03E4-1B57-72BA-AEF57BD6678A}"/>
              </a:ext>
            </a:extLst>
          </p:cNvPr>
          <p:cNvSpPr/>
          <p:nvPr/>
        </p:nvSpPr>
        <p:spPr>
          <a:xfrm>
            <a:off x="7680905" y="3429000"/>
            <a:ext cx="4511092" cy="1496226"/>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Österreichische Bologna Follow-Up Gruppe</a:t>
            </a:r>
          </a:p>
          <a:p>
            <a:pPr algn="ctr"/>
            <a:r>
              <a:rPr lang="de-DE" sz="1200" dirty="0"/>
              <a:t>(alle Hochschulsektoren, Interessensvertretungen, Ministerien, EHR-Expertinnen und Experten etc.) </a:t>
            </a:r>
            <a:endParaRPr lang="de-AT" sz="1200" dirty="0"/>
          </a:p>
        </p:txBody>
      </p:sp>
      <p:sp>
        <p:nvSpPr>
          <p:cNvPr id="14" name="Rechteck 13">
            <a:extLst>
              <a:ext uri="{FF2B5EF4-FFF2-40B4-BE49-F238E27FC236}">
                <a16:creationId xmlns:a16="http://schemas.microsoft.com/office/drawing/2014/main" id="{8B80BF73-A400-F11A-483F-88E2BEB85CB3}"/>
              </a:ext>
            </a:extLst>
          </p:cNvPr>
          <p:cNvSpPr/>
          <p:nvPr/>
        </p:nvSpPr>
        <p:spPr>
          <a:xfrm>
            <a:off x="2404772" y="5123246"/>
            <a:ext cx="2661903" cy="151547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Ressort-interne </a:t>
            </a:r>
            <a:r>
              <a:rPr lang="de-DE" sz="1200" b="1" dirty="0"/>
              <a:t>Diskussion</a:t>
            </a:r>
            <a:r>
              <a:rPr lang="de-DE" sz="1200" dirty="0"/>
              <a:t> der EHR-relevanten Entwicklungen auf allen Ebenen unter </a:t>
            </a:r>
            <a:r>
              <a:rPr lang="de-DE" sz="1200" b="1" dirty="0"/>
              <a:t>Einbeziehung</a:t>
            </a:r>
            <a:r>
              <a:rPr lang="de-DE" sz="1200" dirty="0"/>
              <a:t> der im BMBWF vorhandenen </a:t>
            </a:r>
            <a:r>
              <a:rPr lang="de-DE" sz="1200" b="1" dirty="0"/>
              <a:t>Expertise</a:t>
            </a:r>
            <a:endParaRPr lang="de-AT" sz="1200" b="1" dirty="0"/>
          </a:p>
        </p:txBody>
      </p:sp>
      <p:sp>
        <p:nvSpPr>
          <p:cNvPr id="15" name="Rechteck 14">
            <a:extLst>
              <a:ext uri="{FF2B5EF4-FFF2-40B4-BE49-F238E27FC236}">
                <a16:creationId xmlns:a16="http://schemas.microsoft.com/office/drawing/2014/main" id="{2C7B04F1-30F4-DBC5-9A95-2A36A393A938}"/>
              </a:ext>
            </a:extLst>
          </p:cNvPr>
          <p:cNvSpPr/>
          <p:nvPr/>
        </p:nvSpPr>
        <p:spPr>
          <a:xfrm>
            <a:off x="10764253" y="5130943"/>
            <a:ext cx="1427747" cy="1515478"/>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200" b="1" dirty="0"/>
              <a:t>Verankerung</a:t>
            </a:r>
            <a:r>
              <a:rPr lang="de-DE" sz="1200" dirty="0"/>
              <a:t> der Prioritäten bzw. Ziele des EHR im österreichischen Recht </a:t>
            </a:r>
            <a:endParaRPr lang="de-AT" sz="1200" dirty="0"/>
          </a:p>
        </p:txBody>
      </p:sp>
      <p:sp>
        <p:nvSpPr>
          <p:cNvPr id="16" name="Rechteck 15">
            <a:extLst>
              <a:ext uri="{FF2B5EF4-FFF2-40B4-BE49-F238E27FC236}">
                <a16:creationId xmlns:a16="http://schemas.microsoft.com/office/drawing/2014/main" id="{77F54FEC-FAA8-72E5-74E0-21822D4D70D8}"/>
              </a:ext>
            </a:extLst>
          </p:cNvPr>
          <p:cNvSpPr/>
          <p:nvPr/>
        </p:nvSpPr>
        <p:spPr>
          <a:xfrm>
            <a:off x="5341525" y="5130943"/>
            <a:ext cx="5270327" cy="151547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Implementierung der Ziele des EHR in den </a:t>
            </a:r>
            <a:r>
              <a:rPr lang="de-DE" sz="1200" b="1" dirty="0"/>
              <a:t>Steuerungsinstrumenten</a:t>
            </a:r>
            <a:r>
              <a:rPr lang="de-DE" sz="1200" dirty="0"/>
              <a:t> des BMBWF (Hochschulplan, Gesamtösterreichischer Universitätsentwicklungsplan, Leistungsvereinbarungen, </a:t>
            </a:r>
            <a:r>
              <a:rPr lang="de-DE" sz="1200" dirty="0" err="1"/>
              <a:t>FachhochschulEntwicklungs</a:t>
            </a:r>
            <a:r>
              <a:rPr lang="de-DE" sz="1200" dirty="0"/>
              <a:t>- und Finanzierungsplan) unter </a:t>
            </a:r>
            <a:r>
              <a:rPr lang="de-DE" sz="1200" b="1" dirty="0"/>
              <a:t>Beteiligung</a:t>
            </a:r>
            <a:r>
              <a:rPr lang="de-DE" sz="1200" dirty="0"/>
              <a:t> sämtlicher </a:t>
            </a:r>
            <a:r>
              <a:rPr lang="de-DE" sz="1200" b="1" dirty="0"/>
              <a:t>für EHR-relevante Themen </a:t>
            </a:r>
            <a:r>
              <a:rPr lang="de-DE" sz="1200" dirty="0"/>
              <a:t>zuständigen </a:t>
            </a:r>
            <a:r>
              <a:rPr lang="de-DE" sz="1200" b="1" dirty="0"/>
              <a:t>Expertinnen und Experten </a:t>
            </a:r>
            <a:r>
              <a:rPr lang="de-DE" sz="1200" dirty="0"/>
              <a:t>des BMBWF sowie nationaler Stakeholder</a:t>
            </a:r>
            <a:endParaRPr lang="de-AT" sz="1200" dirty="0"/>
          </a:p>
        </p:txBody>
      </p:sp>
      <p:sp>
        <p:nvSpPr>
          <p:cNvPr id="17" name="Rechteck 16">
            <a:extLst>
              <a:ext uri="{FF2B5EF4-FFF2-40B4-BE49-F238E27FC236}">
                <a16:creationId xmlns:a16="http://schemas.microsoft.com/office/drawing/2014/main" id="{F7FC5D96-1DD5-FF68-17BB-CE8C467AB3F7}"/>
              </a:ext>
            </a:extLst>
          </p:cNvPr>
          <p:cNvSpPr/>
          <p:nvPr/>
        </p:nvSpPr>
        <p:spPr>
          <a:xfrm>
            <a:off x="634331" y="1923073"/>
            <a:ext cx="1283369" cy="3038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Erasmus +</a:t>
            </a:r>
          </a:p>
          <a:p>
            <a:pPr algn="ctr"/>
            <a:r>
              <a:rPr lang="de-DE" dirty="0"/>
              <a:t> </a:t>
            </a:r>
          </a:p>
          <a:p>
            <a:pPr algn="ctr"/>
            <a:r>
              <a:rPr lang="de-DE" dirty="0"/>
              <a:t>3-IN-AT-PLUS</a:t>
            </a:r>
            <a:endParaRPr lang="de-AT" dirty="0"/>
          </a:p>
        </p:txBody>
      </p:sp>
      <p:sp>
        <p:nvSpPr>
          <p:cNvPr id="18" name="Geschweifte Klammer links 17">
            <a:extLst>
              <a:ext uri="{FF2B5EF4-FFF2-40B4-BE49-F238E27FC236}">
                <a16:creationId xmlns:a16="http://schemas.microsoft.com/office/drawing/2014/main" id="{A4736DA9-1DC5-0218-3546-CC1AE11AADA2}"/>
              </a:ext>
            </a:extLst>
          </p:cNvPr>
          <p:cNvSpPr/>
          <p:nvPr/>
        </p:nvSpPr>
        <p:spPr>
          <a:xfrm>
            <a:off x="1985547" y="1923073"/>
            <a:ext cx="272713" cy="3038787"/>
          </a:xfrm>
          <a:prstGeom prst="leftBrace">
            <a:avLst>
              <a:gd name="adj1" fmla="val 8333"/>
              <a:gd name="adj2" fmla="val 4944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AT"/>
          </a:p>
        </p:txBody>
      </p:sp>
      <p:cxnSp>
        <p:nvCxnSpPr>
          <p:cNvPr id="9" name="Gerade Verbindung mit Pfeil 8">
            <a:extLst>
              <a:ext uri="{FF2B5EF4-FFF2-40B4-BE49-F238E27FC236}">
                <a16:creationId xmlns:a16="http://schemas.microsoft.com/office/drawing/2014/main" id="{344C24EE-AD8B-B489-D094-A111A7A71BA0}"/>
              </a:ext>
            </a:extLst>
          </p:cNvPr>
          <p:cNvCxnSpPr/>
          <p:nvPr/>
        </p:nvCxnSpPr>
        <p:spPr>
          <a:xfrm>
            <a:off x="6574971" y="1510970"/>
            <a:ext cx="0" cy="34395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Gerade Verbindung mit Pfeil 19">
            <a:extLst>
              <a:ext uri="{FF2B5EF4-FFF2-40B4-BE49-F238E27FC236}">
                <a16:creationId xmlns:a16="http://schemas.microsoft.com/office/drawing/2014/main" id="{21C56DDF-762C-A72B-DE6A-B7E206CD827D}"/>
              </a:ext>
            </a:extLst>
          </p:cNvPr>
          <p:cNvCxnSpPr>
            <a:cxnSpLocks/>
          </p:cNvCxnSpPr>
          <p:nvPr/>
        </p:nvCxnSpPr>
        <p:spPr>
          <a:xfrm>
            <a:off x="4014651" y="2711461"/>
            <a:ext cx="0" cy="34876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a:extLst>
              <a:ext uri="{FF2B5EF4-FFF2-40B4-BE49-F238E27FC236}">
                <a16:creationId xmlns:a16="http://schemas.microsoft.com/office/drawing/2014/main" id="{FD0D0033-598F-0B55-C53F-5F502252B407}"/>
              </a:ext>
            </a:extLst>
          </p:cNvPr>
          <p:cNvCxnSpPr>
            <a:cxnSpLocks/>
          </p:cNvCxnSpPr>
          <p:nvPr/>
        </p:nvCxnSpPr>
        <p:spPr>
          <a:xfrm>
            <a:off x="4014651" y="3878475"/>
            <a:ext cx="8709" cy="3126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FEC7A273-BF8C-F376-FC6F-4532FDDC6E79}"/>
              </a:ext>
            </a:extLst>
          </p:cNvPr>
          <p:cNvCxnSpPr/>
          <p:nvPr/>
        </p:nvCxnSpPr>
        <p:spPr>
          <a:xfrm>
            <a:off x="5998493" y="3719400"/>
            <a:ext cx="164757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BF4AAD2D-AF6A-642D-F345-C4423EB35BA3}"/>
              </a:ext>
            </a:extLst>
          </p:cNvPr>
          <p:cNvCxnSpPr/>
          <p:nvPr/>
        </p:nvCxnSpPr>
        <p:spPr>
          <a:xfrm>
            <a:off x="5989784" y="4524943"/>
            <a:ext cx="164757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Gerade Verbindung mit Pfeil 30">
            <a:extLst>
              <a:ext uri="{FF2B5EF4-FFF2-40B4-BE49-F238E27FC236}">
                <a16:creationId xmlns:a16="http://schemas.microsoft.com/office/drawing/2014/main" id="{056EFB99-FFA5-4256-9BDD-FACE371B15C5}"/>
              </a:ext>
            </a:extLst>
          </p:cNvPr>
          <p:cNvCxnSpPr/>
          <p:nvPr/>
        </p:nvCxnSpPr>
        <p:spPr>
          <a:xfrm>
            <a:off x="8673737" y="2271476"/>
            <a:ext cx="51380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2" name="Gerade Verbindung mit Pfeil 31">
            <a:extLst>
              <a:ext uri="{FF2B5EF4-FFF2-40B4-BE49-F238E27FC236}">
                <a16:creationId xmlns:a16="http://schemas.microsoft.com/office/drawing/2014/main" id="{71B77447-40D3-A41D-E847-E4CD537832D2}"/>
              </a:ext>
            </a:extLst>
          </p:cNvPr>
          <p:cNvCxnSpPr>
            <a:cxnSpLocks/>
          </p:cNvCxnSpPr>
          <p:nvPr/>
        </p:nvCxnSpPr>
        <p:spPr>
          <a:xfrm>
            <a:off x="10736242" y="3090330"/>
            <a:ext cx="8709" cy="3126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Verbinder: gekrümmt 33">
            <a:extLst>
              <a:ext uri="{FF2B5EF4-FFF2-40B4-BE49-F238E27FC236}">
                <a16:creationId xmlns:a16="http://schemas.microsoft.com/office/drawing/2014/main" id="{7CA59A1A-B105-2BEC-BBC4-33332FD6A05D}"/>
              </a:ext>
            </a:extLst>
          </p:cNvPr>
          <p:cNvCxnSpPr>
            <a:cxnSpLocks/>
          </p:cNvCxnSpPr>
          <p:nvPr/>
        </p:nvCxnSpPr>
        <p:spPr>
          <a:xfrm flipV="1">
            <a:off x="6040068" y="2867138"/>
            <a:ext cx="3165667" cy="401169"/>
          </a:xfrm>
          <a:prstGeom prst="curved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8" name="Textfeld 37">
            <a:extLst>
              <a:ext uri="{FF2B5EF4-FFF2-40B4-BE49-F238E27FC236}">
                <a16:creationId xmlns:a16="http://schemas.microsoft.com/office/drawing/2014/main" id="{818E6722-7EEF-0007-CF8D-C76A65980207}"/>
              </a:ext>
            </a:extLst>
          </p:cNvPr>
          <p:cNvSpPr txBox="1"/>
          <p:nvPr/>
        </p:nvSpPr>
        <p:spPr>
          <a:xfrm flipV="1">
            <a:off x="2095086" y="4892187"/>
            <a:ext cx="10149175" cy="319228"/>
          </a:xfrm>
          <a:prstGeom prst="rect">
            <a:avLst/>
          </a:prstGeom>
        </p:spPr>
        <p:txBody>
          <a:bodyPr vert="horz" wrap="square" lIns="91440" tIns="45720" rIns="91440" bIns="45720" rtlCol="0">
            <a:normAutofit fontScale="92500" lnSpcReduction="20000"/>
          </a:bodyPr>
          <a:lstStyle/>
          <a:p>
            <a:r>
              <a:rPr lang="de-DE" dirty="0">
                <a:solidFill>
                  <a:schemeClr val="bg1">
                    <a:lumMod val="50000"/>
                  </a:schemeClr>
                </a:solidFill>
              </a:rPr>
              <a:t>--------------------------------------------------------------------------------------------------------------------------------------------------</a:t>
            </a:r>
            <a:endParaRPr lang="de-AT" dirty="0">
              <a:solidFill>
                <a:schemeClr val="bg1">
                  <a:lumMod val="50000"/>
                </a:schemeClr>
              </a:solidFill>
            </a:endParaRPr>
          </a:p>
        </p:txBody>
      </p:sp>
    </p:spTree>
    <p:extLst>
      <p:ext uri="{BB962C8B-B14F-4D97-AF65-F5344CB8AC3E}">
        <p14:creationId xmlns:p14="http://schemas.microsoft.com/office/powerpoint/2010/main" val="401376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8134" y="279933"/>
            <a:ext cx="10638033" cy="829455"/>
          </a:xfrm>
        </p:spPr>
        <p:txBody>
          <a:bodyPr/>
          <a:lstStyle/>
          <a:p>
            <a:r>
              <a:rPr lang="en-US" dirty="0"/>
              <a:t>EHEA – The European Higher Education Area</a:t>
            </a:r>
            <a:endParaRPr lang="de-AT" dirty="0"/>
          </a:p>
        </p:txBody>
      </p:sp>
      <p:pic>
        <p:nvPicPr>
          <p:cNvPr id="7" name="Grafik 1">
            <a:extLst>
              <a:ext uri="{FF2B5EF4-FFF2-40B4-BE49-F238E27FC236}">
                <a16:creationId xmlns:a16="http://schemas.microsoft.com/office/drawing/2014/main" id="{D12598F3-D3FD-4A61-ADFE-BE9BA50C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038" y="1128865"/>
            <a:ext cx="9191964" cy="523601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2">
            <a:extLst>
              <a:ext uri="{FF2B5EF4-FFF2-40B4-BE49-F238E27FC236}">
                <a16:creationId xmlns:a16="http://schemas.microsoft.com/office/drawing/2014/main" id="{0311E59E-773F-4E92-BAA1-74E67E301791}"/>
              </a:ext>
            </a:extLst>
          </p:cNvPr>
          <p:cNvSpPr txBox="1">
            <a:spLocks noChangeArrowheads="1"/>
          </p:cNvSpPr>
          <p:nvPr/>
        </p:nvSpPr>
        <p:spPr bwMode="auto">
          <a:xfrm>
            <a:off x="166615" y="1128866"/>
            <a:ext cx="3047328" cy="26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eaLnBrk="0" fontAlgn="base" hangingPunct="0">
              <a:spcBef>
                <a:spcPct val="0"/>
              </a:spcBef>
              <a:spcAft>
                <a:spcPct val="0"/>
              </a:spcAft>
            </a:pPr>
            <a:endParaRPr lang="de-AT" altLang="de-DE" sz="1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defTabSz="914354" eaLnBrk="0" fontAlgn="base" hangingPunct="0">
              <a:spcBef>
                <a:spcPct val="0"/>
              </a:spcBef>
              <a:spcAft>
                <a:spcPct val="0"/>
              </a:spcAft>
            </a:pPr>
            <a:r>
              <a:rPr lang="de-AT" altLang="de-D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1999: </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Austria,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Belgium</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Bulgaria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Czechia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Denmark</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Estonia,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Finland</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France, Germany,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Greece</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Hungary</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Iceland,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Ireland</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Italy</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Latvia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Lithuania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Luxembourg, Malta,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the</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Netherlands</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Norway</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Poland</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Portugal, Romania,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Slovakia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Slovenia, Spain,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Sweden</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Switzerland</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United Kingdom</a:t>
            </a:r>
            <a:endParaRPr lang="de-AT" altLang="de-DE" sz="1400" dirty="0">
              <a:solidFill>
                <a:srgbClr val="000000"/>
              </a:solidFill>
              <a:latin typeface="Arial" panose="020B0604020202020204" pitchFamily="34" charset="0"/>
            </a:endParaRPr>
          </a:p>
        </p:txBody>
      </p:sp>
      <p:sp>
        <p:nvSpPr>
          <p:cNvPr id="9" name="Text Box 3">
            <a:extLst>
              <a:ext uri="{FF2B5EF4-FFF2-40B4-BE49-F238E27FC236}">
                <a16:creationId xmlns:a16="http://schemas.microsoft.com/office/drawing/2014/main" id="{5A9D0CFD-E0E8-4B42-9B2F-C730CC31E668}"/>
              </a:ext>
            </a:extLst>
          </p:cNvPr>
          <p:cNvSpPr txBox="1">
            <a:spLocks noChangeArrowheads="1"/>
          </p:cNvSpPr>
          <p:nvPr/>
        </p:nvSpPr>
        <p:spPr bwMode="auto">
          <a:xfrm>
            <a:off x="166617" y="3150605"/>
            <a:ext cx="1250295" cy="161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eaLnBrk="0" fontAlgn="base" hangingPunct="0">
              <a:spcBef>
                <a:spcPct val="0"/>
              </a:spcBef>
              <a:spcAft>
                <a:spcPct val="0"/>
              </a:spcAft>
            </a:pPr>
            <a:endParaRPr lang="de-AT" altLang="de-DE" sz="1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defTabSz="914354" eaLnBrk="0" fontAlgn="base" hangingPunct="0">
              <a:spcBef>
                <a:spcPct val="0"/>
              </a:spcBef>
              <a:spcAft>
                <a:spcPct val="0"/>
              </a:spcAft>
            </a:pPr>
            <a:r>
              <a:rPr lang="de-AT" altLang="de-D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2001: </a:t>
            </a:r>
          </a:p>
          <a:p>
            <a:pPr defTabSz="914354" eaLnBrk="0" fontAlgn="base" hangingPunct="0">
              <a:spcBef>
                <a:spcPct val="0"/>
              </a:spcBef>
              <a:spcAft>
                <a:spcPct val="0"/>
              </a:spcAft>
            </a:pP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Croatia</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Cyprus </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Liechtenstein Turkey </a:t>
            </a:r>
            <a:endParaRPr lang="de-AT" altLang="de-DE" sz="1400" dirty="0">
              <a:solidFill>
                <a:srgbClr val="000000"/>
              </a:solidFill>
              <a:latin typeface="Arial" panose="020B0604020202020204" pitchFamily="34" charset="0"/>
            </a:endParaRPr>
          </a:p>
        </p:txBody>
      </p:sp>
      <p:sp>
        <p:nvSpPr>
          <p:cNvPr id="12" name="Textfeld 3">
            <a:extLst>
              <a:ext uri="{FF2B5EF4-FFF2-40B4-BE49-F238E27FC236}">
                <a16:creationId xmlns:a16="http://schemas.microsoft.com/office/drawing/2014/main" id="{7EB15543-0F79-4D4C-99FA-AD6F6C13A646}"/>
              </a:ext>
            </a:extLst>
          </p:cNvPr>
          <p:cNvSpPr txBox="1">
            <a:spLocks noChangeArrowheads="1"/>
          </p:cNvSpPr>
          <p:nvPr/>
        </p:nvSpPr>
        <p:spPr bwMode="auto">
          <a:xfrm>
            <a:off x="1262324" y="3150605"/>
            <a:ext cx="2149371" cy="220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eaLnBrk="0" fontAlgn="base" hangingPunct="0">
              <a:spcBef>
                <a:spcPct val="0"/>
              </a:spcBef>
              <a:spcAft>
                <a:spcPct val="0"/>
              </a:spcAft>
            </a:pPr>
            <a:endParaRPr lang="de-AT" altLang="de-DE" sz="11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defTabSz="914354" eaLnBrk="0" fontAlgn="base" hangingPunct="0">
              <a:spcBef>
                <a:spcPct val="0"/>
              </a:spcBef>
              <a:spcAft>
                <a:spcPct val="0"/>
              </a:spcAft>
            </a:pPr>
            <a:r>
              <a:rPr lang="de-AT" altLang="de-D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2003: </a:t>
            </a:r>
            <a:endParaRPr lang="de-AT" altLang="de-DE" sz="1600" dirty="0">
              <a:solidFill>
                <a:srgbClr val="000000"/>
              </a:solidFill>
              <a:latin typeface="Corbel"/>
            </a:endParaRPr>
          </a:p>
          <a:p>
            <a:pPr defTabSz="914354" eaLnBrk="0" fontAlgn="base" hangingPunct="0">
              <a:spcBef>
                <a:spcPct val="0"/>
              </a:spcBef>
              <a:spcAft>
                <a:spcPct val="0"/>
              </a:spcAft>
            </a:pP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Albania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Andorra</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Bosnia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Herzegovina</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Holy See </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North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Macedonia</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Russian</a:t>
            </a:r>
            <a:r>
              <a:rPr lang="de-AT" altLang="de-D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de-AT" altLang="de-DE"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Federation</a:t>
            </a:r>
            <a:endParaRPr lang="de-AT" altLang="de-DE" sz="1400" dirty="0">
              <a:solidFill>
                <a:srgbClr val="FF0000"/>
              </a:solidFill>
              <a:latin typeface="Corbel"/>
            </a:endParaRPr>
          </a:p>
          <a:p>
            <a:pPr defTabSz="914354" eaLnBrk="0" fontAlgn="base" hangingPunct="0">
              <a:spcBef>
                <a:spcPct val="0"/>
              </a:spcBef>
              <a:spcAft>
                <a:spcPct val="0"/>
              </a:spcAft>
            </a:pP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Serbia</a:t>
            </a:r>
            <a:endParaRPr lang="de-AT" altLang="de-DE" sz="1400" dirty="0">
              <a:solidFill>
                <a:srgbClr val="000000"/>
              </a:solidFill>
              <a:latin typeface="Arial" panose="020B0604020202020204" pitchFamily="34" charset="0"/>
            </a:endParaRPr>
          </a:p>
        </p:txBody>
      </p:sp>
      <p:sp>
        <p:nvSpPr>
          <p:cNvPr id="13" name="Textfeld 8">
            <a:extLst>
              <a:ext uri="{FF2B5EF4-FFF2-40B4-BE49-F238E27FC236}">
                <a16:creationId xmlns:a16="http://schemas.microsoft.com/office/drawing/2014/main" id="{62BE2A03-9427-427F-9F22-32E66F7BFCF9}"/>
              </a:ext>
            </a:extLst>
          </p:cNvPr>
          <p:cNvSpPr txBox="1">
            <a:spLocks noChangeArrowheads="1"/>
          </p:cNvSpPr>
          <p:nvPr/>
        </p:nvSpPr>
        <p:spPr bwMode="auto">
          <a:xfrm>
            <a:off x="3257414" y="3109000"/>
            <a:ext cx="1891993" cy="191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eaLnBrk="0" fontAlgn="base" hangingPunct="0">
              <a:spcBef>
                <a:spcPct val="0"/>
              </a:spcBef>
              <a:spcAft>
                <a:spcPct val="0"/>
              </a:spcAft>
            </a:pPr>
            <a:endParaRPr lang="de-AT" altLang="de-DE" sz="1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defTabSz="914354" eaLnBrk="0" fontAlgn="base" hangingPunct="0">
              <a:spcBef>
                <a:spcPct val="0"/>
              </a:spcBef>
              <a:spcAft>
                <a:spcPct val="0"/>
              </a:spcAft>
            </a:pPr>
            <a:r>
              <a:rPr lang="de-AT" altLang="de-D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2005: </a:t>
            </a:r>
            <a:endParaRPr lang="de-AT" altLang="de-DE" sz="16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Armenia</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Azerbaijan</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Georgia</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Republic</a:t>
            </a: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Moldova</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latin typeface="Calibri" panose="020F0502020204030204" pitchFamily="34" charset="0"/>
                <a:ea typeface="Calibri" panose="020F0502020204030204" pitchFamily="34" charset="0"/>
                <a:cs typeface="Times New Roman" panose="02020603050405020304" pitchFamily="18" charset="0"/>
              </a:rPr>
              <a:t>Ukraine</a:t>
            </a:r>
            <a:endParaRPr lang="de-AT" altLang="de-DE" sz="1400" dirty="0">
              <a:latin typeface="Arial" panose="020B0604020202020204" pitchFamily="34" charset="0"/>
            </a:endParaRPr>
          </a:p>
        </p:txBody>
      </p:sp>
      <p:sp>
        <p:nvSpPr>
          <p:cNvPr id="14" name="Textfeld 9">
            <a:extLst>
              <a:ext uri="{FF2B5EF4-FFF2-40B4-BE49-F238E27FC236}">
                <a16:creationId xmlns:a16="http://schemas.microsoft.com/office/drawing/2014/main" id="{159C40E6-1D66-4D6F-8941-0972014AB8F0}"/>
              </a:ext>
            </a:extLst>
          </p:cNvPr>
          <p:cNvSpPr txBox="1">
            <a:spLocks noChangeArrowheads="1"/>
          </p:cNvSpPr>
          <p:nvPr/>
        </p:nvSpPr>
        <p:spPr bwMode="auto">
          <a:xfrm>
            <a:off x="93823" y="5021377"/>
            <a:ext cx="1668856" cy="12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eaLnBrk="0" fontAlgn="base" hangingPunct="0">
              <a:spcBef>
                <a:spcPct val="0"/>
              </a:spcBef>
              <a:spcAft>
                <a:spcPct val="0"/>
              </a:spcAft>
            </a:pPr>
            <a:r>
              <a:rPr lang="de-AT" altLang="de-D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2007-2020: </a:t>
            </a:r>
            <a:endParaRPr lang="de-AT" altLang="de-DE" sz="16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2007: Montenegro</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2010: </a:t>
            </a:r>
            <a:r>
              <a:rPr lang="de-AT" altLang="de-DE"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Kazakhstan</a:t>
            </a:r>
            <a:endParaRPr lang="de-AT" altLang="de-DE" sz="1400" dirty="0">
              <a:solidFill>
                <a:srgbClr val="00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2015: </a:t>
            </a:r>
            <a:r>
              <a:rPr lang="de-AT" altLang="de-D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Belarus</a:t>
            </a:r>
            <a:endParaRPr lang="de-AT" altLang="de-DE" sz="1400" dirty="0">
              <a:solidFill>
                <a:srgbClr val="FF0000"/>
              </a:solidFill>
              <a:latin typeface="Corbel"/>
            </a:endParaRPr>
          </a:p>
          <a:p>
            <a:pPr defTabSz="914354" eaLnBrk="0" fontAlgn="base" hangingPunct="0">
              <a:spcBef>
                <a:spcPct val="0"/>
              </a:spcBef>
              <a:spcAft>
                <a:spcPct val="0"/>
              </a:spcAft>
            </a:pPr>
            <a:r>
              <a:rPr lang="de-AT" altLang="de-DE"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2020: San Marino </a:t>
            </a:r>
            <a:endParaRPr lang="de-AT" altLang="de-DE" sz="1400" dirty="0">
              <a:solidFill>
                <a:srgbClr val="000000"/>
              </a:solidFill>
              <a:latin typeface="Arial" panose="020B0604020202020204" pitchFamily="34" charset="0"/>
            </a:endParaRPr>
          </a:p>
        </p:txBody>
      </p:sp>
      <p:sp>
        <p:nvSpPr>
          <p:cNvPr id="15" name="Foliennummernplatzhalter 5"/>
          <p:cNvSpPr>
            <a:spLocks noGrp="1"/>
          </p:cNvSpPr>
          <p:nvPr>
            <p:ph type="sldNum" sz="quarter" idx="12"/>
          </p:nvPr>
        </p:nvSpPr>
        <p:spPr>
          <a:xfrm>
            <a:off x="10815020" y="6387003"/>
            <a:ext cx="1086029" cy="266700"/>
          </a:xfrm>
        </p:spPr>
        <p:txBody>
          <a:bodyPr/>
          <a:lstStyle/>
          <a:p>
            <a:pPr defTabSz="1219140"/>
            <a:fld id="{1206269C-C24E-4E80-9A4B-E7E19BB59A67}" type="slidenum">
              <a:rPr lang="de-AT">
                <a:solidFill>
                  <a:srgbClr val="000000"/>
                </a:solidFill>
              </a:rPr>
              <a:pPr defTabSz="1219140"/>
              <a:t>5</a:t>
            </a:fld>
            <a:endParaRPr lang="de-AT" dirty="0">
              <a:solidFill>
                <a:srgbClr val="000000"/>
              </a:solidFill>
            </a:endParaRPr>
          </a:p>
        </p:txBody>
      </p:sp>
    </p:spTree>
    <p:extLst>
      <p:ext uri="{BB962C8B-B14F-4D97-AF65-F5344CB8AC3E}">
        <p14:creationId xmlns:p14="http://schemas.microsoft.com/office/powerpoint/2010/main" val="2408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20724-08AF-38EC-FC78-09FAECFCA97B}"/>
              </a:ext>
            </a:extLst>
          </p:cNvPr>
          <p:cNvSpPr>
            <a:spLocks noGrp="1"/>
          </p:cNvSpPr>
          <p:nvPr>
            <p:ph type="title"/>
          </p:nvPr>
        </p:nvSpPr>
        <p:spPr/>
        <p:txBody>
          <a:bodyPr/>
          <a:lstStyle/>
          <a:p>
            <a:r>
              <a:rPr lang="de-DE" dirty="0"/>
              <a:t>Reality check: Mitglieder des EHR mit Stand April 2022, Russland und Weißrussland sind „suspendiert“</a:t>
            </a:r>
            <a:endParaRPr lang="de-AT" dirty="0"/>
          </a:p>
        </p:txBody>
      </p:sp>
      <p:pic>
        <p:nvPicPr>
          <p:cNvPr id="7" name="Inhaltsplatzhalter 6">
            <a:extLst>
              <a:ext uri="{FF2B5EF4-FFF2-40B4-BE49-F238E27FC236}">
                <a16:creationId xmlns:a16="http://schemas.microsoft.com/office/drawing/2014/main" id="{DEBA08E1-1553-E9B4-6D10-AE9F5E9F8537}"/>
              </a:ext>
            </a:extLst>
          </p:cNvPr>
          <p:cNvPicPr>
            <a:picLocks noGrp="1" noChangeAspect="1"/>
          </p:cNvPicPr>
          <p:nvPr>
            <p:ph idx="1"/>
          </p:nvPr>
        </p:nvPicPr>
        <p:blipFill>
          <a:blip r:embed="rId3"/>
          <a:stretch>
            <a:fillRect/>
          </a:stretch>
        </p:blipFill>
        <p:spPr>
          <a:xfrm>
            <a:off x="1329663" y="1889185"/>
            <a:ext cx="7526661" cy="4030671"/>
          </a:xfrm>
        </p:spPr>
      </p:pic>
      <p:sp>
        <p:nvSpPr>
          <p:cNvPr id="4" name="Fußzeilenplatzhalter 3">
            <a:extLst>
              <a:ext uri="{FF2B5EF4-FFF2-40B4-BE49-F238E27FC236}">
                <a16:creationId xmlns:a16="http://schemas.microsoft.com/office/drawing/2014/main" id="{B94470CC-853C-19B4-7014-9943CACA5484}"/>
              </a:ext>
            </a:extLst>
          </p:cNvPr>
          <p:cNvSpPr>
            <a:spLocks noGrp="1"/>
          </p:cNvSpPr>
          <p:nvPr>
            <p:ph type="ftr" sz="quarter" idx="3"/>
          </p:nvPr>
        </p:nvSpPr>
        <p:spPr>
          <a:xfrm>
            <a:off x="2934419" y="6208652"/>
            <a:ext cx="2203200" cy="365125"/>
          </a:xfrm>
          <a:prstGeom prst="rect">
            <a:avLst/>
          </a:prstGeom>
        </p:spPr>
        <p:txBody>
          <a:bodyPr/>
          <a:lstStyle>
            <a:defPPr>
              <a:defRPr lang="de-DE"/>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www.oead.at</a:t>
            </a:r>
            <a:endParaRPr lang="de-AT" dirty="0"/>
          </a:p>
        </p:txBody>
      </p:sp>
    </p:spTree>
    <p:extLst>
      <p:ext uri="{BB962C8B-B14F-4D97-AF65-F5344CB8AC3E}">
        <p14:creationId xmlns:p14="http://schemas.microsoft.com/office/powerpoint/2010/main" val="384266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E69F2-B716-632C-A1CA-CCE75B3FD72B}"/>
              </a:ext>
            </a:extLst>
          </p:cNvPr>
          <p:cNvSpPr>
            <a:spLocks noGrp="1"/>
          </p:cNvSpPr>
          <p:nvPr>
            <p:ph type="title"/>
          </p:nvPr>
        </p:nvSpPr>
        <p:spPr>
          <a:xfrm>
            <a:off x="1283110" y="465656"/>
            <a:ext cx="5477286" cy="842656"/>
          </a:xfrm>
        </p:spPr>
        <p:txBody>
          <a:bodyPr/>
          <a:lstStyle/>
          <a:p>
            <a:r>
              <a:rPr lang="de-DE" dirty="0" err="1"/>
              <a:t>Structure</a:t>
            </a:r>
            <a:r>
              <a:rPr lang="de-DE" dirty="0"/>
              <a:t> </a:t>
            </a:r>
            <a:r>
              <a:rPr lang="de-DE" dirty="0" err="1"/>
              <a:t>of</a:t>
            </a:r>
            <a:r>
              <a:rPr lang="de-DE" dirty="0"/>
              <a:t> </a:t>
            </a:r>
            <a:r>
              <a:rPr lang="de-DE" dirty="0" err="1"/>
              <a:t>the</a:t>
            </a:r>
            <a:r>
              <a:rPr lang="de-DE" dirty="0"/>
              <a:t> European BFUG </a:t>
            </a:r>
            <a:br>
              <a:rPr lang="de-DE" dirty="0"/>
            </a:br>
            <a:r>
              <a:rPr lang="de-DE" dirty="0"/>
              <a:t>2021 – 2024</a:t>
            </a:r>
            <a:endParaRPr lang="de-AT" dirty="0"/>
          </a:p>
        </p:txBody>
      </p:sp>
      <p:sp>
        <p:nvSpPr>
          <p:cNvPr id="4" name="Fußzeilenplatzhalter 3">
            <a:extLst>
              <a:ext uri="{FF2B5EF4-FFF2-40B4-BE49-F238E27FC236}">
                <a16:creationId xmlns:a16="http://schemas.microsoft.com/office/drawing/2014/main" id="{5F436D14-2696-3289-7FF0-5F0B1049CBEA}"/>
              </a:ext>
            </a:extLst>
          </p:cNvPr>
          <p:cNvSpPr>
            <a:spLocks noGrp="1"/>
          </p:cNvSpPr>
          <p:nvPr>
            <p:ph type="ftr" sz="quarter" idx="3"/>
          </p:nvPr>
        </p:nvSpPr>
        <p:spPr>
          <a:xfrm>
            <a:off x="2934419" y="6208652"/>
            <a:ext cx="2203200" cy="365125"/>
          </a:xfrm>
          <a:prstGeom prst="rect">
            <a:avLst/>
          </a:prstGeom>
        </p:spPr>
        <p:txBody>
          <a:bodyPr/>
          <a:lstStyle>
            <a:defPPr>
              <a:defRPr lang="de-DE"/>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www.oead.at</a:t>
            </a:r>
            <a:endParaRPr lang="de-AT" dirty="0"/>
          </a:p>
        </p:txBody>
      </p:sp>
      <p:pic>
        <p:nvPicPr>
          <p:cNvPr id="7" name="Grafik 6">
            <a:extLst>
              <a:ext uri="{FF2B5EF4-FFF2-40B4-BE49-F238E27FC236}">
                <a16:creationId xmlns:a16="http://schemas.microsoft.com/office/drawing/2014/main" id="{3396E10C-D390-3E8F-230D-40D9B2FC7CAB}"/>
              </a:ext>
            </a:extLst>
          </p:cNvPr>
          <p:cNvPicPr>
            <a:picLocks noChangeAspect="1"/>
          </p:cNvPicPr>
          <p:nvPr/>
        </p:nvPicPr>
        <p:blipFill>
          <a:blip r:embed="rId3"/>
          <a:stretch>
            <a:fillRect/>
          </a:stretch>
        </p:blipFill>
        <p:spPr>
          <a:xfrm>
            <a:off x="3904180" y="902218"/>
            <a:ext cx="8003570" cy="5784940"/>
          </a:xfrm>
          <a:prstGeom prst="rect">
            <a:avLst/>
          </a:prstGeom>
        </p:spPr>
      </p:pic>
      <p:sp>
        <p:nvSpPr>
          <p:cNvPr id="3" name="Textfeld 2">
            <a:extLst>
              <a:ext uri="{FF2B5EF4-FFF2-40B4-BE49-F238E27FC236}">
                <a16:creationId xmlns:a16="http://schemas.microsoft.com/office/drawing/2014/main" id="{D2E76CC4-C4AC-6F61-30A4-8B5F11F3623A}"/>
              </a:ext>
            </a:extLst>
          </p:cNvPr>
          <p:cNvSpPr txBox="1"/>
          <p:nvPr/>
        </p:nvSpPr>
        <p:spPr>
          <a:xfrm>
            <a:off x="544535" y="1756881"/>
            <a:ext cx="2969231" cy="3421294"/>
          </a:xfrm>
          <a:prstGeom prst="rect">
            <a:avLst/>
          </a:prstGeom>
        </p:spPr>
        <p:txBody>
          <a:bodyPr vert="horz" wrap="square" lIns="91440" tIns="45720" rIns="91440" bIns="45720" rtlCol="0">
            <a:normAutofit fontScale="92500" lnSpcReduction="10000"/>
          </a:bodyPr>
          <a:lstStyle/>
          <a:p>
            <a:pPr algn="l"/>
            <a:r>
              <a:rPr lang="de-DE" dirty="0"/>
              <a:t>Rules </a:t>
            </a:r>
            <a:r>
              <a:rPr lang="de-DE" dirty="0" err="1"/>
              <a:t>of</a:t>
            </a:r>
            <a:r>
              <a:rPr lang="de-DE" dirty="0"/>
              <a:t> </a:t>
            </a:r>
            <a:r>
              <a:rPr lang="de-DE" dirty="0" err="1"/>
              <a:t>procedures</a:t>
            </a:r>
            <a:r>
              <a:rPr lang="de-DE" dirty="0"/>
              <a:t>: </a:t>
            </a:r>
            <a:r>
              <a:rPr lang="de-DE" dirty="0" err="1"/>
              <a:t>define</a:t>
            </a:r>
            <a:r>
              <a:rPr lang="de-DE" dirty="0"/>
              <a:t> </a:t>
            </a:r>
            <a:r>
              <a:rPr lang="de-DE" dirty="0" err="1"/>
              <a:t>membership</a:t>
            </a:r>
            <a:r>
              <a:rPr lang="de-DE" dirty="0"/>
              <a:t>, </a:t>
            </a:r>
            <a:r>
              <a:rPr lang="de-DE" dirty="0" err="1"/>
              <a:t>structures</a:t>
            </a:r>
            <a:r>
              <a:rPr lang="de-DE" dirty="0"/>
              <a:t>, </a:t>
            </a:r>
            <a:r>
              <a:rPr lang="de-DE" dirty="0" err="1"/>
              <a:t>deadlines</a:t>
            </a:r>
            <a:r>
              <a:rPr lang="de-DE" dirty="0"/>
              <a:t>, </a:t>
            </a:r>
            <a:r>
              <a:rPr lang="de-DE" dirty="0" err="1"/>
              <a:t>etc</a:t>
            </a:r>
            <a:endParaRPr lang="de-DE" dirty="0"/>
          </a:p>
          <a:p>
            <a:pPr algn="l"/>
            <a:r>
              <a:rPr lang="de-DE" dirty="0"/>
              <a:t>WG = </a:t>
            </a:r>
            <a:r>
              <a:rPr lang="de-DE" dirty="0" err="1"/>
              <a:t>working</a:t>
            </a:r>
            <a:r>
              <a:rPr lang="de-DE" dirty="0"/>
              <a:t> </a:t>
            </a:r>
            <a:r>
              <a:rPr lang="de-DE" dirty="0" err="1"/>
              <a:t>group</a:t>
            </a:r>
            <a:endParaRPr lang="de-DE" dirty="0"/>
          </a:p>
          <a:p>
            <a:pPr algn="l"/>
            <a:r>
              <a:rPr lang="de-DE" dirty="0"/>
              <a:t>TPG = </a:t>
            </a:r>
            <a:r>
              <a:rPr lang="de-DE" dirty="0" err="1"/>
              <a:t>thematic</a:t>
            </a:r>
            <a:r>
              <a:rPr lang="de-DE" dirty="0"/>
              <a:t> </a:t>
            </a:r>
            <a:r>
              <a:rPr lang="de-DE" dirty="0" err="1"/>
              <a:t>peer</a:t>
            </a:r>
            <a:r>
              <a:rPr lang="de-DE" dirty="0"/>
              <a:t> </a:t>
            </a:r>
            <a:r>
              <a:rPr lang="de-DE" dirty="0" err="1"/>
              <a:t>group</a:t>
            </a:r>
            <a:endParaRPr lang="de-DE" dirty="0"/>
          </a:p>
          <a:p>
            <a:pPr algn="l"/>
            <a:r>
              <a:rPr lang="de-DE" dirty="0"/>
              <a:t>Ad hoc </a:t>
            </a:r>
            <a:r>
              <a:rPr lang="de-DE" dirty="0" err="1"/>
              <a:t>task</a:t>
            </a:r>
            <a:r>
              <a:rPr lang="de-DE" dirty="0"/>
              <a:t> </a:t>
            </a:r>
            <a:r>
              <a:rPr lang="de-DE" dirty="0" err="1"/>
              <a:t>force</a:t>
            </a:r>
            <a:r>
              <a:rPr lang="de-DE" dirty="0"/>
              <a:t> = on </a:t>
            </a:r>
            <a:r>
              <a:rPr lang="de-DE" dirty="0" err="1"/>
              <a:t>current</a:t>
            </a:r>
            <a:r>
              <a:rPr lang="de-DE" dirty="0"/>
              <a:t> </a:t>
            </a:r>
            <a:r>
              <a:rPr lang="de-DE" dirty="0" err="1"/>
              <a:t>issues</a:t>
            </a:r>
            <a:r>
              <a:rPr lang="de-DE" dirty="0"/>
              <a:t> </a:t>
            </a:r>
          </a:p>
          <a:p>
            <a:pPr algn="l"/>
            <a:r>
              <a:rPr lang="de-DE" dirty="0"/>
              <a:t>BFUG Secretariat = </a:t>
            </a:r>
            <a:r>
              <a:rPr lang="de-DE" dirty="0" err="1"/>
              <a:t>rotating</a:t>
            </a:r>
            <a:r>
              <a:rPr lang="de-DE" dirty="0"/>
              <a:t>, </a:t>
            </a:r>
            <a:r>
              <a:rPr lang="de-DE" dirty="0" err="1"/>
              <a:t>from</a:t>
            </a:r>
            <a:r>
              <a:rPr lang="de-DE" dirty="0"/>
              <a:t> 1 </a:t>
            </a:r>
            <a:r>
              <a:rPr lang="de-DE" dirty="0" err="1"/>
              <a:t>January</a:t>
            </a:r>
            <a:r>
              <a:rPr lang="de-DE" dirty="0"/>
              <a:t> 2021 </a:t>
            </a:r>
            <a:r>
              <a:rPr lang="de-DE" dirty="0" err="1"/>
              <a:t>to</a:t>
            </a:r>
            <a:r>
              <a:rPr lang="de-DE" dirty="0"/>
              <a:t> 30 June 2024: </a:t>
            </a:r>
            <a:r>
              <a:rPr lang="de-DE" dirty="0" err="1"/>
              <a:t>Albania</a:t>
            </a:r>
            <a:r>
              <a:rPr lang="de-DE" dirty="0"/>
              <a:t>, in </a:t>
            </a:r>
            <a:r>
              <a:rPr lang="de-DE" dirty="0" err="1"/>
              <a:t>preparation</a:t>
            </a:r>
            <a:r>
              <a:rPr lang="de-DE" dirty="0"/>
              <a:t> </a:t>
            </a:r>
            <a:r>
              <a:rPr lang="de-DE" dirty="0" err="1"/>
              <a:t>of</a:t>
            </a:r>
            <a:r>
              <a:rPr lang="de-DE" dirty="0"/>
              <a:t> </a:t>
            </a:r>
            <a:r>
              <a:rPr lang="de-DE" dirty="0" err="1"/>
              <a:t>next</a:t>
            </a:r>
            <a:r>
              <a:rPr lang="de-DE" dirty="0"/>
              <a:t> ministerial </a:t>
            </a:r>
            <a:r>
              <a:rPr lang="de-DE" dirty="0" err="1"/>
              <a:t>conference</a:t>
            </a:r>
            <a:r>
              <a:rPr lang="de-DE" dirty="0"/>
              <a:t> in Tirana, </a:t>
            </a:r>
            <a:r>
              <a:rPr lang="de-DE" dirty="0" err="1"/>
              <a:t>tasks</a:t>
            </a:r>
            <a:r>
              <a:rPr lang="de-DE" dirty="0"/>
              <a:t> </a:t>
            </a:r>
            <a:r>
              <a:rPr lang="de-DE" dirty="0" err="1"/>
              <a:t>of</a:t>
            </a:r>
            <a:r>
              <a:rPr lang="de-DE" dirty="0"/>
              <a:t> </a:t>
            </a:r>
            <a:r>
              <a:rPr lang="de-DE" dirty="0" err="1"/>
              <a:t>the</a:t>
            </a:r>
            <a:r>
              <a:rPr lang="de-DE" dirty="0"/>
              <a:t> </a:t>
            </a:r>
            <a:r>
              <a:rPr lang="de-DE" dirty="0" err="1"/>
              <a:t>secretariat</a:t>
            </a:r>
            <a:r>
              <a:rPr lang="de-DE" dirty="0"/>
              <a:t>: </a:t>
            </a:r>
            <a:r>
              <a:rPr lang="de-DE" dirty="0" err="1"/>
              <a:t>laid</a:t>
            </a:r>
            <a:r>
              <a:rPr lang="de-DE" dirty="0"/>
              <a:t> down in Terms </a:t>
            </a:r>
            <a:r>
              <a:rPr lang="de-DE" dirty="0" err="1"/>
              <a:t>of</a:t>
            </a:r>
            <a:r>
              <a:rPr lang="de-DE" dirty="0"/>
              <a:t> References</a:t>
            </a:r>
            <a:endParaRPr lang="de-AT" dirty="0"/>
          </a:p>
        </p:txBody>
      </p:sp>
    </p:spTree>
    <p:extLst>
      <p:ext uri="{BB962C8B-B14F-4D97-AF65-F5344CB8AC3E}">
        <p14:creationId xmlns:p14="http://schemas.microsoft.com/office/powerpoint/2010/main" val="3813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a:xfrm>
            <a:off x="10815020" y="6387003"/>
            <a:ext cx="1086029" cy="266700"/>
          </a:xfrm>
        </p:spPr>
        <p:txBody>
          <a:bodyPr/>
          <a:lstStyle/>
          <a:p>
            <a:pPr defTabSz="1219140"/>
            <a:fld id="{1206269C-C24E-4E80-9A4B-E7E19BB59A67}" type="slidenum">
              <a:rPr lang="de-AT">
                <a:solidFill>
                  <a:srgbClr val="000000"/>
                </a:solidFill>
              </a:rPr>
              <a:pPr defTabSz="1219140"/>
              <a:t>8</a:t>
            </a:fld>
            <a:endParaRPr lang="de-AT" dirty="0">
              <a:solidFill>
                <a:srgbClr val="000000"/>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551" y="17020"/>
            <a:ext cx="5686893" cy="6636683"/>
          </a:xfrm>
          <a:prstGeom prst="rect">
            <a:avLst/>
          </a:prstGeom>
        </p:spPr>
      </p:pic>
      <p:sp>
        <p:nvSpPr>
          <p:cNvPr id="2" name="Textfeld 1"/>
          <p:cNvSpPr txBox="1"/>
          <p:nvPr/>
        </p:nvSpPr>
        <p:spPr>
          <a:xfrm>
            <a:off x="296264" y="1554248"/>
            <a:ext cx="2568696" cy="461665"/>
          </a:xfrm>
          <a:prstGeom prst="rect">
            <a:avLst/>
          </a:prstGeom>
          <a:noFill/>
        </p:spPr>
        <p:txBody>
          <a:bodyPr wrap="square" rtlCol="0">
            <a:spAutoFit/>
          </a:bodyPr>
          <a:lstStyle/>
          <a:p>
            <a:endParaRPr lang="de-AT" sz="2400" dirty="0"/>
          </a:p>
        </p:txBody>
      </p:sp>
      <p:sp>
        <p:nvSpPr>
          <p:cNvPr id="3" name="Textfeld 2"/>
          <p:cNvSpPr txBox="1"/>
          <p:nvPr/>
        </p:nvSpPr>
        <p:spPr>
          <a:xfrm>
            <a:off x="421927" y="1216337"/>
            <a:ext cx="4932643" cy="4609211"/>
          </a:xfrm>
          <a:prstGeom prst="rect">
            <a:avLst/>
          </a:prstGeom>
          <a:noFill/>
        </p:spPr>
        <p:txBody>
          <a:bodyPr wrap="square" rtlCol="0">
            <a:spAutoFit/>
          </a:bodyPr>
          <a:lstStyle/>
          <a:p>
            <a:pPr>
              <a:lnSpc>
                <a:spcPts val="1600"/>
              </a:lnSpc>
            </a:pPr>
            <a:r>
              <a:rPr lang="de-AT" sz="1600" dirty="0">
                <a:solidFill>
                  <a:srgbClr val="00B050"/>
                </a:solidFill>
              </a:rPr>
              <a:t>Europäische BFUG: </a:t>
            </a:r>
            <a:r>
              <a:rPr lang="de-AT" sz="1600" b="1" dirty="0"/>
              <a:t>Stephan De Pasqualin </a:t>
            </a:r>
            <a:r>
              <a:rPr lang="de-AT" sz="1600" dirty="0"/>
              <a:t>(BMBWF)</a:t>
            </a:r>
          </a:p>
          <a:p>
            <a:pPr>
              <a:lnSpc>
                <a:spcPts val="1600"/>
              </a:lnSpc>
            </a:pPr>
            <a:endParaRPr lang="de-AT" sz="1600" dirty="0"/>
          </a:p>
          <a:p>
            <a:pPr>
              <a:lnSpc>
                <a:spcPts val="2000"/>
              </a:lnSpc>
            </a:pPr>
            <a:r>
              <a:rPr lang="de-AT" sz="1600" dirty="0">
                <a:solidFill>
                  <a:srgbClr val="002060"/>
                </a:solidFill>
              </a:rPr>
              <a:t>Bologna Implementation </a:t>
            </a:r>
            <a:r>
              <a:rPr lang="de-AT" sz="1600" dirty="0" err="1">
                <a:solidFill>
                  <a:srgbClr val="002060"/>
                </a:solidFill>
              </a:rPr>
              <a:t>Coordination</a:t>
            </a:r>
            <a:r>
              <a:rPr lang="de-AT" sz="1600" dirty="0">
                <a:solidFill>
                  <a:srgbClr val="002060"/>
                </a:solidFill>
              </a:rPr>
              <a:t> Group </a:t>
            </a:r>
            <a:r>
              <a:rPr lang="de-AT" sz="1600" dirty="0"/>
              <a:t>(BICG): Co-Vorsitz </a:t>
            </a:r>
            <a:r>
              <a:rPr lang="de-AT" sz="1600" b="1" dirty="0"/>
              <a:t>Helga Posset </a:t>
            </a:r>
            <a:r>
              <a:rPr lang="de-AT" sz="1600" dirty="0"/>
              <a:t>(BMBWF)</a:t>
            </a:r>
          </a:p>
          <a:p>
            <a:pPr>
              <a:lnSpc>
                <a:spcPts val="1600"/>
              </a:lnSpc>
            </a:pPr>
            <a:endParaRPr lang="de-AT" sz="1600" dirty="0"/>
          </a:p>
          <a:p>
            <a:pPr>
              <a:lnSpc>
                <a:spcPts val="2000"/>
              </a:lnSpc>
            </a:pPr>
            <a:r>
              <a:rPr lang="de-AT" sz="1600" dirty="0">
                <a:solidFill>
                  <a:srgbClr val="002060"/>
                </a:solidFill>
              </a:rPr>
              <a:t>TPG A</a:t>
            </a:r>
            <a:r>
              <a:rPr lang="de-AT" sz="1600" dirty="0">
                <a:solidFill>
                  <a:schemeClr val="accent4"/>
                </a:solidFill>
              </a:rPr>
              <a:t> </a:t>
            </a:r>
            <a:r>
              <a:rPr lang="de-AT" sz="1600" dirty="0"/>
              <a:t>(QF, ECTS):Co-Chair </a:t>
            </a:r>
            <a:r>
              <a:rPr lang="de-AT" sz="1600" b="1" dirty="0"/>
              <a:t>Karin Riegler </a:t>
            </a:r>
            <a:r>
              <a:rPr lang="de-AT" sz="1600" dirty="0"/>
              <a:t>(Akademie), Delegierter </a:t>
            </a:r>
            <a:r>
              <a:rPr lang="de-AT" sz="1600" b="1" dirty="0"/>
              <a:t>Stephan De Pasqualin </a:t>
            </a:r>
            <a:r>
              <a:rPr lang="de-AT" sz="1600" dirty="0"/>
              <a:t>(BMBWF)</a:t>
            </a:r>
          </a:p>
          <a:p>
            <a:pPr>
              <a:lnSpc>
                <a:spcPts val="1600"/>
              </a:lnSpc>
            </a:pPr>
            <a:endParaRPr lang="de-AT" sz="1600" dirty="0"/>
          </a:p>
          <a:p>
            <a:pPr>
              <a:lnSpc>
                <a:spcPts val="1600"/>
              </a:lnSpc>
            </a:pPr>
            <a:r>
              <a:rPr lang="de-AT" sz="1600" dirty="0">
                <a:solidFill>
                  <a:srgbClr val="002060"/>
                </a:solidFill>
              </a:rPr>
              <a:t>TPG B </a:t>
            </a:r>
            <a:r>
              <a:rPr lang="de-AT" sz="1600" dirty="0"/>
              <a:t>(Recognition): </a:t>
            </a:r>
            <a:r>
              <a:rPr lang="de-AT" sz="1600" b="1" dirty="0"/>
              <a:t>Karin Giese </a:t>
            </a:r>
            <a:r>
              <a:rPr lang="de-AT" sz="1600" dirty="0"/>
              <a:t>(WU Wien)</a:t>
            </a:r>
          </a:p>
          <a:p>
            <a:pPr>
              <a:lnSpc>
                <a:spcPts val="1600"/>
              </a:lnSpc>
            </a:pPr>
            <a:endParaRPr lang="de-AT" sz="1600" dirty="0"/>
          </a:p>
          <a:p>
            <a:pPr>
              <a:lnSpc>
                <a:spcPts val="1600"/>
              </a:lnSpc>
            </a:pPr>
            <a:r>
              <a:rPr lang="de-AT" sz="1600" dirty="0"/>
              <a:t>TPG C (QA): </a:t>
            </a:r>
            <a:r>
              <a:rPr lang="de-AT" sz="1600" b="1" dirty="0"/>
              <a:t>Jürgen Petersen </a:t>
            </a:r>
            <a:r>
              <a:rPr lang="de-AT" sz="1600" dirty="0"/>
              <a:t>(AQ Austria)</a:t>
            </a:r>
          </a:p>
          <a:p>
            <a:pPr>
              <a:lnSpc>
                <a:spcPts val="1600"/>
              </a:lnSpc>
            </a:pPr>
            <a:endParaRPr lang="de-AT" sz="1600" dirty="0"/>
          </a:p>
          <a:p>
            <a:pPr>
              <a:lnSpc>
                <a:spcPts val="1600"/>
              </a:lnSpc>
            </a:pPr>
            <a:r>
              <a:rPr lang="de-AT" sz="1600" dirty="0">
                <a:solidFill>
                  <a:srgbClr val="92D050"/>
                </a:solidFill>
              </a:rPr>
              <a:t>WG Implementation</a:t>
            </a:r>
            <a:r>
              <a:rPr lang="de-AT" sz="1600" dirty="0"/>
              <a:t>: </a:t>
            </a:r>
            <a:r>
              <a:rPr lang="de-AT" sz="1600" b="1" dirty="0"/>
              <a:t>Helga Posset </a:t>
            </a:r>
            <a:r>
              <a:rPr lang="de-AT" sz="1600" dirty="0"/>
              <a:t>(BMBWF)</a:t>
            </a:r>
          </a:p>
          <a:p>
            <a:pPr>
              <a:lnSpc>
                <a:spcPts val="1600"/>
              </a:lnSpc>
            </a:pPr>
            <a:endParaRPr lang="de-AT" sz="1600" dirty="0"/>
          </a:p>
          <a:p>
            <a:pPr>
              <a:lnSpc>
                <a:spcPts val="1600"/>
              </a:lnSpc>
            </a:pPr>
            <a:r>
              <a:rPr lang="de-AT" sz="1600" dirty="0">
                <a:solidFill>
                  <a:schemeClr val="accent5">
                    <a:lumMod val="60000"/>
                    <a:lumOff val="40000"/>
                  </a:schemeClr>
                </a:solidFill>
              </a:rPr>
              <a:t>WG </a:t>
            </a:r>
            <a:r>
              <a:rPr lang="de-AT" sz="1600" dirty="0" err="1">
                <a:solidFill>
                  <a:schemeClr val="accent5">
                    <a:lumMod val="60000"/>
                    <a:lumOff val="40000"/>
                  </a:schemeClr>
                </a:solidFill>
              </a:rPr>
              <a:t>Social</a:t>
            </a:r>
            <a:r>
              <a:rPr lang="de-AT" sz="1600" dirty="0">
                <a:solidFill>
                  <a:schemeClr val="accent5">
                    <a:lumMod val="60000"/>
                    <a:lumOff val="40000"/>
                  </a:schemeClr>
                </a:solidFill>
              </a:rPr>
              <a:t> Dimension</a:t>
            </a:r>
            <a:r>
              <a:rPr lang="de-AT" sz="1600" dirty="0"/>
              <a:t>: </a:t>
            </a:r>
            <a:r>
              <a:rPr lang="de-AT" sz="1600" b="1" dirty="0"/>
              <a:t>Sophie Lehner </a:t>
            </a:r>
            <a:r>
              <a:rPr lang="de-AT" sz="1600" dirty="0"/>
              <a:t>(ÖH)</a:t>
            </a:r>
          </a:p>
          <a:p>
            <a:pPr>
              <a:lnSpc>
                <a:spcPts val="1600"/>
              </a:lnSpc>
            </a:pPr>
            <a:endParaRPr lang="de-AT" sz="1600" dirty="0"/>
          </a:p>
          <a:p>
            <a:pPr>
              <a:lnSpc>
                <a:spcPts val="1600"/>
              </a:lnSpc>
            </a:pPr>
            <a:r>
              <a:rPr lang="de-AT" sz="1600" dirty="0">
                <a:solidFill>
                  <a:schemeClr val="tx2">
                    <a:lumMod val="60000"/>
                    <a:lumOff val="40000"/>
                  </a:schemeClr>
                </a:solidFill>
              </a:rPr>
              <a:t>WG Fundamental Values</a:t>
            </a:r>
            <a:r>
              <a:rPr lang="de-AT" sz="1600" dirty="0"/>
              <a:t>: </a:t>
            </a:r>
            <a:r>
              <a:rPr lang="de-AT" sz="1600" b="1" dirty="0"/>
              <a:t>Milica Popovic </a:t>
            </a:r>
            <a:r>
              <a:rPr lang="de-AT" sz="1600" dirty="0"/>
              <a:t>(CEU)</a:t>
            </a:r>
          </a:p>
          <a:p>
            <a:pPr>
              <a:lnSpc>
                <a:spcPts val="1600"/>
              </a:lnSpc>
            </a:pPr>
            <a:endParaRPr lang="de-AT" sz="1600" dirty="0"/>
          </a:p>
          <a:p>
            <a:pPr>
              <a:lnSpc>
                <a:spcPts val="1600"/>
              </a:lnSpc>
            </a:pPr>
            <a:r>
              <a:rPr lang="de-AT" sz="1600" dirty="0">
                <a:solidFill>
                  <a:srgbClr val="FFCC00"/>
                </a:solidFill>
              </a:rPr>
              <a:t>WG L&amp;T</a:t>
            </a:r>
            <a:r>
              <a:rPr lang="de-AT" sz="1600" dirty="0"/>
              <a:t>: </a:t>
            </a:r>
            <a:r>
              <a:rPr lang="de-AT" sz="1600" b="1" dirty="0"/>
              <a:t>Alexander Kohler </a:t>
            </a:r>
            <a:r>
              <a:rPr lang="de-AT" sz="1600" dirty="0"/>
              <a:t>(BMBWF)</a:t>
            </a:r>
          </a:p>
          <a:p>
            <a:pPr>
              <a:lnSpc>
                <a:spcPts val="1600"/>
              </a:lnSpc>
            </a:pPr>
            <a:endParaRPr lang="de-AT" sz="1600" dirty="0"/>
          </a:p>
          <a:p>
            <a:pPr>
              <a:lnSpc>
                <a:spcPts val="1600"/>
              </a:lnSpc>
            </a:pPr>
            <a:r>
              <a:rPr lang="de-AT" sz="1600" dirty="0"/>
              <a:t>CG GPD: </a:t>
            </a:r>
            <a:r>
              <a:rPr lang="de-AT" sz="1600" b="1" dirty="0"/>
              <a:t>Michael Roither </a:t>
            </a:r>
            <a:r>
              <a:rPr lang="de-AT" sz="1600" dirty="0"/>
              <a:t>(FH Burgenland)</a:t>
            </a:r>
          </a:p>
        </p:txBody>
      </p:sp>
    </p:spTree>
    <p:extLst>
      <p:ext uri="{BB962C8B-B14F-4D97-AF65-F5344CB8AC3E}">
        <p14:creationId xmlns:p14="http://schemas.microsoft.com/office/powerpoint/2010/main" val="356724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5D8D4-1BF0-7F65-DDD5-10ADBBFA7B68}"/>
              </a:ext>
            </a:extLst>
          </p:cNvPr>
          <p:cNvSpPr>
            <a:spLocks noGrp="1"/>
          </p:cNvSpPr>
          <p:nvPr>
            <p:ph type="title"/>
          </p:nvPr>
        </p:nvSpPr>
        <p:spPr/>
        <p:txBody>
          <a:bodyPr/>
          <a:lstStyle/>
          <a:p>
            <a:r>
              <a:rPr lang="de-DE" dirty="0"/>
              <a:t>TPG – </a:t>
            </a:r>
            <a:r>
              <a:rPr lang="de-DE" dirty="0" err="1"/>
              <a:t>thematic</a:t>
            </a:r>
            <a:r>
              <a:rPr lang="de-DE" dirty="0"/>
              <a:t> </a:t>
            </a:r>
            <a:r>
              <a:rPr lang="de-DE" dirty="0" err="1"/>
              <a:t>peer</a:t>
            </a:r>
            <a:r>
              <a:rPr lang="de-DE" dirty="0"/>
              <a:t> </a:t>
            </a:r>
            <a:r>
              <a:rPr lang="de-DE" dirty="0" err="1"/>
              <a:t>groups</a:t>
            </a:r>
            <a:r>
              <a:rPr lang="de-DE" dirty="0"/>
              <a:t> 2021 – 2024</a:t>
            </a:r>
            <a:endParaRPr lang="de-AT" dirty="0"/>
          </a:p>
        </p:txBody>
      </p:sp>
      <p:sp>
        <p:nvSpPr>
          <p:cNvPr id="3" name="Inhaltsplatzhalter 2">
            <a:extLst>
              <a:ext uri="{FF2B5EF4-FFF2-40B4-BE49-F238E27FC236}">
                <a16:creationId xmlns:a16="http://schemas.microsoft.com/office/drawing/2014/main" id="{9E78F754-F74C-848D-7E99-3FCDC9D6B472}"/>
              </a:ext>
            </a:extLst>
          </p:cNvPr>
          <p:cNvSpPr>
            <a:spLocks noGrp="1"/>
          </p:cNvSpPr>
          <p:nvPr>
            <p:ph idx="1"/>
          </p:nvPr>
        </p:nvSpPr>
        <p:spPr>
          <a:xfrm>
            <a:off x="1278193" y="1975450"/>
            <a:ext cx="9932731" cy="3924000"/>
          </a:xfrm>
        </p:spPr>
        <p:txBody>
          <a:bodyPr>
            <a:normAutofit fontScale="92500" lnSpcReduction="10000"/>
          </a:bodyPr>
          <a:lstStyle/>
          <a:p>
            <a:r>
              <a:rPr lang="en-US" dirty="0"/>
              <a:t>TPG A on </a:t>
            </a:r>
            <a:r>
              <a:rPr lang="en-US" b="1" dirty="0"/>
              <a:t>Qualifications Framework </a:t>
            </a:r>
            <a:r>
              <a:rPr lang="en-US" dirty="0"/>
              <a:t>(TPG A on QF)</a:t>
            </a:r>
          </a:p>
          <a:p>
            <a:pPr marL="0" indent="0">
              <a:buNone/>
            </a:pPr>
            <a:r>
              <a:rPr lang="en-US" dirty="0"/>
              <a:t>Key Commitment 1: a three-cycle system compatible with the overarching frameworks of the EHEA and first and second cycle degrees scaled by ECTS – based on the interests and needs indicated by the BFUG members and Consultative members in a survey conducted during the summer of 2018.</a:t>
            </a:r>
          </a:p>
          <a:p>
            <a:r>
              <a:rPr lang="en-US" dirty="0"/>
              <a:t>TPG B on the </a:t>
            </a:r>
            <a:r>
              <a:rPr lang="en-US" b="1" dirty="0"/>
              <a:t>Lisbon Recognition Convention </a:t>
            </a:r>
            <a:r>
              <a:rPr lang="en-US" dirty="0"/>
              <a:t>(TPG B on LRC)</a:t>
            </a:r>
          </a:p>
          <a:p>
            <a:pPr marL="0" indent="0">
              <a:buNone/>
            </a:pPr>
            <a:r>
              <a:rPr lang="en-US" dirty="0"/>
              <a:t>Key Commitment 2 (national legislation and procedures compliant with the Lisbon Recognition Convention)</a:t>
            </a:r>
          </a:p>
          <a:p>
            <a:r>
              <a:rPr lang="en-US" dirty="0"/>
              <a:t>TPG C on </a:t>
            </a:r>
            <a:r>
              <a:rPr lang="en-US" b="1" dirty="0"/>
              <a:t>Quality Assurance </a:t>
            </a:r>
            <a:r>
              <a:rPr lang="en-US" dirty="0"/>
              <a:t>(TPG C on QA)</a:t>
            </a:r>
          </a:p>
          <a:p>
            <a:pPr marL="0" indent="0">
              <a:buNone/>
            </a:pPr>
            <a:r>
              <a:rPr lang="en-US" dirty="0"/>
              <a:t>Key Commitment 3 (Quality Assurance in compliance with the Standards and Guidelines for Quality Assurance in the European Higher Education Area)</a:t>
            </a:r>
          </a:p>
          <a:p>
            <a:pPr marL="0" indent="0">
              <a:buNone/>
            </a:pPr>
            <a:endParaRPr lang="en-US" dirty="0"/>
          </a:p>
          <a:p>
            <a:pPr marL="0" indent="0">
              <a:buNone/>
            </a:pPr>
            <a:endParaRPr lang="de-AT" dirty="0"/>
          </a:p>
        </p:txBody>
      </p:sp>
      <p:sp>
        <p:nvSpPr>
          <p:cNvPr id="4" name="Fußzeilenplatzhalter 3">
            <a:extLst>
              <a:ext uri="{FF2B5EF4-FFF2-40B4-BE49-F238E27FC236}">
                <a16:creationId xmlns:a16="http://schemas.microsoft.com/office/drawing/2014/main" id="{BB443F1A-C70D-DD7E-2551-F2C921DD13B7}"/>
              </a:ext>
            </a:extLst>
          </p:cNvPr>
          <p:cNvSpPr>
            <a:spLocks noGrp="1"/>
          </p:cNvSpPr>
          <p:nvPr>
            <p:ph type="ftr" sz="quarter" idx="11"/>
          </p:nvPr>
        </p:nvSpPr>
        <p:spPr/>
        <p:txBody>
          <a:bodyPr/>
          <a:lstStyle/>
          <a:p>
            <a:r>
              <a:rPr lang="de-AT"/>
              <a:t>www.oead.at</a:t>
            </a:r>
          </a:p>
        </p:txBody>
      </p:sp>
      <p:sp>
        <p:nvSpPr>
          <p:cNvPr id="5" name="Foliennummernplatzhalter 4">
            <a:extLst>
              <a:ext uri="{FF2B5EF4-FFF2-40B4-BE49-F238E27FC236}">
                <a16:creationId xmlns:a16="http://schemas.microsoft.com/office/drawing/2014/main" id="{FDD09F2F-7B3A-2312-859E-530B5C0AC09C}"/>
              </a:ext>
            </a:extLst>
          </p:cNvPr>
          <p:cNvSpPr>
            <a:spLocks noGrp="1"/>
          </p:cNvSpPr>
          <p:nvPr>
            <p:ph type="sldNum" sz="quarter" idx="12"/>
          </p:nvPr>
        </p:nvSpPr>
        <p:spPr/>
        <p:txBody>
          <a:bodyPr/>
          <a:lstStyle/>
          <a:p>
            <a:fld id="{28CEBB62-3933-46DE-8350-80F63A912759}" type="slidenum">
              <a:rPr lang="de-AT" smtClean="0"/>
              <a:pPr/>
              <a:t>9</a:t>
            </a:fld>
            <a:endParaRPr lang="de-AT"/>
          </a:p>
        </p:txBody>
      </p:sp>
    </p:spTree>
    <p:extLst>
      <p:ext uri="{BB962C8B-B14F-4D97-AF65-F5344CB8AC3E}">
        <p14:creationId xmlns:p14="http://schemas.microsoft.com/office/powerpoint/2010/main" val="3803731009"/>
      </p:ext>
    </p:extLst>
  </p:cSld>
  <p:clrMapOvr>
    <a:masterClrMapping/>
  </p:clrMapOvr>
</p:sld>
</file>

<file path=ppt/theme/theme1.xml><?xml version="1.0" encoding="utf-8"?>
<a:theme xmlns:a="http://schemas.openxmlformats.org/drawingml/2006/main" name="Default Theme">
  <a:themeElements>
    <a:clrScheme name="OeAD Agentur für Bildung und Internationalisierung">
      <a:dk1>
        <a:srgbClr val="000000"/>
      </a:dk1>
      <a:lt1>
        <a:sysClr val="window" lastClr="FFFFFF"/>
      </a:lt1>
      <a:dk2>
        <a:srgbClr val="0083A3"/>
      </a:dk2>
      <a:lt2>
        <a:srgbClr val="EAE7D7"/>
      </a:lt2>
      <a:accent1>
        <a:srgbClr val="CACBCF"/>
      </a:accent1>
      <a:accent2>
        <a:srgbClr val="005E75"/>
      </a:accent2>
      <a:accent3>
        <a:srgbClr val="CC2A2A"/>
      </a:accent3>
      <a:accent4>
        <a:srgbClr val="CACBCF"/>
      </a:accent4>
      <a:accent5>
        <a:srgbClr val="00AFEC"/>
      </a:accent5>
      <a:accent6>
        <a:srgbClr val="DF0054"/>
      </a:accent6>
      <a:hlink>
        <a:srgbClr val="005E75"/>
      </a:hlink>
      <a:folHlink>
        <a:srgbClr val="005E7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20201215_OeAD_Powerpoint_Mastersatz_Breitbild.pptm" id="{00F343B9-BB88-4DB1-B123-3265F375F08E}" vid="{BAC71729-B0DF-4255-AE6E-1489DD9358B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2324</Words>
  <Application>Microsoft Office PowerPoint</Application>
  <PresentationFormat>Breitbild</PresentationFormat>
  <Paragraphs>246</Paragraphs>
  <Slides>24</Slides>
  <Notes>7</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vt:lpstr>
      <vt:lpstr>Corbel</vt:lpstr>
      <vt:lpstr>Montserrat</vt:lpstr>
      <vt:lpstr>Open Sans</vt:lpstr>
      <vt:lpstr>Symbol</vt:lpstr>
      <vt:lpstr>Default Theme</vt:lpstr>
      <vt:lpstr>Netzwerktreffen der Bologna-Koordinatorinnen und –Koordinatoren 2023</vt:lpstr>
      <vt:lpstr>Was tut sich im Europäischen Hochschulraum? Was erwarten wir 2024?</vt:lpstr>
      <vt:lpstr>Wie „funktioniert“ der Europäische Hochschulraum? </vt:lpstr>
      <vt:lpstr>PowerPoint-Präsentation</vt:lpstr>
      <vt:lpstr>EHEA – The European Higher Education Area</vt:lpstr>
      <vt:lpstr>Reality check: Mitglieder des EHR mit Stand April 2022, Russland und Weißrussland sind „suspendiert“</vt:lpstr>
      <vt:lpstr>Structure of the European BFUG  2021 – 2024</vt:lpstr>
      <vt:lpstr>PowerPoint-Präsentation</vt:lpstr>
      <vt:lpstr>TPG – thematic peer groups 2021 – 2024</vt:lpstr>
      <vt:lpstr>Consultative members of the Bologna follow up Group</vt:lpstr>
      <vt:lpstr>Laufende Meetings und Outputs zum Europäischen Hochschulraum</vt:lpstr>
      <vt:lpstr>PowerPoint-Präsentation</vt:lpstr>
      <vt:lpstr>Sneak preview: Eine 1. Skizze zum Tirana Comuniqué</vt:lpstr>
      <vt:lpstr>Draft 0 zum Tirana Communiqué I</vt:lpstr>
      <vt:lpstr>Draft 0 zum Tirana Communiqué II</vt:lpstr>
      <vt:lpstr>Draft 0 zum Tirana Communiqué III</vt:lpstr>
      <vt:lpstr>Draft 0 zum Tirana Communiqué IV</vt:lpstr>
      <vt:lpstr>Draft 0 zum Tirana Communiqué V</vt:lpstr>
      <vt:lpstr>Draft 0 zum Tirana Communiqué VI</vt:lpstr>
      <vt:lpstr>Draft 0 zum Tirana Communiqué VII</vt:lpstr>
      <vt:lpstr>Going beyond the 20% student mobility benchmark (Howard Davies, EUA)</vt:lpstr>
      <vt:lpstr>Mobilität: eine Frage der Definition und der Zählweise</vt:lpstr>
      <vt:lpstr>Mögliche Adaptierungen des 20% Mobilitäts-Benchmarks</vt:lpstr>
      <vt:lpstr>Wir bitten Sie um Ihre Unterstützung!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oder zweizeiliger Titel</dc:title>
  <dc:creator>Medve, Agnes</dc:creator>
  <cp:lastModifiedBy>Aichner, Regina</cp:lastModifiedBy>
  <cp:revision>94</cp:revision>
  <dcterms:created xsi:type="dcterms:W3CDTF">2022-10-03T14:10:28Z</dcterms:created>
  <dcterms:modified xsi:type="dcterms:W3CDTF">2023-11-07T15:17:55Z</dcterms:modified>
</cp:coreProperties>
</file>