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754" r:id="rId2"/>
    <p:sldMasterId id="2147483671" r:id="rId3"/>
    <p:sldMasterId id="2147483683" r:id="rId4"/>
    <p:sldMasterId id="2147483727" r:id="rId5"/>
    <p:sldMasterId id="2147483742" r:id="rId6"/>
    <p:sldMasterId id="2147483766" r:id="rId7"/>
    <p:sldMasterId id="2147483779" r:id="rId8"/>
  </p:sldMasterIdLst>
  <p:notesMasterIdLst>
    <p:notesMasterId r:id="rId64"/>
  </p:notesMasterIdLst>
  <p:sldIdLst>
    <p:sldId id="825" r:id="rId9"/>
    <p:sldId id="932" r:id="rId10"/>
    <p:sldId id="257" r:id="rId11"/>
    <p:sldId id="902" r:id="rId12"/>
    <p:sldId id="837" r:id="rId13"/>
    <p:sldId id="933" r:id="rId14"/>
    <p:sldId id="831" r:id="rId15"/>
    <p:sldId id="822" r:id="rId16"/>
    <p:sldId id="934" r:id="rId17"/>
    <p:sldId id="317" r:id="rId18"/>
    <p:sldId id="819" r:id="rId19"/>
    <p:sldId id="910" r:id="rId20"/>
    <p:sldId id="911" r:id="rId21"/>
    <p:sldId id="380" r:id="rId22"/>
    <p:sldId id="356" r:id="rId23"/>
    <p:sldId id="339" r:id="rId24"/>
    <p:sldId id="357" r:id="rId25"/>
    <p:sldId id="312" r:id="rId26"/>
    <p:sldId id="935" r:id="rId27"/>
    <p:sldId id="284" r:id="rId28"/>
    <p:sldId id="909" r:id="rId29"/>
    <p:sldId id="806" r:id="rId30"/>
    <p:sldId id="808" r:id="rId31"/>
    <p:sldId id="281" r:id="rId32"/>
    <p:sldId id="930" r:id="rId33"/>
    <p:sldId id="803" r:id="rId34"/>
    <p:sldId id="931" r:id="rId35"/>
    <p:sldId id="536" r:id="rId36"/>
    <p:sldId id="796" r:id="rId37"/>
    <p:sldId id="826" r:id="rId38"/>
    <p:sldId id="820" r:id="rId39"/>
    <p:sldId id="899" r:id="rId40"/>
    <p:sldId id="851" r:id="rId41"/>
    <p:sldId id="852" r:id="rId42"/>
    <p:sldId id="835" r:id="rId43"/>
    <p:sldId id="305" r:id="rId44"/>
    <p:sldId id="378" r:id="rId45"/>
    <p:sldId id="307" r:id="rId46"/>
    <p:sldId id="308" r:id="rId47"/>
    <p:sldId id="936" r:id="rId48"/>
    <p:sldId id="343" r:id="rId49"/>
    <p:sldId id="828" r:id="rId50"/>
    <p:sldId id="929" r:id="rId51"/>
    <p:sldId id="924" r:id="rId52"/>
    <p:sldId id="269" r:id="rId53"/>
    <p:sldId id="912" r:id="rId54"/>
    <p:sldId id="913" r:id="rId55"/>
    <p:sldId id="914" r:id="rId56"/>
    <p:sldId id="894" r:id="rId57"/>
    <p:sldId id="270" r:id="rId58"/>
    <p:sldId id="925" r:id="rId59"/>
    <p:sldId id="915" r:id="rId60"/>
    <p:sldId id="297" r:id="rId61"/>
    <p:sldId id="296" r:id="rId62"/>
    <p:sldId id="279" r:id="rId63"/>
  </p:sldIdLst>
  <p:sldSz cx="12192000" cy="6858000"/>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5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ab, Christina" initials="RC" lastIdx="1" clrIdx="0">
    <p:extLst>
      <p:ext uri="{19B8F6BF-5375-455C-9EA6-DF929625EA0E}">
        <p15:presenceInfo xmlns:p15="http://schemas.microsoft.com/office/powerpoint/2012/main" userId="S-1-5-21-2037284933-2388869433-1188439103-1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A"/>
    <a:srgbClr val="777776"/>
    <a:srgbClr val="000099"/>
    <a:srgbClr val="EB8B2D"/>
    <a:srgbClr val="548235"/>
    <a:srgbClr val="BF9000"/>
    <a:srgbClr val="FFFF99"/>
    <a:srgbClr val="12203A"/>
    <a:srgbClr val="343433"/>
    <a:srgbClr val="636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5155" autoAdjust="0"/>
  </p:normalViewPr>
  <p:slideViewPr>
    <p:cSldViewPr snapToGrid="0" snapToObjects="1" showGuides="1">
      <p:cViewPr varScale="1">
        <p:scale>
          <a:sx n="83" d="100"/>
          <a:sy n="83" d="100"/>
        </p:scale>
        <p:origin x="792" y="66"/>
      </p:cViewPr>
      <p:guideLst>
        <p:guide orient="horz" pos="1117"/>
        <p:guide pos="529"/>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5:59:49.38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0 119 0,'0'-29'47,"29"29"-32,1 0 1,-1 0 15,1-30-31,-1 30 16,1 0-1,-1 0 1,1 0 0,-1 0-1,1 0 17,-30-29-17,29 29 1,1 0-16,-1 0 15,1 0-15,0-30 16,29 30-16,-30 0 16,1 0-16,-1 0 15,1 0 17,-1 0-32,1 0 15,-1 0 1,1 0 124,-1 0-124,1 0-16,-1 0 16,1 0-1,0 0-15,-1 0 16,1 30 0,-1-30-1,1 0-15,-1 0 47,1 29-16,-1-29-31,1 0 16,-1 0 0,30 0 30,-29 30-30,29-1 0,-29-29-16,-1 0 15,30 0-15,-29 30 16,-1-30-16,1 0 16,-1 0-16,1 0 15,-1 0 1,1 0-16,-1 0 15,1 0 1,29 0-16,-29 0 16,-1 29-16,30-29 15,-29 0 1,29 0 0,-30 0-1,1 0-15,-1 0 16,1 0 46,29 0-46,0 0 0,-29 0-16,-1 0 0,1 0 15,-1 0 1,1 0-16,-1 0 62,1 0-46,-1 0-16,1 0 16,-1 0-1,1 0-15,0-29 47,-1 29-31,30 0-1,-29 0 32,-1 0-31,1 0-1,29 0-15,0 0 16,-30 0-16,1 0 16,-1 0 62,1 0-47,0 0 16,-1 0-31,1 0-16,-1 0 15,1 0-15,29 0 16,-30 0-16,1 0 15,-1 0 1,1 0 0,-1 0-1,1 0 1,-1 0-16,1 0 16,0 0-16,-1 0 15,1 0-15,29 0 16,-30 0-16,30 0 15,-29 29-15,-1-29 16,1 0-16,29 0 16,-29 0-16,-1 0 0,30 0 15,-29 0 1,-1 0 15,1 0 0,-1 0-31,1 0 16,-1 0 0,30 0-1,-29 0-15,29 0 16,0 0-16,0 0 16,-29 0-16,-1 0 15,1 0 16,-1 0-15,1 0 0,-1 30-16,1-30 78,-1 0 0,1 0-62,-1 0 46,1 0-46,0 0-1,-1 0 48,1 0-48,29 0 1,-30 0-16,1 0 16,-1 0 62,1 0-63,-1 0 64,1 0 46,-1 0-94,1 0-16,0 0-15,-1 0 16,1 0-16,-1 0 16,1 0-16,-1 0 93</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38.55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98 0,'0'-29'46,"29"29"-30,1-30 0,-1 30-16,1 0 15,-30-29 17,29 29-32,30 0 15,-29 0 1,0 0-16,29 0 15,29 0-15,1 0 16,29 0 0,-29 0-16,-1 0 15,-58 0-15,-1 0 16,1 0-16,29 0 16,-30 29-16,1-29 15,59 30-15,-1-30 16,60 0-16,-60 0 15,-29 29-15,-29-29 16,0 0-16,-1 0 16,1 0-16,-1 0 15,30 0-15,-29 0 16,-1 30-16,1-30 16,29 0-1,-30 0 1,31 0-16,-31 0 15,60 29-15,-60-29 16,1 0 0,-1 0 31,1 0-47,-1 0 0,1 0 15,-1 0 1,1 0-16,-1 0 15,1 0-15,0 0 16,-1 0-16,1 0 16,58 0-16,-29 0 15,30 0-15,-1 30 16,1-30-16,-30 0 16,-29 0-16,29 29 15,-30-29 1,1 0 78,29 0-79,30 30-15,58-30 16,1 29-16,324 60 31,-413-89-31,-29 0 0,0 0 266,-1 0-235,1 0-15,-1 0 15,30 0-16,-29 0 1,-1 0-16,1 0 16,-1 0 46,30 0-62,-59-29 16,30 29-16,29 0 15,-29 0-15,-1 0 0,1 0 16,-1 0-16,1 0 16,29 0-16,-30-30 15,1 30-15,29 0 16,-30 0 31,-29-30-32,30 30 1,0 0 0,-1 0-16,1 0 15,-1-29 17,1 29-17,-1 0-15,1 0 16,-1 0-16,-29-30 15,30 30-15,-1 0 63,-29-29-32,30 29 16,-1 0-31,30 0-1,-29 0-15,0 0 16,-1 0-16,1 0 94,-60 0 78,1 0-172,-1 0 15</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41.36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0 168 0,'29'-30'62,"1"30"-30,-1-29-32,1 29 15,-1 0 1,60-30-1,59 30-15,-30 0 16,30 0 0,-60 0-16,1 0 0,-30 0 31,-30 0-31,1-29 62,-1 29-46,1 0-16,29 0 16,-29 0-16,-1 0 15,1 0 1,-1 0 0,1-30 15,-1 30-31,1 0 15,-1 0 1,1 0 0,-1 0-16,1 0 15,-1 0 1,1 0-16,-1 0 16,1 0-1,0 0 1,-1 0-16,1 0 15,29 0-15,-30 0 16,1 0-16,29 0 16,-30 0-16,1 0 15,29 0-15,-29 30 16,-1-30 93,1 0-93,-1 0 46,1 0-46,-1 0-16,1 0 16,-1 0-1,1 0 32,-1 0-47,1 0 16,-1 0 62,1 0-47,-1 0-15,-29-30-1,30 30-15,0 0 16,-1 0-16,1 0 16,-1 0-1,1 0 48,-1 0-48,1 0 1,-1 0 15</inkml:trace>
</inkml:ink>
</file>

<file path=ppt/ink/ink1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47.18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0 132 0,'30'0'94,"29"0"-79,0 0-15,0 0 16,0 0-16,-30 0 0,30 0 16,-29 0-16,-1 0 15,1 0-15,0 0 16,-1 0-16,1 0 94,-1 0-63,1 0-16,29 0-15,-30 0 16,1 0-16,29 0 0,-30 0 16,1 0-16,-1 0 15,31 0-15,-31 0 16,1 0-16,-1 0 16,30 0-16,-29 0 15,-1 0-15,1 0 31,29 0-15,-30 0 0,31 0-16,58 0 15,59 29-15,-29 1 16,29-30-16,-59 29 16,-59-29-16,0 0 15,-29 0 48,-1 0-32,1 0-15,-1 0-1,1 0-15,29 0 16,-30 0-16,1 0 15,-1 0-15,1 0 47,-1 0-47,1-29 16,59 29-16,-30 0 16,0 0-16,0 0 15,0 0-15,-30 0 16,1 0 31,29 0-32,-29-30 1,-1 30-16,30 0 16,-29 0 77,-1 0-77,1-29-16,-1 29 16,1 0-1,-1 0-15,30 0 16,-29 0-16,-1-30 15,1 30-15,29 0 16,-29 0-16,-1-29 16,1 29-16,-1 0 15,1 0-15,29 0 16,-30 0-16,90 0 0,28 0 16,30 0-16,-29 0 15,-30 0-15,-29-30 16,-60 30-16,1 0 15,-30-29 251,29 29-250,1 0-1,-1 0 1,1 0 15,0 0-31,-1 0 156,1 0-140,29 0 0,-30 0 124,1 0-124,-1 0-16,1 0 16,-1 0 62,1 0-63,-1 0 48,1 0-32,0 0 16,-1 0-16,1 0-31,-1 0 110,1 0-79,-1 0 109</inkml:trace>
</inkml:ink>
</file>

<file path=ppt/ink/ink1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51.08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0 187 0,'0'-30'78,"29"30"-63,1-29 1,-1 29 0,1 0-1,-1 0-15,30 0 16,0 0-16,-29 0 0,-1 0 16,30 0-16,-29 0 15,0 0 1,-30-30-1,29 30 1,1 0-16,29 0 16,-30 0-16,30 0 15,-29 0-15,29 0 16,29 0 0,1 0-16,-30 0 15,30 0-15,-1 0 16,31 0-16,-31 30 15,-29-30-15,-29 0 16,29 0-16,-30 0 78,1 0-62,-1 0 31,1 0-47,29 0 15,-29 0-15,-1 0 16,1 0-16,29 0 16,0-30-16,-30 30 15,1 0-15,58 0 16,-29 0-16,1 0 15,-31 0-15,1 0 0,29 0 16,-30 0-16,1 0 16,-1 0 31,1 0-32,58 0 1,-28 0-16,28 0 15,-29 0-15,0 0 16,-29 0 0,-30-29 31,59 29-47,-30 0 15,30 0 1,-29 0-16,29 0 15,0 0-15,30 0 16,-30 0 0,0 0-16,0 0 15,-30 0-15,1 0 0,0 0 110,-1 0-110,1-30 15,-1 30-15,1 0 0,-1 0 16,30 0-16,-29 0 16,-1 0-16,60 0 15,0 0-15,-30 0 16,0 0-1,29 0-15,-58 0 0,-1 0 16,1 0-16,-1 0 16,1 0-1,0 0 1,-1 0 62,-29-30-62,30 30-16,-1 0 47,1 0-16,-1 0-16,1 0 1,-1 0 0,30 0-16,-29 0 15,29 0-15,-30 0 0,1 0 16,0 0 0,-1 0 77,1 0-77,-1 0-16,1 0 16,-1 0-1,1 0 1,-1 0-1,1 0 32,-30 30-31,29-30-16,1 0 31,-1 0-31,1 0 16,0 0 109,-1 0-63,1 0-46,-1 0 0,1 0-16,-1 0 15,1 0-15</inkml:trace>
</inkml:ink>
</file>

<file path=ppt/ink/ink1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55.80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38 0,'30'0'140,"-30"-29"-124,29 29-16,1 0 16,-1 0-16,30 0 15,-29 0 1,-1 0-16,1 0 16,29 0-16,-30 0 0,1 0 15,29 0-15,-29 0 16,-1 0-16,1 0 15,-1 0-15,1 0 16,-1 0-16,60 0 16,-60 0-1,1 0-15,-1 0 16,1 0-16,-1 0 16,1 0 46,0 0-46,-1 0-16,1 0 15,29 0-15,-30 0 16,1 0 31,-1 29-32,1-29 1,58 0-16,-58 30 16,29-30-16,-29 29 15,-1-29-15,1 0 16,-1 0 171,1 0-171,29 0 0,-30 0 15,1 0-15,29 0-1,-30-29-15,1 29 16,29 0-16,-29 0 15,29 0 1,-30 0 62,1 0 110,-1 0-141,1 0-47,-1 0 15,1 0-15,-1 0 16,1 0 62,-1 0-62,1 0-1,-30-30 48,30 30-32,-1 0 141,1 0-63,-1 0-109,1 0 31,-1 0-31,1 0 235,-1 0-220,1 0 64,-1 0-64,1 0 173,-1 0-188,1 0 109,0 0-31,-1 0 78,1 0 1,-30-29 265,-30 29-407</inkml:trace>
</inkml:ink>
</file>

<file path=ppt/ink/ink1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1:22.96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6 0,'30'0'203,"-1"0"-187,-29 29-16,30-29 16,-1 0-1,1 0 1,-1 0-1,1 0 1,-1 30 0,1-30-16,-1 0 15,1 0-15,0 0 16,-1 0-16,1 0 16,-30 29-1,29-29 16,1 0-15,-1 0 0,1 0-16,-30 30 15,59-30-15,-30 0 16,1 0-16,-1 0 0,30 29 16,-29-29-1,0 0 1,-1 0 15,1 0-15,29 0 15,-30 0-15,1 0-16,-1 0 0,1 0 15,-1 0-15,30 0 16,1 0-16,-31 0 15,1 0-15,-1 0 16,1 0 0,-1 0-16,30 0 0,0 0 15,0 0-15,-29 0 16,-1 0-16,31 0 16,-31 0-16,30 0 15,-29 0 63,-1 0 16,1 0-78,-1 0-1,1 0 17,-1 0-32,1 0 15,29 0-15,-30 0 16,1 0-16,0 0 15,29 0-15,-30 0 16,1 0-16,-1 0 16,30 0-1,-29 0 1,-1 0-16,1 0 16,59 0-16,-60 0 15,1 0-15,-1 0 16,1 0-16,-1 0 47,1 0-16,-1-29 16,30 29-32,-29 0-15,-1 0 0,30 0 16,-29 0-16,0-30 16,-1 30-16,30 0 15,-29 0-15,-1 0 16,30-29-16,-29 29 16,29 0-1,-30 0 1,1 0-16,29 0 15,-29 0-15,-1 0 16,1 0-16,-1-30 16,1 30 31,-1 0-16,-29-29-31,30 29 15,-1 0 1,1 0-16,29 0 16,-30 0-16,1 0 31,0 0-31,-1 0 16,30 0-1,-29 0-15,-1 0 16,1 0-16,29 0 15,-30 0-15,1 0 16,29 0-16,-30 0 16,1 0-1,0 0 17,-1 0-17,1 0 1,-1 0-1,1 0 1,-1 0 15,1 0-15,-1 0-16,1 0 16,29 0-16,-30 0 15,1 0 1,29 29-16,-29-29 15,-1 0-15,1 0 16,29 0-16,-30 0 16,1 0-16,-1 0 15,1 0 48,-1 0-48,1 0 1,-1 0-16,1 0 47,0 0-31,-1 0-16,30 0 15,-29 0 1,29 0-1,-30 0 1,1 0 78,-1 0-79,1 0-15,-1 0 79,1 0-48,-1 0-31,1 0 15,0 0-15,29 0 16,-30 0 0,1 0-16,-1 0 15,1 0-15,-1 0 16</inkml:trace>
</inkml:ink>
</file>

<file path=ppt/ink/ink1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1:35.61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0 148 0,'59'0'62,"-29"0"-62,-1 0 16,1 0-16,-1 0 15,1 0-15,-1 0 47,1 0-31,-1 0-16,1 0 16,-1 0-1,1 0-15,-1 30 16,1-30-16,0 0 31,-30 29-31,29-29 31,1 0-31,-1 0 16,1 0-16,-1 0 16,1 0-1,-1 0-15,1 0 31,-1 0-15,1 0-16,29 30 16,-30-30-16,1 29 15,0-29-15,-1 0 16,1 0-16,-1 0 16,30 0-1,-29 0-15,-1 0 0,30 0 16,-29 0-16,-1 0 15,1 0 1,0 0 78,-1 0-79,30 0-15,-29 0 16,-1 0-16,30 0 16,-29 0-16,-1 0 15,1 0-15,-1 0 16,1 0 31,-1 0-32,1 0 17,0 0-17,-1 0-15,1 0 32,-1 0-32,1 0 15,-1 0 1,60 0-16,-30 0 15,0 0-15,0 0 0,-29 0 16,29 0-16,-30 0 16,1 0-1,-1 0 48,30 0-48,0 0 1,60 0-16,-31 0 16,-29 0-1,30 0-15,-30 0 16,-30 0 0,1 0-1,-1 0-15,-29-29 31,30 29 1,29-30-17,-29 30-15,-1 0 16,1 0-16,29 0 16,29 0-16,-58 0 15,-1 0-15,30 0 16,-29 0-1,-30-29 48,30 29-47,-1-30-1,1 30-15,-1 0 16,30 0 62,-29 0-78,-1 0 0,30 0 16,0 0-16,30-29 15,0 29-15,-1 0 0,1 0 16,-30 0-16,-30 0 15,31 0-15,-31 0 16,1 0 93,-1 0-77,1 0-32,-1 0 15,-29-30-15,30 30 0,-1 0 47,1 0-31,-1 0-1,30 0-15,-29 0 32,29 0-17,-29 0 1,-1 0-16,1 0 16,-1 0-16,1 0 62,-1 0-46,1 0-16,-1 0 15,1 0-15,-1 0 16,1 0 15,-1 0-31,1-30 16,0 30 15,-1 0 0,1 0-15,-1 0 15,1 0-15,-1 0 15,1 0 0,-1 0-31,1 0 32,-1 0 93,1 0-110,-1 0 16,1 0 1,-60-29 186,30-1-202</inkml:trace>
</inkml:ink>
</file>

<file path=ppt/ink/ink1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1:39.70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0 213 0,'0'-30'63,"30"30"-32,29-29-31,-30 29 16,30 0-1,-29 0-15,-1 0 16,30 0-16,-29 0 15,-1 0-15,1 0 0,29 0 16,-29 0-16,-1 0 16,30 0-16,0 0 15,-29 0-15,-1 0 16,1 0-16,-1 0 16,1 0-16,-1 0 15,1 0-15,-1 0 0,31 0 16,-31 0-16,1 0 15,29 29-15,-30-29 16,1 0-16,-1 0 16,30 0-16,-29 0 31,-1 0-31,31 0 0,-31 0 16,1 0-16,-1 0 15,1 0-15,29 0 31,-30 0 16,30 0-31,30 0-16,0 0 16,-60 0-16,1 0 15,-1 0 48,1 0-48,58 0-15,1 0 16,-1 0-16,-28 0 16,-31 0-16,1-29 15,29 29-15,-30 0 16,30 0-1,-29 0-15,-1 0 0,1 0 79,-1 0-79,1 0 15,0 0 1,58 0-16,-58-30 15,29 30-15,-30 0 16,30 0 0,-29 0 31,58 0-32,1 0 1,29 0-16,0 0 15,0-30-15,30 30 16,-89 0-16,-29 0 16,-1 0-16,30-29 109,-29-1-93,-1 30-16,31 0 15,-31 0-15,1 0 16,-1 0 0,1-29 30,-1 29-30,1 0 0,-1 0-1,1 0 1,-1 0 0,1 0-1,-1 0 1,1 0 15,-1 0-31,1 0 16,0 0-1,-1 0 17,1 0-1,-1 0-16,1 0 32,-1 0-47,1 0 16,-1 29-16,1-29 16,-1 0-16,1 0 15,-1 0 1,-29 30-1,30-30-15,-1 0 16,1 0 15,0 0-15,-1 0 31,1 0-32,-1 0 17,30 0-32,-29 0 15,-1 0-15,1 0 16,-1 0-16,1 0 16,-1 0-1,1 0 1,0 0 62,-1 0-62,1 0-1,-1 0 16,1 0 48,-1 0-64,-29 29 1,30-29-1,-1 0 1,1 0 47,-1 0-48,1 0 1,-30 30-1,29-30-15,1 0 47,-1 0-31,-58 0 234,29-30-234,-30 30-1</inkml:trace>
</inkml:ink>
</file>

<file path=ppt/ink/ink1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1:51.87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0,'30'0'125,"-1"0"-110,1 0 1,29 0 0,-29 0-1,-1 0-15,1 0 16,-1 0 0,1 0-1,-1 0-15,1 0 16,-1 0-16,1 0 15,29 30-15,-29-30 16,-1 0-16,60 29 0,-60-29 16,30 30-16,0-30 15,30 0-15,-30 29 16,0 1-16,-29-30 16,29 29-1,-30-29 1,1 0 62,29 30-62,-30-30-16,1 0 15,29 0-15,-30 0 16,1 0-1,0 0 17,29 0-17,-30 29 1,30-29-16,-29 0 0,29 0 16,-30 0-16,1 0 109,-1 0-109,1-29 31,59 29-31,-60 0 0,60-30 16,-60 30-16,30 0 15,30 0-15,-60 0 16,1 0-16,0-29 16,-1 29-1,30 0-15,-29 0 16,-1 0-16,30 0 16,-29-30-16,-1 30 15,30 0-15,-29 0 16,-1 0-1,31 0-15,-1 0 16,-30 0 0,1-29 109,-1 29-110,1 0 1,29 0-16,-30 0 31,60 0-31,-30 0 0,0 0 0,0 0 16,0 0-16,0 0 15,-29 0-15,29 0 16,-30 0-16,1 0 63,-30-30-48,30 30-15,-1 0 94,30 0-78,-29 0 30,29 0-30,-30 0-16,89 0 16,-29 0-16,-30 0 15,0 0-15,-29 0 0,29 0 16,-30 0 0,1 0-16,-1 0 15,1 0 48,29 0-32,-29 0-15,29 0-16,0 0 15,-30 0-15,1 0 16,-1 0-16,1 0 47,-1 0-32,1 0-15,-1 0 0,30 0 16,-29 0-16,0 0 16,58 0-16,-58 0 15,-1 0-15,1 0 16,-1 0-16,1 0 31,-1 0 78,1 0-15,-1-29-31,1 29-32,-1 0-31,1 0 109,0 0-15,-1 0-78,1 0-1,-1 0 48,1 0-32,-1 0 16,1 0-31,-1 0 15,-58 0 250</inkml:trace>
</inkml:ink>
</file>

<file path=ppt/ink/ink1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1:55.91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95 0,'0'-29'93,"30"29"-77,-1 0-16,-29-30 16,59 30-16,-29 0 0,-1-29 15,1 29 1,0 0-16,-1 0 0,30 0 15,-29 0 1,-1 0-16,1 0 0,29 0 16,-30 0-16,1 0 15,-1 0-15,1 0 63,0 0-63,58 29 15,89 1-15,-59-1 16,60 1 0,-90-30-16,-58 29 15,29-29-15,-30 0 32,30 0-17,1 30 1,-31-1-1,60-29 1,-60 0-16,1 0 0,29 30 16,-30-30-16,1 0 0,29 0 15,-29 0 1,29 29-16,-30-29 16,30 0-16,-29 0 15,29 0 48,-30 0-48,1 0 1,-1 0-16,1 0 16,29 0 30,-29 0-30,29 0-16,0 0 16,0 0-16,0 0 15,-30-29-15,1 29 0,29 0 16,-30 0 0,1 0 15,-30-30-31,30 30 15,-1 0-15,1 0 32,-1 0-17,1-29-15,-1 29 16,1-30-16,-1 30 16,1 0-16,29 0 31,-30 0-31,1 0 0,0-29 15,-1 29-15,1 0 0,-1 0 16,1 0 47,-1 0-48,1 0 16,29 0-31,-30 0 16,30 0-16,0 0 0,1 0 16,-1 0-16,-30 0 15,1 0 1,-1 0 0,1 0 46,29 0-46,-30 0-1,1 0 1,29 0-16,-30 0 16,31 0-1,-31 0-15,30 0 0,0 0 16,-29 0-16,-1 0 15,1 0-15,-1 29 16,1-29-16,-1 0 47,1 0-16,29 0-15,-29 0-1,-1 0-15,30 0 0,30 0 16,-1 0-16,1 0 16,-30 0-16,30 0 15,-30 0-15,-30 0 16,1 0-16,29 0 16,-30 0-16,1 0 140,-1-29-46,1 29-78,29 0-1,-29 0-15,-1 0 16,1 0-16,-1 0 0,1 0 15,-1 0 1,1 0-16,-1 0 16</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01.11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0,'29'0'16,"1"0"0,-1 0 15,1 0-31,-1 0 47,31 0-32,-31 0-15,1 0 16,-1 0-16,30 30 16,-29-30-16,-1 0 0,1 0 15,-1 0 1,1 0-16,-1 0 15,31 0 1,-31 0 0,1 0-16,-1 0 15,1 0-15,-1 0 0,1 0 16,-1 0 0,1 0-1,-1 0-15,1 0 16,-1 0-1,1 0-15,-1 0 32,1 0 15,0 0-32,-1 0-15,1 0 16,-1 0-1,1 0 1,-1 0 0,1 0-16,29 0 31,-30 0-15,1 0 15,-1 0 31,1 0-62,-1 0 16,1 0 0,0 0-1,-1 0-15,1 0 31,-1 0 16,1 0-47,-1 0 16,30 0-16,59 30 16,30-30-16,-30 0 15,-29 0-15,-30 0 16,-30 0-16,1 0 15,0 0 110,-1 0-109,1 0 47,-1 0-32,30 0-16,-29 0 1,-1 0 31,1 0-31,-1 0-1,1 0 1,-1 0-1,1 0-15,29 0 16,-29 0-16,-1 0 16,1 0-16,29 0 15,-30 0 1,1 0-16,-1 0 16,1 0 30,-1 0-30,1 0 0,-1 0-16,1 0 15,0 0 1,-1 0 31,1 0-32,-30-30 17,29 30-17,1 0-15,29 0 16,-30 0-16,30 0 16,-29 0-16,29 0 15,0 0 1,-29 0-16,-1 0 15,1 0 48,-1 0-47,1 0-1,29 0 1,-30 0-1,1 0-15,29 0 16,-30 0-16,1 0 16,-1 0-16,1 0 15,0 0 1,-1 0 62,1 0-62,-1 0-16,30 0 31,-29 0-15,-1 0-1,1 0-15,-1 0 47,1 0-31,-1 0-16,1 0 15,0 0-15,-1 0 16,1 0-16,29 0 16,-30 0-16,1 0 15,-1 0 1,30 0-16,-29 0 62,-1 0-30,1 0-32,-1 0 31,1 0-16,0 0 1,-1 0 62,1 0-47,-1 0 16,1 0-15,-1 0 93,1 0-94,-1 0 0,1 0-15,-1 0-1,1 0 1,-1 0-16,1 0 16,-1 0-1,-29 30 1,30-30 78,0 0-63,-1 0 47,1 0-47,-1 0 16,1 0-31,-1 0-1,-58 29 579</inkml:trace>
</inkml:ink>
</file>

<file path=ppt/ink/ink2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2:11.22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6 0,'30'0'156,"29"0"-140,-29 0-1,-1 0 173,1 0-173,-1 0-15,1 0 16,29 0-16,-30 0 16,1 0-1,-1 0-15,1 0 16,29 0-1,-30 0 1,1 0-16,0 0 16,-1 0-1,1 0 1,-1 0 250,1 0-266,29 0 15,0 0-15,0 30 16,-30-30-16,1 0 15,-1 0 1,1 0 218,0 0-234,-1 0 16,30 0-16,-29 0 16,29 0-16,-30 0 0,1 0 15,-1 0 1,1 0 0,29 0-1,-29 0-15,-1 0 16,1 0 46,-1 0-46,1 0 93,29 0-93,29 0 0,-29 0-16,0 0 15,30 0-15,-59 0 16,-1 0-16,1 0 15,-1 0 64,60 0-64,-1 0-15,-58 0 16,-1 0-1,1 0-15,0 0 32,-1 0-17,1 0 1,-1 0-16,1 0 16,-1 0-16,30 0 15,-29 0-15,-1 0 16,1 0-16,-1 0 15,1 0 17,29 0-17,-29 0 1,-1 0 0,1 0-1,-1 0 16,30 0-15,-29 0-16,-1 0 0,1 0 16,29 0-16,-30 0 15,1 0 1,0 0 0,-1 0-16,30 0 15,-29 0-15,-1 0 16,1 0-16,-1 0 15,1 0-15,-1 0 16,1 0-16,-1 0 0,30 0 16,-29 0-16,0 0 15,-1 0-15,1 0 16,-1 0-16,1 0 16,29-30 46,-30 30-62,1 0 16,-1 0-16,30 0 15,-29 0-15,0 0 16,-1 0 31,30 0 31,0 0-62,0 0-16,0 0 15,-29 30-15,29-30 16,-30 0-16,1 0 15,0 0-15,-1 0 16,1 0-16,-1 0 63,1 0-32,-1 0-16,1 0 1,-1 0-16,1 0 31,-1 0 47,1 0-62,-1 0 47,60 0-63,29 30 15,0-1-15,-88-29 0,29 0 16,-30 30-16,1-30 15,0 0-15,-1 0 172,1 0-156,-1 0 31,1 0-32,-1 0 48,1 0-47,-1 0-1,-58 0 532</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05.47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0 131 0,'59'0'46,"-30"0"-46,1 0 16,-1 0 0,31 0-1,-31 0 1,1 0-16,-1 0 16,30 0-16,-29 0 0,-1 0 15,30 0-15,0 0 16,30-30-16,-30 30 15,-29 0-15,29 0 16,0 0 0,0 0-16,-30 0 15,1 0-15,29 0 16,-29 0-16,-1 0 31,1 0-15,-1 0-1,1 0-15,29 0 16,-30 0-16,1 0 16,29 0-16,-30 0 0,1 0 31,-1 0-31,31 0 0,-31 0 0,1 0 16,-1 0 15,1 0-16,29-29-15,-30 29 0,1 0 16,29 0-16,-30 0 16,1 0-16,29 0 15,-29 0-15,-1 0 16,1 0-16,29 0 16,-30 0-16,1 0 15,-1 0-15,30 0 16,-29 0-16,-1 0 0,31 0 15,-31 0 1,1 0-16,-1 0 16,1 0-1,-1 0 1,1 0 0,-1 0-1,1 0-15,-1 0 0,1 0 16,-1 0-1,1 0 1,-1 0-16,31 0 16,-31 0-16,1 0 15,-1 0-15,30 0 16,-29 0-16,-1 0 0,1 0 16,-1 0-16,1 0 15,-1 0 16,1 0-15,0-30 0,-1 30-1,30 0-15,-29 0 16,-1 0-16,1 0 62,-1 0-30,1 0-17,-1 0-15,1 0 16,-1 0 0,1 0-16,-1 0 15,31 0-15,-31 0 16,1-29-16,29 29 0,-30 0 31,1 0-31,-1 0 0,30 0 16,-29 0-16,-1 0 15,1 0-15,29 0 16,-29 0 0,29 0-1,-30 0-15,1 0 16,-1 0-1,1 0-15,29 0 16,-30 0 0,1 0-16,29 0 15,-29 0-15,-1 0 16,1 0-16,-1 0 0,1 0 94,-1 0-79,-29 29-15,30-29 16,-1 0 46,1 0-46,-1 0 0,1 0-1,-1 0-15,1 0 32,29 0-17,-29 0-15,-1 0 16,1 0-16,-30 30 0,29-30 47,1 0-16,29 29-15,-30-29 30,1 0-46,-1 0 16,30 30-16,-29-30 31,-1 0 63,1 0 187</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09.46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71 0,'0'-30'79,"29"30"-79,1 0 15,-1 0 1,1 0-1,-1 0-15,-29-29 16,30 29-16,59 0 0,29 0 16,89 0-16,-30 0 15,29 29-15,-28 1 16,-1-1-16,-29-29 16,-30 30-16,-89-30 15,1 0 1,-1 0 31,1 0-16,-1 0-31,1 0 16,-1 0-16,31 0 15,-31 0 63,1 0 0,-1 0-62,1 0-16,29 0 16,-30 0-16,1 0 15,29 0-15,-30 0 0,30 0 16,-29 0 0,0 0-16,29 0 15,29 0-15,-29 0 16,0 0-16,0 0 15,-29 0-15,29 29 16,-29-29-16,-1 0 0,1 0 16,29 0-1,-30 0 1,1 0-16,58 30 16,-29-30-1,30 29-15,-30-29 16,0 0-16,-29 30 15,29-30-15,-30 0 16,1 0-16,-1 0 16,1 0-1,-1 0 1,1 0 0,0 0-16,-1 0 78,1 0-63,29 0-15,-30 0 16,30 29 0,-29-29-16,-1 0 15,1 0-15,-30 30 16,29-30-1,1 0 1,-1 0-16,1 0 16,0 0-16,-1 29 15,60 1-15,-1-30 0,30 30 16,-29 29-16,118-30 47,-178-29 203,1 0-235,-1 0-15,-29-29 16,30-1 0,-1 30 31,-29-29-47,30 29 15,0 0 1,-30-30-1,29 30 1,-29-30 0,30 30-1,-30-29-15,29 29 16,1 0-16,-1 0 31,-29-30 79,30 30-95,-1 0 1,1 0-16,-1 0 15,1 0 64,-1-29-33,1 29-46,-1 0 79,-58 0 77</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12.03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0 206 0,'0'-29'15,"0"-1"64,88 30-64,1 0-15,29 0 16,-29 0-16,-30 0 15,0 0-15,-30 0 0,1 0 16,29 0-16,-29 0 16,-1 0-16,1 0 15,29 0-15,-30 0 16,1 0-16,-1 0 16,1 0 46,29 0-62,-30 0 0,31 0 16,-31 30-16,30-30 15,0 29-15,0-29 16,-29 0-16,-1 0 16,1 0-16,-1 0 15,1 0-15,-1 0 0,31 0 16,-31 0 15,1 0-31,29 0 16,-30 0-1,1 0 48,-30-29-63,29 29 31,1 0-15,-1-30-1,30 30 1,-29-29 0,0 29-1,-1 0-15,1 0 16,29-30-16,-30 30 15,1 0-15,-1 0 0,1 0 16,-1 0 0,1 0 15,-1 0-15,-29-29 15,30 29-31,-1 0 31,1 0 0,0 0-31,-1 0 16,1 0 31,-1 0-16,1 0-15,-1 0 46,1 0-31,-1 0 1,1 0 46,-1 0-63,1 0 17,-1 0 15,-29-30-47,30 30 15,-1 0 1,1 0-16,0 0 15,-1 0 1,-29-29 47,-29 29 155</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25.63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30 0,'0'-30'63,"30"30"-1,-1 0-46,1 0-16,29 0 15,0 0-15,0 0 16,0 0-16,59 0 16,-29 30-16,-30-1 15,30-29-15,-30 0 0,-30 0 16,1 0-16,-1 0 62,-29 30-46,30-30 0,-1 0-16,1 0 15,29 30-15,-29-30 16,29 0 0,-30 0-1,1 0 63,-1 0-31,1 0-16,-1 0-15,1 0 0,-1 0-16,1 0 15,-1 0 17,1 0-17,-1 0-15,1 0 16,0 0-16,-1 0 31,1 0-31,-1 0 16,1 0-16,29 0 15,-30 0-15,30 0 0,-29 0 16,-1 0-16,1 0 16,0 0 15,-1 0-31,1 0 15,29 0 1,-30 0 0,1 0-16,-1 0 15,1 0 17,-30-30-17,59 30-15,-30 0 16,1 0-16,29 0 15,-29 0-15,-1 0 63,30 0-47,-29 0 15,-1 0-16,30 0 1,-29 0 0,-1 0-16,1 0 15,29 0-15,-30 0 16,1 0-16,29 0 16,-29 0-16,-1 0 15,1 0 1,-1 0-16,30 0 15,-29 0-15,-1 0 16,1 0-16,29 0 16,-29 0-16,-1 0 15,30 0-15,-29 0 16,-1 0-16,1 0 16,-1 0-16,30-30 15,0 30 1,-29 0-1,-1 0 126,1 0-125,0 0-16,-1 0 15,1 0-15,-1 0 16,30 0-16,-29 0 16,-1 0-16,30 0 15,-29 0 1,29 0-1,-30 0-15,1 0 16,0 0-16,-1 0 16,1 0-16,-1 0 15,30 0 1,-29 0 0,29 0-16,-30 0 0,30 0 15,-29 0 1,0 0-16,-1 0 15,30 0 1,-29 0 0,-1 0-16,30 0 15,0 0-15,-29 0 0,29 0 16,-30 0 31,1 0-32,0 0-15,-1 0 0,30 0 32,-29 30-32,-1-30 0,1 0 31,-1 0 47,1 0 16,-1 0 0,1 0-63,29 0-31,-30 0 15,1 0 142,0 0-64,-1 0-77,1 0 0,-1 0 62,-58 0 219</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29.57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67 0,'30'0'140,"-30"-30"-124,29 30-16,1 0 16,-1 0-16,30 0 15,-29 0-15,0 0 16,29 0-16,0 30 16,-30-30-1,60 29-15,-1 1 31,1 0-31,0-30 0,-30 0 16,0 29-16,0-29 16,0 0-16,-30 0 15,1 0-15,0 0 16,29 0-16,-30 0 16,1 0-16,-1 0 15,1 0-15,-1 0 16,30 0-16,-29 0 0,-1 0 15,30 0-15,1 0 16,-31 0-16,1 0 16,-1 0 62,1-29-47,29 29-15,-30 0-16,1-30 15,29 30 1,-30 0-16,1 0 16,-30-30 30,30 30-30,29 0-16,-30 0 16,30 0-16,-29 0 0,29 0 15,-30-29-15,1 29 16,-1 0-16,30 0 16,-29-30-1,0 30 1,-1 0-16,1 0 47,29 0-32,-30 0 1,30 0-16,0 0 16,30 0-16,0 0 15,-30 0-15,0 0 16,0 0-16,-30 0 0,1 0 15,-1 0-15,30 0 16,1 0 0,-31 0-16,1 0 15,-1 0 1,1 0 31,-1 0-32,30 0 1,-29 0-16,-1 0 109,1 0-93,29 0-16,0 30 16,-29-30-16,-1 0 0,30 29 15,0 1 17,0-30-32,0 0 0,-29 0 62,-1 0-46,1 0-1,-1 30 1,1-30-16,0 0 16,-1 29-16,30-29 15,-29 0 1,-1 0-16,1 0 31,-1 0 16,1 0-31,-1 0-16,30 0 15,-29 0 1,0 0-16,29 30 15,0-30-15,0 29 16,-30-29-16,30 0 16,-29 0-16,-1 0 31,1 0-31,-1 0 78,1 0 110,0 0-173,-1 0 1,1 0-16,-1 0 31,1 0 63,-1 0-79,1 0-15,-1 0 16,1 0 0,-1-29 15,1 29-31,-1 0 0,1 0 16,-1 0-1,-29-30-15,30 30 16,0-29 62,-1 29-47,1 0-31,-1 0 31,1 0 94,-60 0 94,1 0-203</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32.47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78 0,'29'0'47,"1"0"-32,-1 0 1,1 0-16,-1 0 16,1 0-16,29 0 15,0 0-15,0 0 16,59 0 0,30 0-1,-30 0-15,59 0 0,-59 0 16,-59 0-1,1 0-15,-1 0 16,0 0-16,-30 0 16,1 0-16,29 0 15,-30 0-15,30 0 16,0-29-16,-29 29 0,29 0 16,-29 0-16,-1-30 15,30 30-15,-29 0 16,29 0-1,-30 0 1,60 0-16,-30 0 16,30 0-1,-1 0-15,-58 0 16,-1 0-16,1 0 16,29 0-1,-30 0 1,31 0-1,-31 0-15,1 0 16,-1 0-16,30 0 0,-29 0 16,-1 0-16,30 0 15,-29 30-15,-1-30 16,1 0-16,-1 0 16,31 29-16,-31-29 15,30 0-15,-29 30 16,-1-30-16,30 29 0,-29-29 15,-1 0-15,1 30 16,-1-30 0,31 0-16,-31 29 15,1-29-15,29 30 16,-30-30 0,30 0-1,-29 0-15,-1 29 16,1-29-16,-1 0 15,1 0-15,29 30 16,-29-30 0,-1 0-16,1 0 0,-1 0 0,1 0 15,-1 0-15,30 0 16,-29 0 0,-1 0-16,1 0 15,29 30-15,-30-30 16,1 0 46,0 0-46,29 0 0,-30 0-16,1 0 15,-1 0-15,1 0 16,-1 0 15,1-30-31,-1 30 0,30 0 16,-29 0-1,0 0-15,-1 0 16,1 0-16,-1 0 16,1 0-16,-1 0 31,-29-30-16,30 30 1,-1 0 31,1 0-16,-1 0-15,1 0-16,-1 0 15,1 0 1,29 0 0,-29 0-16,58 0 15,-29 0-15,0 30 16,0-30 0,-29 0-16,29 0 15,0 0-15,0 30 16,-29-30-16,-1 0 15,1 0-15,-30 29 204,-30-29-64</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44204" units="1/cm"/>
          <inkml:channelProperty channel="Y" name="resolution" value="37.76224" units="1/cm"/>
          <inkml:channelProperty channel="T" name="resolution" value="1" units="1/dev"/>
        </inkml:channelProperties>
      </inkml:inkSource>
      <inkml:timestamp xml:id="ts0" timeString="2023-04-05T06:00:35.46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43 0,'0'-29'125,"30"29"-109,-1 0 0,30 0-16,-29 0 15,0 0-15,-1 0 0,30 0 16,59 0-16,60 0 16,-31 0-16,30 0 15,-58 29-15,-1-29 16,-59 30-16,-30-30 31,1 0-31,-1 0 0,1 0 31,-1 0-15,1 0-16,-1 0 16,1 0-16,29 0 31,-29 0-31,-1 0 15,30 0-15,-29 0 0,-1 0 16,1 0-16,-1 0 16,1 0-16,-1 0 15,-29-30 63,60 30-62,-31-29 0,30 29-1,-29 0-15,-1 0 0,89 0 32,-88 0-32,29 0 0,-30 0 15,1 29-15,29-29 31,-29 0-31,-1 0 0,1 0 16,-1 0 0,1 0-1,-1 0-15,1 0 16,29 0-16,-30 0 16,1 0-16,-1 0 15,31 0 1,-31 0-1,1 0 1,-1 0-16,1 0 16,29 0-16,29 30 15,-29-30-15,30 29 16,-30-29-16,0 0 16,-59 30-16,30-30 15,-1 0 48,1 0-16,29 0-16,-30 0-31,30 0 15,-29 0-15,0 0 16,-1 0-16,1 0 16,-1 0-16,1 0 15,29 0-15,-30 0 16,1 0 0,29 0-16,-30 0 15,1 0-15,-1 0 16,31 0-1,-31 0-15,30 0 16,0 0-16,30 0 16,-1 29-16,1 1 15,0-1 1,-1-29-16,-29 0 0,-29 0 0,-1 0 16,1 0 46,-1 0-46,1 0-1,0 0-15,29 0 16,-30 0 0,30 0 15,-29 30-16,29-30-15,-30 0 0,-29 30 16,30-30 203,-1 0-204,1 0 17,-1 0-32,1 0 15,0 0 1,-1 0 0,-29-30 109,0 60 15,-29-30-124,-1 29-16,-59 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18831" cy="495030"/>
          </a:xfrm>
          <a:prstGeom prst="rect">
            <a:avLst/>
          </a:prstGeom>
        </p:spPr>
        <p:txBody>
          <a:bodyPr vert="horz" lIns="91347" tIns="45674" rIns="91347" bIns="45674" rtlCol="0"/>
          <a:lstStyle>
            <a:lvl1pPr algn="l">
              <a:defRPr sz="1200"/>
            </a:lvl1pPr>
          </a:lstStyle>
          <a:p>
            <a:endParaRPr lang="de-DE"/>
          </a:p>
        </p:txBody>
      </p:sp>
      <p:sp>
        <p:nvSpPr>
          <p:cNvPr id="3" name="Datumsplatzhalter 2"/>
          <p:cNvSpPr>
            <a:spLocks noGrp="1"/>
          </p:cNvSpPr>
          <p:nvPr>
            <p:ph type="dt" idx="1"/>
          </p:nvPr>
        </p:nvSpPr>
        <p:spPr>
          <a:xfrm>
            <a:off x="3815374" y="2"/>
            <a:ext cx="2918831" cy="495030"/>
          </a:xfrm>
          <a:prstGeom prst="rect">
            <a:avLst/>
          </a:prstGeom>
        </p:spPr>
        <p:txBody>
          <a:bodyPr vert="horz" lIns="91347" tIns="45674" rIns="91347" bIns="45674" rtlCol="0"/>
          <a:lstStyle>
            <a:lvl1pPr algn="r">
              <a:defRPr sz="1200"/>
            </a:lvl1pPr>
          </a:lstStyle>
          <a:p>
            <a:fld id="{842CE5A1-857B-214D-8BEE-AF65CEFCD544}" type="datetimeFigureOut">
              <a:rPr lang="de-DE" smtClean="0"/>
              <a:t>20.10.2023</a:t>
            </a:fld>
            <a:endParaRPr lang="de-DE"/>
          </a:p>
        </p:txBody>
      </p:sp>
      <p:sp>
        <p:nvSpPr>
          <p:cNvPr id="4" name="Folienbildplatzhalt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347" tIns="45674" rIns="91347" bIns="45674" rtlCol="0" anchor="ctr"/>
          <a:lstStyle/>
          <a:p>
            <a:endParaRPr lang="de-DE"/>
          </a:p>
        </p:txBody>
      </p:sp>
      <p:sp>
        <p:nvSpPr>
          <p:cNvPr id="5" name="Notizenplatzhalter 4"/>
          <p:cNvSpPr>
            <a:spLocks noGrp="1"/>
          </p:cNvSpPr>
          <p:nvPr>
            <p:ph type="body" sz="quarter" idx="3"/>
          </p:nvPr>
        </p:nvSpPr>
        <p:spPr>
          <a:xfrm>
            <a:off x="673577" y="4748165"/>
            <a:ext cx="5388610" cy="3884860"/>
          </a:xfrm>
          <a:prstGeom prst="rect">
            <a:avLst/>
          </a:prstGeom>
        </p:spPr>
        <p:txBody>
          <a:bodyPr vert="horz" lIns="91347" tIns="45674" rIns="91347" bIns="4567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1286"/>
            <a:ext cx="2918831" cy="495028"/>
          </a:xfrm>
          <a:prstGeom prst="rect">
            <a:avLst/>
          </a:prstGeom>
        </p:spPr>
        <p:txBody>
          <a:bodyPr vert="horz" lIns="91347" tIns="45674" rIns="91347" bIns="45674" rtlCol="0" anchor="b"/>
          <a:lstStyle>
            <a:lvl1pPr algn="l">
              <a:defRPr sz="1200"/>
            </a:lvl1pPr>
          </a:lstStyle>
          <a:p>
            <a:endParaRPr lang="de-DE"/>
          </a:p>
        </p:txBody>
      </p:sp>
      <p:sp>
        <p:nvSpPr>
          <p:cNvPr id="7" name="Foliennummernplatzhalter 6"/>
          <p:cNvSpPr>
            <a:spLocks noGrp="1"/>
          </p:cNvSpPr>
          <p:nvPr>
            <p:ph type="sldNum" sz="quarter" idx="5"/>
          </p:nvPr>
        </p:nvSpPr>
        <p:spPr>
          <a:xfrm>
            <a:off x="3815374" y="9371286"/>
            <a:ext cx="2918831" cy="495028"/>
          </a:xfrm>
          <a:prstGeom prst="rect">
            <a:avLst/>
          </a:prstGeom>
        </p:spPr>
        <p:txBody>
          <a:bodyPr vert="horz" lIns="91347" tIns="45674" rIns="91347" bIns="45674" rtlCol="0" anchor="b"/>
          <a:lstStyle>
            <a:lvl1pPr algn="r">
              <a:defRPr sz="1200"/>
            </a:lvl1pPr>
          </a:lstStyle>
          <a:p>
            <a:fld id="{0B531BCB-E4CC-CD41-BF0E-941D9510A3DE}" type="slidenum">
              <a:rPr lang="de-DE" smtClean="0"/>
              <a:t>‹Nr.›</a:t>
            </a:fld>
            <a:endParaRPr lang="de-DE"/>
          </a:p>
        </p:txBody>
      </p:sp>
    </p:spTree>
    <p:extLst>
      <p:ext uri="{BB962C8B-B14F-4D97-AF65-F5344CB8AC3E}">
        <p14:creationId xmlns:p14="http://schemas.microsoft.com/office/powerpoint/2010/main" val="22356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is.bka.gv.at/eli/bgbl/II/2022/301/20220808?Abfrage=BgblAuth&amp;Titel=uhsbv&amp;Bgblnummer=&amp;SucheNachGesetzen=True&amp;SucheNachKundmachungen=True&amp;SucheNachVerordnungen=True&amp;SucheNachSonstiges=True&amp;SucheNachTeil1=True&amp;SucheNachTeil2=True&amp;SucheNachTeil3=True&amp;Einbringer=&amp;VonDatum=01.01.2004&amp;BisDatum=10.10.2022&amp;ImRisSeitVonDatum=01.01.2004&amp;ImRisSeitBisDatum=10.10.2022&amp;ImRisSeit=Undefined&amp;ResultPageSize=100&amp;Suchworte=&amp;Position=1&amp;SkipToDocumentPage=true&amp;ResultFunctionToken=b496f123-653e-40da-973c-9bd388a677a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531BCB-E4CC-CD41-BF0E-941D9510A3DE}" type="slidenum">
              <a:rPr lang="de-DE" smtClean="0"/>
              <a:t>1</a:t>
            </a:fld>
            <a:endParaRPr lang="de-DE"/>
          </a:p>
        </p:txBody>
      </p:sp>
    </p:spTree>
    <p:extLst>
      <p:ext uri="{BB962C8B-B14F-4D97-AF65-F5344CB8AC3E}">
        <p14:creationId xmlns:p14="http://schemas.microsoft.com/office/powerpoint/2010/main" val="235319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10</a:t>
            </a:fld>
            <a:endParaRPr lang="de-DE"/>
          </a:p>
        </p:txBody>
      </p:sp>
    </p:spTree>
    <p:extLst>
      <p:ext uri="{BB962C8B-B14F-4D97-AF65-F5344CB8AC3E}">
        <p14:creationId xmlns:p14="http://schemas.microsoft.com/office/powerpoint/2010/main" val="1344230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11</a:t>
            </a:fld>
            <a:endParaRPr lang="de-DE"/>
          </a:p>
        </p:txBody>
      </p:sp>
    </p:spTree>
    <p:extLst>
      <p:ext uri="{BB962C8B-B14F-4D97-AF65-F5344CB8AC3E}">
        <p14:creationId xmlns:p14="http://schemas.microsoft.com/office/powerpoint/2010/main" val="4003898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00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16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dirty="0"/>
              <a:t>Aus dem GUEP: </a:t>
            </a:r>
          </a:p>
          <a:p>
            <a:r>
              <a:rPr lang="de-AT" sz="1000" b="1" dirty="0"/>
              <a:t>„(…) Universitäten als Zentren für Forschung </a:t>
            </a:r>
            <a:r>
              <a:rPr lang="de-AT" sz="1000" dirty="0"/>
              <a:t>(…)</a:t>
            </a:r>
            <a:r>
              <a:rPr lang="de-AT" sz="1000" b="1" dirty="0"/>
              <a:t> und Lehre spielen in einer Wissensgesellschaft eine wichtige strategische Rolle und sind maßgeblich am Gelingen des gesellschaftlichen Zusammenlebens </a:t>
            </a:r>
            <a:r>
              <a:rPr lang="de-AT" sz="1000" dirty="0"/>
              <a:t>(und Weiterentwicklung) </a:t>
            </a:r>
            <a:r>
              <a:rPr lang="de-AT" sz="1000" b="1" dirty="0"/>
              <a:t>beteiligt. </a:t>
            </a:r>
            <a:r>
              <a:rPr lang="de-AT" sz="1000" dirty="0"/>
              <a:t>Als gesellschaftliche Leitinstitutionen und stabilisierende wirtschaftliche „Anker“ einer Region wirken insbesondere Universitäten standortbezogen, national und im internationalen Kontext. Sie fungieren als „Wissensproduzentinnen“, aber auch als essenzielle Partnerinnen zur Erreichung der SDGs und ihrer Unterziele sowie zur </a:t>
            </a:r>
            <a:r>
              <a:rPr lang="de-AT" sz="1000" b="1" dirty="0"/>
              <a:t>Generierung dafür notwendiger Innovationen und Lösungsansätze vor dem Hintergrund gesellschaftlicher, technologischer und wirtschaftlicher Transformationsprozesse </a:t>
            </a:r>
            <a:r>
              <a:rPr lang="de-AT" sz="1000" dirty="0"/>
              <a:t>(…)</a:t>
            </a:r>
          </a:p>
          <a:p>
            <a:r>
              <a:rPr lang="de-AT" sz="1000" dirty="0"/>
              <a:t>Als Bildungs- und Ausbildungsstätten künftiger Führungskräfte und Entscheidungsträgerinnen haben die Universitäten angesichts der Herausforderungen (Klimawandel, Ernährungssicherheit, Energieversorgung, Ressourcenverknappung, Biodiversität, demografischer Wandel, soziale Sicherheit, Migration u.a.) </a:t>
            </a:r>
            <a:r>
              <a:rPr lang="de-AT" sz="1000" b="1" dirty="0"/>
              <a:t>die Verpflichtung, ihre Studierenden mit den entsprechenden Lösungskompetenzen (</a:t>
            </a:r>
            <a:r>
              <a:rPr lang="de-AT" sz="1000" b="1" dirty="0" err="1"/>
              <a:t>Anm</a:t>
            </a:r>
            <a:r>
              <a:rPr lang="de-AT" sz="1000" b="1" dirty="0"/>
              <a:t>: und dem entsprechenden </a:t>
            </a:r>
            <a:r>
              <a:rPr lang="de-AT" sz="1000" b="1" dirty="0" err="1"/>
              <a:t>Mindset</a:t>
            </a:r>
            <a:r>
              <a:rPr lang="de-AT" sz="1000" b="1" dirty="0"/>
              <a:t>) zu befähigen.(…)</a:t>
            </a:r>
          </a:p>
          <a:p>
            <a:r>
              <a:rPr lang="de-AT" sz="1000" b="1" dirty="0"/>
              <a:t>Die (sichtbare) Integration des Prinzips der Nachhaltigkeit in die Bildungs- und Forschungsinhalte und in den Prozess der Wissensvermittlung ist ein wichtiges bewusstseinsbildendes Anliegen.(…)“</a:t>
            </a:r>
          </a:p>
        </p:txBody>
      </p:sp>
      <p:sp>
        <p:nvSpPr>
          <p:cNvPr id="4" name="Foliennummernplatzhalter 3"/>
          <p:cNvSpPr>
            <a:spLocks noGrp="1"/>
          </p:cNvSpPr>
          <p:nvPr>
            <p:ph type="sldNum" sz="quarter" idx="5"/>
          </p:nvPr>
        </p:nvSpPr>
        <p:spPr/>
        <p:txBody>
          <a:bodyPr/>
          <a:lstStyle/>
          <a:p>
            <a:pPr marL="0" marR="0" lvl="0" indent="0" algn="r" defTabSz="95448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4480" rtl="0" eaLnBrk="1" fontAlgn="auto" latinLnBrk="0" hangingPunct="1">
                <a:lnSpc>
                  <a:spcPct val="100000"/>
                </a:lnSpc>
                <a:spcBef>
                  <a:spcPts val="0"/>
                </a:spcBef>
                <a:spcAft>
                  <a:spcPts val="0"/>
                </a:spcAft>
                <a:buClrTx/>
                <a:buSzTx/>
                <a:buFontTx/>
                <a:buNone/>
                <a:tabLst/>
                <a:defRPr/>
              </a:pPr>
              <a:t>14</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62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DD: </a:t>
            </a:r>
            <a:r>
              <a:rPr lang="de-AT" sz="1200" b="0" dirty="0">
                <a:latin typeface="+mn-lt"/>
              </a:rPr>
              <a:t>„(…), die in einem Studienfach Wissen und Verstehen demonstriert haben, das auf ihrer generellen Sekundarstufen-Bildung aufbaut und darüber hinausgeht und das sich üblicherweise auf einem Niveau befindet, das, unterstützt durch wissenschaftliche Lehrbücher, zumindest in einigen Aspekten an neueste Erkenntnisse in ihrem Studienfach anknüpft; ihr Wissen und Verstehen in einer Weise anwenden können, die von einem professionellen Zugang zu ihrer Arbeit oder ihrem Beruf zeugt, und die über Kompetenzen verfügen, die üblicherweise durch das Formulieren und Untermauern von Argumenten und das Lösen von Problemen in ihrem Studienfach demonstriert werden; (…), relevante Daten zu sammeln und zu interpretieren, um Einschätzungen zu stützen, die relevante soziale, wissenschaftliche oder ethische Belange mit berücksichtigen; Informationen, Ideen, Probleme und Lösungen sowohl an ExpertInnen als auch an LaiInnen vermitteln können; die Lernstrategien entwickelt haben, die sie benötigen, um ihre Studien mit einem Höchstmaß an Autonomie fortzusetzen (…)“</a:t>
            </a:r>
          </a:p>
          <a:p>
            <a:endParaRPr lang="de-AT" b="0" dirty="0"/>
          </a:p>
        </p:txBody>
      </p:sp>
      <p:sp>
        <p:nvSpPr>
          <p:cNvPr id="4" name="Foliennummernplatzhalter 3"/>
          <p:cNvSpPr>
            <a:spLocks noGrp="1"/>
          </p:cNvSpPr>
          <p:nvPr>
            <p:ph type="sldNum" sz="quarter" idx="5"/>
          </p:nvPr>
        </p:nvSpPr>
        <p:spPr/>
        <p:txBody>
          <a:bodyPr/>
          <a:lstStyle/>
          <a:p>
            <a:fld id="{0B531BCB-E4CC-CD41-BF0E-941D9510A3DE}" type="slidenum">
              <a:rPr lang="de-DE" smtClean="0"/>
              <a:t>15</a:t>
            </a:fld>
            <a:endParaRPr lang="de-DE"/>
          </a:p>
        </p:txBody>
      </p:sp>
    </p:spTree>
    <p:extLst>
      <p:ext uri="{BB962C8B-B14F-4D97-AF65-F5344CB8AC3E}">
        <p14:creationId xmlns:p14="http://schemas.microsoft.com/office/powerpoint/2010/main" val="2948040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DD: </a:t>
            </a:r>
            <a:r>
              <a:rPr lang="de-AT" sz="1200" b="0" dirty="0">
                <a:latin typeface="+mn-lt"/>
              </a:rPr>
              <a:t>„(…), die in einem Studienfach Wissen und Verstehen demonstriert haben, das auf ihrer generellen Sekundarstufen-Bildung aufbaut und darüber hinausgeht und das sich üblicherweise auf einem Niveau befindet, das, unterstützt durch wissenschaftliche Lehrbücher, zumindest in einigen Aspekten an neueste Erkenntnisse in ihrem Studienfach anknüpft; ihr Wissen und Verstehen in einer Weise anwenden können, die von einem professionellen Zugang zu ihrer Arbeit oder ihrem Beruf zeugt, und die über Kompetenzen verfügen, die üblicherweise durch das Formulieren und Untermauern von Argumenten und das Lösen von Problemen in ihrem Studienfach demonstriert werden; (…), relevante Daten zu sammeln und zu interpretieren, um Einschätzungen zu stützen, die relevante soziale, wissenschaftliche oder ethische Belange mit berücksichtigen; Informationen, Ideen, Probleme und Lösungen sowohl an ExpertInnen als auch an LaiInnen vermitteln können; die Lernstrategien entwickelt haben, die sie benötigen, um ihre Studien mit einem Höchstmaß an Autonomie fortzusetzen (…)“</a:t>
            </a:r>
          </a:p>
          <a:p>
            <a:endParaRPr lang="de-AT" b="0" dirty="0"/>
          </a:p>
        </p:txBody>
      </p:sp>
      <p:sp>
        <p:nvSpPr>
          <p:cNvPr id="4" name="Foliennummernplatzhalter 3"/>
          <p:cNvSpPr>
            <a:spLocks noGrp="1"/>
          </p:cNvSpPr>
          <p:nvPr>
            <p:ph type="sldNum" sz="quarter" idx="5"/>
          </p:nvPr>
        </p:nvSpPr>
        <p:spPr/>
        <p:txBody>
          <a:bodyPr/>
          <a:lstStyle/>
          <a:p>
            <a:fld id="{0B531BCB-E4CC-CD41-BF0E-941D9510A3DE}" type="slidenum">
              <a:rPr lang="de-DE" smtClean="0"/>
              <a:t>16</a:t>
            </a:fld>
            <a:endParaRPr lang="de-DE"/>
          </a:p>
        </p:txBody>
      </p:sp>
    </p:spTree>
    <p:extLst>
      <p:ext uri="{BB962C8B-B14F-4D97-AF65-F5344CB8AC3E}">
        <p14:creationId xmlns:p14="http://schemas.microsoft.com/office/powerpoint/2010/main" val="321719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DD: </a:t>
            </a:r>
            <a:r>
              <a:rPr lang="de-AT" sz="1200" b="0" dirty="0">
                <a:latin typeface="+mn-lt"/>
              </a:rPr>
              <a:t>„(…), die in einem Studienfach Wissen und Verstehen demonstriert haben, das auf ihrer generellen Sekundarstufen-Bildung aufbaut und darüber hinausgeht und das sich üblicherweise auf einem Niveau befindet, das, unterstützt durch wissenschaftliche Lehrbücher, zumindest in einigen Aspekten an neueste Erkenntnisse in ihrem Studienfach anknüpft; ihr Wissen und Verstehen in einer Weise anwenden können, die von einem professionellen Zugang zu ihrer Arbeit oder ihrem Beruf zeugt, und die über Kompetenzen verfügen, die üblicherweise durch das Formulieren und Untermauern von Argumenten und das Lösen von Problemen in ihrem Studienfach demonstriert werden; (…), relevante Daten zu sammeln und zu interpretieren, um Einschätzungen zu stützen, die relevante soziale, wissenschaftliche oder ethische Belange mit berücksichtigen; Informationen, Ideen, Probleme und Lösungen sowohl an ExpertInnen als auch an LaiInnen vermitteln können; die Lernstrategien entwickelt haben, die sie benötigen, um ihre Studien mit einem Höchstmaß an Autonomie fortzusetzen (…)“</a:t>
            </a:r>
          </a:p>
          <a:p>
            <a:endParaRPr lang="de-AT" b="0" dirty="0"/>
          </a:p>
        </p:txBody>
      </p:sp>
      <p:sp>
        <p:nvSpPr>
          <p:cNvPr id="4" name="Foliennummernplatzhalter 3"/>
          <p:cNvSpPr>
            <a:spLocks noGrp="1"/>
          </p:cNvSpPr>
          <p:nvPr>
            <p:ph type="sldNum" sz="quarter" idx="5"/>
          </p:nvPr>
        </p:nvSpPr>
        <p:spPr/>
        <p:txBody>
          <a:bodyPr/>
          <a:lstStyle/>
          <a:p>
            <a:fld id="{0B531BCB-E4CC-CD41-BF0E-941D9510A3DE}" type="slidenum">
              <a:rPr lang="de-DE" smtClean="0"/>
              <a:t>17</a:t>
            </a:fld>
            <a:endParaRPr lang="de-DE"/>
          </a:p>
        </p:txBody>
      </p:sp>
    </p:spTree>
    <p:extLst>
      <p:ext uri="{BB962C8B-B14F-4D97-AF65-F5344CB8AC3E}">
        <p14:creationId xmlns:p14="http://schemas.microsoft.com/office/powerpoint/2010/main" val="275275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18</a:t>
            </a:fld>
            <a:endParaRPr lang="de-DE"/>
          </a:p>
        </p:txBody>
      </p:sp>
    </p:spTree>
    <p:extLst>
      <p:ext uri="{BB962C8B-B14F-4D97-AF65-F5344CB8AC3E}">
        <p14:creationId xmlns:p14="http://schemas.microsoft.com/office/powerpoint/2010/main" val="2468347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531BCB-E4CC-CD41-BF0E-941D9510A3DE}" type="slidenum">
              <a:rPr lang="de-DE" smtClean="0"/>
              <a:t>19</a:t>
            </a:fld>
            <a:endParaRPr lang="de-DE"/>
          </a:p>
        </p:txBody>
      </p:sp>
    </p:spTree>
    <p:extLst>
      <p:ext uri="{BB962C8B-B14F-4D97-AF65-F5344CB8AC3E}">
        <p14:creationId xmlns:p14="http://schemas.microsoft.com/office/powerpoint/2010/main" val="358408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QR als systematische Darstellungen von formalen Bildungsabschlüssen, bei denen verschiedene Niveaus unterschieden und anhand von Merkmalen („Deskriptoren“) erläutert werden</a:t>
            </a:r>
          </a:p>
          <a:p>
            <a:endParaRPr lang="de-AT" dirty="0"/>
          </a:p>
          <a:p>
            <a:r>
              <a:rPr lang="de-AT" sz="1200" b="0" i="0" kern="1200" dirty="0">
                <a:solidFill>
                  <a:schemeClr val="tx1"/>
                </a:solidFill>
                <a:effectLst/>
                <a:latin typeface="+mn-lt"/>
                <a:ea typeface="+mn-ea"/>
                <a:cs typeface="+mn-cs"/>
              </a:rPr>
              <a:t>In Österreich sind die Ausstellung und Inhalte des Diploma Supplements seit dem Jahr 2022 für alle Hochschul-Sektoren in der </a:t>
            </a:r>
            <a:r>
              <a:rPr lang="de-AT" sz="1200" b="0" i="0" u="sng" kern="1200" dirty="0">
                <a:solidFill>
                  <a:schemeClr val="tx1"/>
                </a:solidFill>
                <a:effectLst/>
                <a:latin typeface="+mn-lt"/>
                <a:ea typeface="+mn-ea"/>
                <a:cs typeface="+mn-cs"/>
                <a:hlinkClick r:id="rId3" tooltip="Öffnet in einem neuen Fenster"/>
              </a:rPr>
              <a:t>Universitäts- und Hochschulstatistik- und Bildungsdokumentationsverordnung</a:t>
            </a:r>
            <a:r>
              <a:rPr lang="de-AT" sz="1200" b="0" i="0" kern="1200" dirty="0">
                <a:solidFill>
                  <a:schemeClr val="tx1"/>
                </a:solidFill>
                <a:effectLst/>
                <a:latin typeface="+mn-lt"/>
                <a:ea typeface="+mn-ea"/>
                <a:cs typeface="+mn-cs"/>
              </a:rPr>
              <a:t>, kurz: UHSBV, geregelt.</a:t>
            </a:r>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2</a:t>
            </a:fld>
            <a:endParaRPr lang="de-DE"/>
          </a:p>
        </p:txBody>
      </p:sp>
    </p:spTree>
    <p:extLst>
      <p:ext uri="{BB962C8B-B14F-4D97-AF65-F5344CB8AC3E}">
        <p14:creationId xmlns:p14="http://schemas.microsoft.com/office/powerpoint/2010/main" val="3460110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dirty="0">
                <a:solidFill>
                  <a:schemeClr val="tx1"/>
                </a:solidFill>
              </a:rPr>
              <a:t>Definition: Mobilitätsfenster – Arten</a:t>
            </a:r>
          </a:p>
          <a:p>
            <a:r>
              <a:rPr lang="de-AT" sz="1000" kern="0" dirty="0">
                <a:solidFill>
                  <a:schemeClr val="tx1"/>
                </a:solidFill>
              </a:rPr>
              <a:t>vgl. Ferencz, I., Hauschildt, K. Garam, I. (2013)</a:t>
            </a:r>
          </a:p>
          <a:p>
            <a:endParaRPr lang="de-AT" sz="1000" dirty="0"/>
          </a:p>
        </p:txBody>
      </p:sp>
      <p:sp>
        <p:nvSpPr>
          <p:cNvPr id="4" name="Foliennummernplatzhalter 3"/>
          <p:cNvSpPr>
            <a:spLocks noGrp="1"/>
          </p:cNvSpPr>
          <p:nvPr>
            <p:ph type="sldNum" sz="quarter" idx="5"/>
          </p:nvPr>
        </p:nvSpPr>
        <p:spPr/>
        <p:txBody>
          <a:bodyPr/>
          <a:lstStyle/>
          <a:p>
            <a:fld id="{0B531BCB-E4CC-CD41-BF0E-941D9510A3DE}" type="slidenum">
              <a:rPr lang="de-DE" smtClean="0"/>
              <a:t>20</a:t>
            </a:fld>
            <a:endParaRPr lang="de-DE"/>
          </a:p>
        </p:txBody>
      </p:sp>
    </p:spTree>
    <p:extLst>
      <p:ext uri="{BB962C8B-B14F-4D97-AF65-F5344CB8AC3E}">
        <p14:creationId xmlns:p14="http://schemas.microsoft.com/office/powerpoint/2010/main" val="2858119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9575" y="1235075"/>
            <a:ext cx="5922963" cy="3332163"/>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8D5BFB-CE13-41AE-B5C5-36E2ED620D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18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dirty="0">
                <a:solidFill>
                  <a:schemeClr val="tx1"/>
                </a:solidFill>
              </a:rPr>
              <a:t>Definition: Mobilitätsfenster – Arten</a:t>
            </a:r>
          </a:p>
          <a:p>
            <a:r>
              <a:rPr lang="de-AT" sz="1000" kern="0" dirty="0">
                <a:solidFill>
                  <a:schemeClr val="tx1"/>
                </a:solidFill>
              </a:rPr>
              <a:t>vgl. Ferencz, I., Hauschildt, K. Garam, I. (2013)</a:t>
            </a:r>
          </a:p>
        </p:txBody>
      </p:sp>
      <p:sp>
        <p:nvSpPr>
          <p:cNvPr id="4" name="Foliennummernplatzhalter 3"/>
          <p:cNvSpPr>
            <a:spLocks noGrp="1"/>
          </p:cNvSpPr>
          <p:nvPr>
            <p:ph type="sldNum" sz="quarter" idx="5"/>
          </p:nvPr>
        </p:nvSpPr>
        <p:spPr/>
        <p:txBody>
          <a:bodyPr/>
          <a:lstStyle/>
          <a:p>
            <a:fld id="{0B531BCB-E4CC-CD41-BF0E-941D9510A3DE}" type="slidenum">
              <a:rPr lang="de-DE" smtClean="0"/>
              <a:t>22</a:t>
            </a:fld>
            <a:endParaRPr lang="de-DE"/>
          </a:p>
        </p:txBody>
      </p:sp>
    </p:spTree>
    <p:extLst>
      <p:ext uri="{BB962C8B-B14F-4D97-AF65-F5344CB8AC3E}">
        <p14:creationId xmlns:p14="http://schemas.microsoft.com/office/powerpoint/2010/main" val="148739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Bei entsprechendem </a:t>
            </a:r>
            <a:r>
              <a:rPr lang="de-AT" b="1" i="1" dirty="0"/>
              <a:t>(institutionellem) </a:t>
            </a:r>
            <a:r>
              <a:rPr lang="de-AT" b="1" dirty="0"/>
              <a:t>Angebot ist ein Window of Opportunity darüber hinaus geeignet:</a:t>
            </a:r>
          </a:p>
          <a:p>
            <a:pPr marL="742950" lvl="1" indent="-285750">
              <a:buFont typeface="Courier New" panose="02070309020205020404" pitchFamily="49" charset="0"/>
              <a:buChar char="o"/>
            </a:pPr>
            <a:r>
              <a:rPr lang="de-AT" b="1" dirty="0"/>
              <a:t>Studien zu flexibilisieren </a:t>
            </a:r>
          </a:p>
          <a:p>
            <a:pPr marL="742950" lvl="1" indent="-285750">
              <a:buFont typeface="Courier New" panose="02070309020205020404" pitchFamily="49" charset="0"/>
              <a:buChar char="o"/>
            </a:pPr>
            <a:r>
              <a:rPr lang="de-AT" b="1" dirty="0"/>
              <a:t>Erfordernisse einer zusehends diversen Studierendenschaft </a:t>
            </a:r>
            <a:r>
              <a:rPr lang="de-AT" b="1" i="1" dirty="0"/>
              <a:t>(Stichwort soziale Dimension) </a:t>
            </a:r>
            <a:r>
              <a:rPr lang="de-AT" b="1" dirty="0"/>
              <a:t>zu berücksichtigen</a:t>
            </a:r>
          </a:p>
          <a:p>
            <a:pPr marL="742950" lvl="1" indent="-285750">
              <a:buFont typeface="Courier New" panose="02070309020205020404" pitchFamily="49" charset="0"/>
              <a:buChar char="o"/>
            </a:pPr>
            <a:r>
              <a:rPr lang="de-AT" b="1" dirty="0"/>
              <a:t>Lernen mit Studierenden &amp; Lehrenden anderer (Fach-)Disziplinen zu ermöglichen</a:t>
            </a:r>
          </a:p>
          <a:p>
            <a:pPr marL="742950" lvl="1" indent="-285750">
              <a:buFont typeface="Courier New" panose="02070309020205020404" pitchFamily="49" charset="0"/>
              <a:buChar char="o"/>
            </a:pPr>
            <a:r>
              <a:rPr lang="de-AT" b="1" dirty="0"/>
              <a:t>ein Bewusstsein für globale Herausforderungen zu erwerben, </a:t>
            </a:r>
            <a:r>
              <a:rPr lang="de-AT" b="1" i="1" dirty="0"/>
              <a:t>(internationale) </a:t>
            </a:r>
            <a:r>
              <a:rPr lang="de-AT" b="1" dirty="0"/>
              <a:t>unterschiedliche Perspektiven zu tolerieren und zu diskutieren</a:t>
            </a:r>
          </a:p>
          <a:p>
            <a:pPr marL="742950" lvl="1" indent="-285750">
              <a:buFont typeface="Courier New" panose="02070309020205020404" pitchFamily="49" charset="0"/>
              <a:buChar char="o"/>
            </a:pPr>
            <a:r>
              <a:rPr lang="de-AT" b="1" dirty="0"/>
              <a:t>Studierende zu befähigen, ihre Wertvorstellungen zu hinterfragen und über ihre zukünftigen </a:t>
            </a:r>
            <a:r>
              <a:rPr lang="de-AT" b="1" i="1" dirty="0"/>
              <a:t>(sozioökonomischen  und/oder gesellschaftlichen)</a:t>
            </a:r>
            <a:r>
              <a:rPr lang="de-AT" b="1" dirty="0"/>
              <a:t> Beiträge zu reflektieren</a:t>
            </a:r>
            <a:endParaRPr lang="de-AT" b="1" i="1" dirty="0"/>
          </a:p>
          <a:p>
            <a:pPr algn="r">
              <a:spcBef>
                <a:spcPts val="600"/>
              </a:spcBef>
            </a:pPr>
            <a:r>
              <a:rPr lang="de-AT" sz="1000" i="1" dirty="0">
                <a:cs typeface="Arial" panose="020B0604020202020204" pitchFamily="34" charset="0"/>
              </a:rPr>
              <a:t>Definition in Anlehnung an Ferencz 2013</a:t>
            </a:r>
          </a:p>
          <a:p>
            <a:endParaRPr lang="de-AT" sz="1000" u="sng" dirty="0">
              <a:cs typeface="Arial" panose="020B0604020202020204" pitchFamily="34" charset="0"/>
            </a:endParaRPr>
          </a:p>
          <a:p>
            <a:endParaRPr lang="de-AT" sz="1000" kern="0" dirty="0">
              <a:solidFill>
                <a:schemeClr val="tx1"/>
              </a:solidFill>
            </a:endParaRPr>
          </a:p>
          <a:p>
            <a:endParaRPr lang="de-AT" sz="1000" dirty="0"/>
          </a:p>
        </p:txBody>
      </p:sp>
      <p:sp>
        <p:nvSpPr>
          <p:cNvPr id="4" name="Foliennummernplatzhalter 3"/>
          <p:cNvSpPr>
            <a:spLocks noGrp="1"/>
          </p:cNvSpPr>
          <p:nvPr>
            <p:ph type="sldNum" sz="quarter" idx="5"/>
          </p:nvPr>
        </p:nvSpPr>
        <p:spPr/>
        <p:txBody>
          <a:bodyPr/>
          <a:lstStyle/>
          <a:p>
            <a:fld id="{0B531BCB-E4CC-CD41-BF0E-941D9510A3DE}" type="slidenum">
              <a:rPr lang="de-DE" smtClean="0"/>
              <a:t>23</a:t>
            </a:fld>
            <a:endParaRPr lang="de-DE"/>
          </a:p>
        </p:txBody>
      </p:sp>
    </p:spTree>
    <p:extLst>
      <p:ext uri="{BB962C8B-B14F-4D97-AF65-F5344CB8AC3E}">
        <p14:creationId xmlns:p14="http://schemas.microsoft.com/office/powerpoint/2010/main" val="148078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altLang="de-DE" sz="1200" b="1" dirty="0">
                <a:latin typeface="Calibri" panose="020F0502020204030204" pitchFamily="34" charset="0"/>
              </a:rPr>
              <a:t>Graduates are able to organise their study programmes in a self-responsible way and according to their needs and interests/aptitudes. They are familiar with learning with students and lecturers of other (specialist) disciplines (multidisciplinary teams). They are able to reflect their understanding/knowledge against the background of their own subject’s culture or their own values and to discuss various (international) perspectives. </a:t>
            </a:r>
          </a:p>
          <a:p>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24</a:t>
            </a:fld>
            <a:endParaRPr lang="de-DE"/>
          </a:p>
        </p:txBody>
      </p:sp>
    </p:spTree>
    <p:extLst>
      <p:ext uri="{BB962C8B-B14F-4D97-AF65-F5344CB8AC3E}">
        <p14:creationId xmlns:p14="http://schemas.microsoft.com/office/powerpoint/2010/main" val="4186662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a:extLst>
              <a:ext uri="{FF2B5EF4-FFF2-40B4-BE49-F238E27FC236}">
                <a16:creationId xmlns:a16="http://schemas.microsoft.com/office/drawing/2014/main" id="{E7F152AF-5E4A-4D2F-A2E5-E3F67D95C3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a:extLst>
              <a:ext uri="{FF2B5EF4-FFF2-40B4-BE49-F238E27FC236}">
                <a16:creationId xmlns:a16="http://schemas.microsoft.com/office/drawing/2014/main" id="{F08AA1A6-E163-40A9-A809-DD7B76ED71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dirty="0"/>
          </a:p>
        </p:txBody>
      </p:sp>
      <p:sp>
        <p:nvSpPr>
          <p:cNvPr id="70660" name="Foliennummernplatzhalter 3">
            <a:extLst>
              <a:ext uri="{FF2B5EF4-FFF2-40B4-BE49-F238E27FC236}">
                <a16:creationId xmlns:a16="http://schemas.microsoft.com/office/drawing/2014/main" id="{3F4792BB-0FD3-4C9C-B18F-706E8CDCB8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0988">
              <a:defRPr>
                <a:solidFill>
                  <a:schemeClr val="tx1"/>
                </a:solidFill>
                <a:latin typeface="Arial" panose="020B0604020202020204" pitchFamily="34" charset="0"/>
                <a:cs typeface="Arial" panose="020B0604020202020204" pitchFamily="34" charset="0"/>
              </a:defRPr>
            </a:lvl2pPr>
            <a:lvl3pPr marL="1138238" indent="-222250">
              <a:defRPr>
                <a:solidFill>
                  <a:schemeClr val="tx1"/>
                </a:solidFill>
                <a:latin typeface="Arial" panose="020B0604020202020204" pitchFamily="34" charset="0"/>
                <a:cs typeface="Arial" panose="020B0604020202020204" pitchFamily="34" charset="0"/>
              </a:defRPr>
            </a:lvl3pPr>
            <a:lvl4pPr marL="1595438" indent="-222250">
              <a:defRPr>
                <a:solidFill>
                  <a:schemeClr val="tx1"/>
                </a:solidFill>
                <a:latin typeface="Arial" panose="020B0604020202020204" pitchFamily="34" charset="0"/>
                <a:cs typeface="Arial" panose="020B0604020202020204" pitchFamily="34" charset="0"/>
              </a:defRPr>
            </a:lvl4pPr>
            <a:lvl5pPr marL="2047875" indent="-222250">
              <a:defRPr>
                <a:solidFill>
                  <a:schemeClr val="tx1"/>
                </a:solidFill>
                <a:latin typeface="Arial" panose="020B0604020202020204" pitchFamily="34" charset="0"/>
                <a:cs typeface="Arial" panose="020B0604020202020204" pitchFamily="34" charset="0"/>
              </a:defRPr>
            </a:lvl5pPr>
            <a:lvl6pPr marL="2505075" indent="-222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2275" indent="-222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9475" indent="-222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675" indent="-222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554265-80D7-4358-A02A-5257ED188093}" type="slidenum">
              <a:rPr kumimoji="0" lang="de-AT" alt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de-AT"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8A7EBB43-5A83-4F9D-8FE2-AB318CBCDA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izenplatzhalter 2">
            <a:extLst>
              <a:ext uri="{FF2B5EF4-FFF2-40B4-BE49-F238E27FC236}">
                <a16:creationId xmlns:a16="http://schemas.microsoft.com/office/drawing/2014/main" id="{02768973-CA3A-488B-B1AC-4353BC96D5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dirty="0"/>
          </a:p>
        </p:txBody>
      </p:sp>
      <p:sp>
        <p:nvSpPr>
          <p:cNvPr id="77828" name="Foliennummernplatzhalter 3">
            <a:extLst>
              <a:ext uri="{FF2B5EF4-FFF2-40B4-BE49-F238E27FC236}">
                <a16:creationId xmlns:a16="http://schemas.microsoft.com/office/drawing/2014/main" id="{34F554B7-C454-4C5D-97FA-CBA6CFC839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0988">
              <a:defRPr>
                <a:solidFill>
                  <a:schemeClr val="tx1"/>
                </a:solidFill>
                <a:latin typeface="Arial" panose="020B0604020202020204" pitchFamily="34" charset="0"/>
                <a:cs typeface="Arial" panose="020B0604020202020204" pitchFamily="34" charset="0"/>
              </a:defRPr>
            </a:lvl2pPr>
            <a:lvl3pPr marL="1138238" indent="-222250">
              <a:defRPr>
                <a:solidFill>
                  <a:schemeClr val="tx1"/>
                </a:solidFill>
                <a:latin typeface="Arial" panose="020B0604020202020204" pitchFamily="34" charset="0"/>
                <a:cs typeface="Arial" panose="020B0604020202020204" pitchFamily="34" charset="0"/>
              </a:defRPr>
            </a:lvl3pPr>
            <a:lvl4pPr marL="1595438" indent="-222250">
              <a:defRPr>
                <a:solidFill>
                  <a:schemeClr val="tx1"/>
                </a:solidFill>
                <a:latin typeface="Arial" panose="020B0604020202020204" pitchFamily="34" charset="0"/>
                <a:cs typeface="Arial" panose="020B0604020202020204" pitchFamily="34" charset="0"/>
              </a:defRPr>
            </a:lvl4pPr>
            <a:lvl5pPr marL="2047875" indent="-222250">
              <a:defRPr>
                <a:solidFill>
                  <a:schemeClr val="tx1"/>
                </a:solidFill>
                <a:latin typeface="Arial" panose="020B0604020202020204" pitchFamily="34" charset="0"/>
                <a:cs typeface="Arial" panose="020B0604020202020204" pitchFamily="34" charset="0"/>
              </a:defRPr>
            </a:lvl5pPr>
            <a:lvl6pPr marL="2505075" indent="-222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2275" indent="-222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9475" indent="-222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675" indent="-222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0B6AF2-8241-4334-AA89-6D26CADFE965}" type="slidenum">
              <a:rPr kumimoji="0" lang="de-AT" alt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de-AT"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75314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51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9575" y="1235075"/>
            <a:ext cx="5922963" cy="3332163"/>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515C22-A592-498A-BF72-8AC1CC26A1E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744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9575" y="1235075"/>
            <a:ext cx="5922963" cy="3332163"/>
          </a:xfrm>
        </p:spPr>
      </p:sp>
      <p:sp>
        <p:nvSpPr>
          <p:cNvPr id="3" name="Notizenplatzhalter 2"/>
          <p:cNvSpPr>
            <a:spLocks noGrp="1"/>
          </p:cNvSpPr>
          <p:nvPr>
            <p:ph type="body" idx="1"/>
          </p:nvPr>
        </p:nvSpPr>
        <p:spPr/>
        <p:txBody>
          <a:bodyPr/>
          <a:lstStyle/>
          <a:p>
            <a:r>
              <a:rPr lang="de-AT" dirty="0"/>
              <a:t>42: </a:t>
            </a:r>
            <a:r>
              <a:rPr lang="en-GB" sz="900" dirty="0">
                <a:solidFill>
                  <a:schemeClr val="tx1"/>
                </a:solidFill>
              </a:rPr>
              <a:t>UINN: 16, URV: 11, UNINA: 10, UICE: 3, UPOL:1, UDE: 1</a:t>
            </a:r>
            <a:endParaRPr lang="de-AT" sz="900" dirty="0">
              <a:solidFill>
                <a:schemeClr val="tx1"/>
              </a:solidFill>
            </a:endParaRPr>
          </a:p>
          <a:p>
            <a:r>
              <a:rPr lang="de-AT" sz="900" kern="1200" dirty="0">
                <a:solidFill>
                  <a:schemeClr val="tx1"/>
                </a:solidFill>
                <a:effectLst/>
                <a:latin typeface="+mn-lt"/>
                <a:ea typeface="+mn-ea"/>
                <a:cs typeface="+mn-cs"/>
              </a:rPr>
              <a:t>Lehrende</a:t>
            </a:r>
          </a:p>
          <a:p>
            <a:r>
              <a:rPr lang="de-AT" sz="900" kern="1200" dirty="0">
                <a:solidFill>
                  <a:schemeClr val="tx1"/>
                </a:solidFill>
                <a:effectLst/>
                <a:latin typeface="+mn-lt"/>
                <a:ea typeface="+mn-ea"/>
                <a:cs typeface="+mn-cs"/>
              </a:rPr>
              <a:t>   Universität Innsbruck</a:t>
            </a:r>
          </a:p>
          <a:p>
            <a:r>
              <a:rPr lang="de-AT" sz="900" kern="1200" dirty="0">
                <a:solidFill>
                  <a:schemeClr val="tx1"/>
                </a:solidFill>
                <a:effectLst/>
                <a:latin typeface="+mn-lt"/>
                <a:ea typeface="+mn-ea"/>
                <a:cs typeface="+mn-cs"/>
              </a:rPr>
              <a:t>1 </a:t>
            </a:r>
            <a:r>
              <a:rPr lang="de-AT" sz="900" kern="1200" dirty="0" err="1">
                <a:solidFill>
                  <a:schemeClr val="tx1"/>
                </a:solidFill>
                <a:effectLst/>
                <a:latin typeface="+mn-lt"/>
                <a:ea typeface="+mn-ea"/>
                <a:cs typeface="+mn-cs"/>
              </a:rPr>
              <a:t>Vrije</a:t>
            </a:r>
            <a:r>
              <a:rPr lang="de-AT" sz="900" kern="1200" dirty="0">
                <a:solidFill>
                  <a:schemeClr val="tx1"/>
                </a:solidFill>
                <a:effectLst/>
                <a:latin typeface="+mn-lt"/>
                <a:ea typeface="+mn-ea"/>
                <a:cs typeface="+mn-cs"/>
              </a:rPr>
              <a:t> </a:t>
            </a:r>
            <a:r>
              <a:rPr lang="de-AT" sz="900" kern="1200" dirty="0" err="1">
                <a:solidFill>
                  <a:schemeClr val="tx1"/>
                </a:solidFill>
                <a:effectLst/>
                <a:latin typeface="+mn-lt"/>
                <a:ea typeface="+mn-ea"/>
                <a:cs typeface="+mn-cs"/>
              </a:rPr>
              <a:t>Universiteit</a:t>
            </a:r>
            <a:r>
              <a:rPr lang="de-AT" sz="900" kern="1200" dirty="0">
                <a:solidFill>
                  <a:schemeClr val="tx1"/>
                </a:solidFill>
                <a:effectLst/>
                <a:latin typeface="+mn-lt"/>
                <a:ea typeface="+mn-ea"/>
                <a:cs typeface="+mn-cs"/>
              </a:rPr>
              <a:t> Amsterdam, </a:t>
            </a:r>
            <a:r>
              <a:rPr lang="de-AT" sz="900" kern="1200" dirty="0" err="1">
                <a:solidFill>
                  <a:schemeClr val="tx1"/>
                </a:solidFill>
                <a:effectLst/>
                <a:latin typeface="+mn-lt"/>
                <a:ea typeface="+mn-ea"/>
                <a:cs typeface="+mn-cs"/>
              </a:rPr>
              <a:t>Netherlands</a:t>
            </a:r>
            <a:endParaRPr lang="de-AT"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1 Universiteit van Pretoria, South Africa</a:t>
            </a:r>
            <a:endParaRPr lang="de-AT"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3 University of Napoli </a:t>
            </a:r>
            <a:r>
              <a:rPr lang="en-US" sz="900" kern="1200" dirty="0" err="1">
                <a:solidFill>
                  <a:schemeClr val="tx1"/>
                </a:solidFill>
                <a:effectLst/>
                <a:latin typeface="+mn-lt"/>
                <a:ea typeface="+mn-ea"/>
                <a:cs typeface="+mn-cs"/>
              </a:rPr>
              <a:t>Frederico</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II,Italy</a:t>
            </a:r>
            <a:endParaRPr lang="de-AT"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2 Universität Duisburg-Essen, Germany</a:t>
            </a:r>
            <a:endParaRPr lang="de-AT"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2 University of </a:t>
            </a:r>
            <a:r>
              <a:rPr lang="en-US" sz="900" kern="1200" dirty="0" err="1">
                <a:solidFill>
                  <a:schemeClr val="tx1"/>
                </a:solidFill>
                <a:effectLst/>
                <a:latin typeface="+mn-lt"/>
                <a:ea typeface="+mn-ea"/>
                <a:cs typeface="+mn-cs"/>
              </a:rPr>
              <a:t>Rovira</a:t>
            </a:r>
            <a:r>
              <a:rPr lang="en-US" sz="900" kern="1200" dirty="0">
                <a:solidFill>
                  <a:schemeClr val="tx1"/>
                </a:solidFill>
                <a:effectLst/>
                <a:latin typeface="+mn-lt"/>
                <a:ea typeface="+mn-ea"/>
                <a:cs typeface="+mn-cs"/>
              </a:rPr>
              <a:t> i </a:t>
            </a:r>
            <a:r>
              <a:rPr lang="en-US" sz="900" kern="1200" dirty="0" err="1">
                <a:solidFill>
                  <a:schemeClr val="tx1"/>
                </a:solidFill>
                <a:effectLst/>
                <a:latin typeface="+mn-lt"/>
                <a:ea typeface="+mn-ea"/>
                <a:cs typeface="+mn-cs"/>
              </a:rPr>
              <a:t>Virgili</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Spaiin</a:t>
            </a:r>
            <a:endParaRPr lang="de-AT"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1 Copenhagen Business School, Denmark</a:t>
            </a:r>
            <a:endParaRPr lang="de-AT" sz="900" kern="1200" dirty="0">
              <a:solidFill>
                <a:schemeClr val="tx1"/>
              </a:solidFill>
              <a:effectLst/>
              <a:latin typeface="+mn-lt"/>
              <a:ea typeface="+mn-ea"/>
              <a:cs typeface="+mn-cs"/>
            </a:endParaRPr>
          </a:p>
          <a:p>
            <a:endParaRPr lang="en-GB" sz="900" dirty="0">
              <a:solidFill>
                <a:schemeClr val="tx1"/>
              </a:solidFill>
            </a:endParaRPr>
          </a:p>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515C22-A592-498A-BF72-8AC1CC26A1E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0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531BCB-E4CC-CD41-BF0E-941D9510A3DE}" type="slidenum">
              <a:rPr lang="de-DE" smtClean="0"/>
              <a:t>3</a:t>
            </a:fld>
            <a:endParaRPr lang="de-DE"/>
          </a:p>
        </p:txBody>
      </p:sp>
    </p:spTree>
    <p:extLst>
      <p:ext uri="{BB962C8B-B14F-4D97-AF65-F5344CB8AC3E}">
        <p14:creationId xmlns:p14="http://schemas.microsoft.com/office/powerpoint/2010/main" val="179298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531BCB-E4CC-CD41-BF0E-941D9510A3DE}" type="slidenum">
              <a:rPr lang="de-DE" smtClean="0"/>
              <a:t>30</a:t>
            </a:fld>
            <a:endParaRPr lang="de-DE"/>
          </a:p>
        </p:txBody>
      </p:sp>
    </p:spTree>
    <p:extLst>
      <p:ext uri="{BB962C8B-B14F-4D97-AF65-F5344CB8AC3E}">
        <p14:creationId xmlns:p14="http://schemas.microsoft.com/office/powerpoint/2010/main" val="2033523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31</a:t>
            </a:fld>
            <a:endParaRPr lang="de-DE"/>
          </a:p>
        </p:txBody>
      </p:sp>
    </p:spTree>
    <p:extLst>
      <p:ext uri="{BB962C8B-B14F-4D97-AF65-F5344CB8AC3E}">
        <p14:creationId xmlns:p14="http://schemas.microsoft.com/office/powerpoint/2010/main" val="2671980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Lernergebnisse - Allgemeine und fachspezifische Lernergebnisse werden zum wichtigsten Faktor, dessen Bewertung durch die anderen Indikatoren unterstützt wird.</a:t>
            </a:r>
          </a:p>
          <a:p>
            <a:r>
              <a:rPr lang="de-AT" dirty="0"/>
              <a:t>"Konzentrieren Sie sich auf die Lernergebnisse und akzeptieren Sie nicht wesentliche Unterschiede bei Ihrer Bewertung im Rahmen einer Anerkennungsentscheidung. </a:t>
            </a:r>
          </a:p>
          <a:p>
            <a:r>
              <a:rPr lang="de-AT" dirty="0"/>
              <a:t>Die Berücksichtigung der „Kompetenzen“ eines Lernenden (was er/sie weiß, versteht und in der Lage ist zu tun) in Verbindung mit einem flexiblen Ansatz für "Unterschiede" sind der Weg zu transparenten und fairen Anerkennungsverfahren.</a:t>
            </a:r>
          </a:p>
          <a:p>
            <a:r>
              <a:rPr lang="de-AT" dirty="0"/>
              <a:t>Infolge des Bologna-Prozesses werden Lernergebnisse von den Hochschulen für die Gestaltung ihrer Studien verwendet. Dieser auf die Studierenden ausgerichtete Ansatz bringt eine Paradigmenwechsel der vielen schwer fällt, hat aber auch Vorteile: </a:t>
            </a:r>
          </a:p>
          <a:p>
            <a:r>
              <a:rPr lang="de-AT" dirty="0"/>
              <a:t>Die Kohärenz und Transparenz des Bildungsprogramms wird erhöht, und die Studierenden wissen besser, was sie erwarten können, wenn sie sich für ein Studium einschreiben;</a:t>
            </a:r>
          </a:p>
          <a:p>
            <a:r>
              <a:rPr lang="de-AT" dirty="0"/>
              <a:t>Die Ergebnisse des Studiums sind für Qualitätssicherungs- und Akkreditierungsorganisationen messbar;</a:t>
            </a:r>
          </a:p>
          <a:p>
            <a:r>
              <a:rPr lang="de-AT" dirty="0"/>
              <a:t>Die </a:t>
            </a:r>
            <a:r>
              <a:rPr lang="de-AT" dirty="0" err="1"/>
              <a:t>Absolvent:innen</a:t>
            </a:r>
            <a:r>
              <a:rPr lang="de-AT" dirty="0"/>
              <a:t> des Studiums sind in der Lage, künftigen </a:t>
            </a:r>
            <a:r>
              <a:rPr lang="de-AT" dirty="0" err="1"/>
              <a:t>Arbeitgeber:innen</a:t>
            </a:r>
            <a:r>
              <a:rPr lang="de-AT" dirty="0"/>
              <a:t>, Zulassungsbeauftragten und </a:t>
            </a:r>
            <a:r>
              <a:rPr lang="de-AT" dirty="0" err="1"/>
              <a:t>Bewerter:inen</a:t>
            </a:r>
            <a:r>
              <a:rPr lang="de-AT" dirty="0"/>
              <a:t> von Zeugnissen zu zeigen, welche Kenntnisse und Fertigkeiten und Kompetenzen sie erworben haben.</a:t>
            </a:r>
          </a:p>
          <a:p>
            <a:endParaRPr lang="de-AT" b="1" dirty="0"/>
          </a:p>
          <a:p>
            <a:r>
              <a:rPr lang="de-AT" b="1" dirty="0"/>
              <a:t>Hindernisse</a:t>
            </a:r>
          </a:p>
          <a:p>
            <a:r>
              <a:rPr lang="de-AT" dirty="0"/>
              <a:t>Nicht alle Hochschuleinrichtungen geben Informationen über Lernergebnisse heraus, und das Format und die Qualität dieser Informationen variieren stark von Land zu Land oder Einrichtung zu Einrichtung.  Infolgedessen gibt es derzeit keine Standardmethodik für den Umgang mit Lernergebnissen. (Dennoch gibt es nützliche Empfehlungen auf der Grundlage allgemein anerkannter bewährter Verfahren.)</a:t>
            </a:r>
          </a:p>
          <a:p>
            <a:endParaRPr lang="de-AT" dirty="0"/>
          </a:p>
          <a:p>
            <a:r>
              <a:rPr lang="de-AT" b="1" dirty="0"/>
              <a:t>Verschiedene Arten von Lernergebnissen</a:t>
            </a:r>
            <a:endParaRPr lang="de-AT" dirty="0"/>
          </a:p>
          <a:p>
            <a:r>
              <a:rPr lang="de-AT" dirty="0"/>
              <a:t>Es gibt verschiedene Systeme für die Erstellung von Lernergebnissen und deren Verknüpfung mit Niveaustufen innerhalb nationaler und übergreifender Qualifikationsrahmen. Es können zwei Arten von Lernergebnissen unterschieden werden:</a:t>
            </a:r>
          </a:p>
          <a:p>
            <a:r>
              <a:rPr lang="de-AT" dirty="0"/>
              <a:t>Allgemeine Lernergebnisse: übertragbar von einer akademischen Disziplin auf eine andere; </a:t>
            </a:r>
          </a:p>
          <a:p>
            <a:r>
              <a:rPr lang="de-AT" dirty="0"/>
              <a:t>Spezifische Lernergebnisse: bezogen auf das Fachgebiet.</a:t>
            </a:r>
          </a:p>
          <a:p>
            <a:endParaRPr lang="de-AT" b="1" dirty="0"/>
          </a:p>
          <a:p>
            <a:r>
              <a:rPr lang="de-AT" b="1" dirty="0"/>
              <a:t>Wo findet man relevante Informationen?</a:t>
            </a:r>
            <a:endParaRPr lang="de-AT" dirty="0"/>
          </a:p>
          <a:p>
            <a:r>
              <a:rPr lang="de-AT" dirty="0"/>
              <a:t>Informationen zu Lernergebnissen auf nationaler Ebene können in den folgenden Merkmalen der nationalen Qualifikationsrahmen gefunden werden:</a:t>
            </a:r>
          </a:p>
          <a:p>
            <a:r>
              <a:rPr lang="de-AT" dirty="0"/>
              <a:t>Nationale Qualifikationsdeskriptoren;</a:t>
            </a:r>
          </a:p>
          <a:p>
            <a:r>
              <a:rPr lang="de-AT" dirty="0"/>
              <a:t>Nationale Niveaudeskriptoren;</a:t>
            </a:r>
          </a:p>
          <a:p>
            <a:r>
              <a:rPr lang="de-AT" dirty="0"/>
              <a:t>Nationale Fach-Benchmark-Aussagen (dies ist eine Beschreibung des breiten Standards, der für eine Qualifikation in einem bestimmten Studium erforderlich ist, d. h. des Wissens, der Kompetenzen und Fertigkeiten, die von AbsolventInnen erwartet werden können, um Verständnis oder Kompetenz in dem Fach zu entwickeln).</a:t>
            </a:r>
          </a:p>
          <a:p>
            <a:r>
              <a:rPr lang="de-AT" b="1" dirty="0"/>
              <a:t>Informationen zu den Lernergebnissen auf Studienebene findet man :</a:t>
            </a:r>
          </a:p>
          <a:p>
            <a:r>
              <a:rPr lang="de-AT" dirty="0"/>
              <a:t>Diploma Supplement; Beschreibung des Studiums; Curriculum, Modulhandbücher, Qualifikations- oder Abschlussprofil.</a:t>
            </a:r>
          </a:p>
          <a:p>
            <a:r>
              <a:rPr lang="de-AT" b="1" dirty="0"/>
              <a:t>Informationen zu den Lernergebnissen von Qualifikationen sind immer noch spärlich und manchmal schwer zu interpretieren, aber man kann sie identifizieren/finden über</a:t>
            </a:r>
            <a:r>
              <a:rPr lang="de-AT" dirty="0"/>
              <a:t>:</a:t>
            </a:r>
          </a:p>
          <a:p>
            <a:r>
              <a:rPr lang="de-AT" dirty="0"/>
              <a:t>Stellung/Niveau der Qualifikation im nationalen Bildungssystem; den Zweck des Programms und die mit der Qualifikation verbundenen Rechte (Profil); den Inhalt des Studiums und seine Pflichtelemente (Abschlussarbeit/Dissertation/Praktikum nach dem Abschluss); die Arbeitsbelastung des Studiums (</a:t>
            </a:r>
            <a:r>
              <a:rPr lang="de-AT" dirty="0" err="1"/>
              <a:t>Credits</a:t>
            </a:r>
            <a:r>
              <a:rPr lang="de-AT" dirty="0"/>
              <a:t>).</a:t>
            </a:r>
          </a:p>
          <a:p>
            <a:endParaRPr lang="de-AT" dirty="0"/>
          </a:p>
          <a:p>
            <a:r>
              <a:rPr lang="de-AT" b="1" dirty="0"/>
              <a:t>Cave:</a:t>
            </a:r>
          </a:p>
          <a:p>
            <a:r>
              <a:rPr lang="de-AT" dirty="0"/>
              <a:t>Listen von Lernergebnissen zweier Studien, die nicht übereinstimmen, sind nicht unbedingt ein Zeichen für wesentliche Unterschiede zwischen den Studien, da es u.a. auch verschiedene Systeme zur Formulierung von Lernergebnissen gibt.</a:t>
            </a:r>
          </a:p>
          <a:p>
            <a:endParaRPr lang="de-AT" dirty="0"/>
          </a:p>
          <a:p>
            <a:endParaRPr lang="de-AT" dirty="0"/>
          </a:p>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690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000" dirty="0"/>
              <a:t>Bei der Formulierung von Lernergebnissen sollte sehr sorgfältig vorgegangen werden. </a:t>
            </a:r>
          </a:p>
          <a:p>
            <a:r>
              <a:rPr lang="de-AT" sz="1000" dirty="0"/>
              <a:t>Die Lernergebnisse sollten den Kontext, das Niveau, den Umfang und den Inhalt eines Studiums adäquat wiedergeben. </a:t>
            </a:r>
          </a:p>
          <a:p>
            <a:r>
              <a:rPr lang="de-AT" sz="1000" dirty="0"/>
              <a:t>Die Aussagen zu den Lernergebnissen müssen prägnant und knapp formuliert werden.</a:t>
            </a:r>
          </a:p>
          <a:p>
            <a:r>
              <a:rPr lang="de-AT" sz="1000" dirty="0"/>
              <a:t>Die Lernergebnisse müssen miteinander vereinbar konsistent sein. </a:t>
            </a:r>
          </a:p>
          <a:p>
            <a:r>
              <a:rPr lang="de-AT" sz="1000" dirty="0"/>
              <a:t>Die Lernergebnisse müssen leicht verständlich und hinsichtlich des tatsächlich Erreichten überprüfbar sein. </a:t>
            </a:r>
          </a:p>
          <a:p>
            <a:r>
              <a:rPr lang="de-AT" sz="1000" dirty="0"/>
              <a:t>Die Lernergebnisse müssen mit dem angegebenen Arbeitsaufwand erreichbar sein. </a:t>
            </a:r>
          </a:p>
          <a:p>
            <a:r>
              <a:rPr lang="de-AT" sz="1000" dirty="0"/>
              <a:t>Die Lernergebnisse müssen mit geeigneten Lernaktivitäten, Bewertungsmethoden und Beurteilungskriterien verknüpft sein. </a:t>
            </a:r>
          </a:p>
          <a:p>
            <a:r>
              <a:rPr lang="de-AT" sz="1000" dirty="0"/>
              <a:t>Es gibt keine Vorgaben zur optimalen Anzahl der Lernergebnisse auf Studienebene. </a:t>
            </a:r>
          </a:p>
          <a:p>
            <a:endParaRPr lang="de-AT" sz="1000" dirty="0"/>
          </a:p>
          <a:p>
            <a:r>
              <a:rPr lang="de-AT" sz="1000" dirty="0"/>
              <a:t>Nach Erfahrungswerten ist eine Anzahl zwischen 10 - 12 auf Studienebene und 6 - 8 auf Modulebene angemessen. </a:t>
            </a:r>
          </a:p>
          <a:p>
            <a:endParaRPr lang="de-AT" sz="1000" dirty="0"/>
          </a:p>
          <a:p>
            <a:r>
              <a:rPr lang="de-AT" sz="1000" dirty="0"/>
              <a:t>Ein weithin akzeptiertes Verfahren zur Formulierung von Lernergebnissen basiert auf drei zentralen Elementen. </a:t>
            </a:r>
          </a:p>
          <a:p>
            <a:pPr marL="238658" indent="-238658">
              <a:buAutoNum type="arabicPeriod"/>
            </a:pPr>
            <a:r>
              <a:rPr lang="de-AT" sz="1000" dirty="0"/>
              <a:t>Benutzung von Verben im Aktiv, um auszudrücken, was Studierende wissen und in der Lage sein sollen zu tun (z. B. Absolventen können „beschreiben“, „umsetzen“, „Schlüsse ziehen“, „bewerten“, „planen“). </a:t>
            </a:r>
          </a:p>
          <a:p>
            <a:pPr marL="238658" indent="-238658">
              <a:buAutoNum type="arabicPeriod"/>
            </a:pPr>
            <a:r>
              <a:rPr lang="de-AT" sz="1000" dirty="0"/>
              <a:t>Benennung des Objekts oder der Fertigkeit, auf das sich ein Lernergebnis bezieht (z.B. kann die Funktion von „Hardware Komponenten“ erklären oder kann den „Plan eines Wohnzimmers von Hand“ darstellen). </a:t>
            </a:r>
          </a:p>
          <a:p>
            <a:pPr marL="238658" indent="-238658">
              <a:buAutoNum type="arabicPeriod"/>
            </a:pPr>
            <a:r>
              <a:rPr lang="de-AT" sz="1000" dirty="0"/>
              <a:t>Festlegung, woran das Erreichen der Lernergebnisse erkennbar ist (z. B. „einen Überblick über die in der Elektrotechnik am häufigsten verwendeten Werkstoffe geben“, „durch Anwendung moderner wissenschaftlicher Methoden einen Forschungsansatz entwickeln“ usw.)</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45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351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938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4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0" name="Google Shape;1050;p46:notes"/>
          <p:cNvSpPr txBox="1">
            <a:spLocks noGrp="1"/>
          </p:cNvSpPr>
          <p:nvPr>
            <p:ph type="body" idx="1"/>
          </p:nvPr>
        </p:nvSpPr>
        <p:spPr>
          <a:xfrm>
            <a:off x="673577" y="4748165"/>
            <a:ext cx="5388610" cy="388486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Taxonomie meint hier „nur“ eine Klassifikation oder ein Ordnungssystem, mit einer gemeinsamen Sprache für das, was in einem Curriculum erreicht werden soll oder präziser, was überprüft wird.  </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Mit der gemeinsamen Sprache ist es möglich über eine Lehrveranstaltung, ein Modul hinaus zu kommunizieren und das Curriculum bezüglich des Aufbaus und der Schwerpunktsetzung abzustimmen.</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Das geht Hand in Hand mit den Formulierungen, wie man sie im EQR/NQR findet oder aber auch mit dem Konstrukt von Modulen.</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Eine Taxonomie kann helfen die Kongruenz von Lernergebnissen </a:t>
            </a:r>
            <a:r>
              <a:rPr lang="de-AT" sz="1200" dirty="0" err="1">
                <a:solidFill>
                  <a:schemeClr val="dk1"/>
                </a:solidFill>
                <a:latin typeface="Calibri"/>
                <a:ea typeface="Calibri"/>
                <a:cs typeface="Calibri"/>
                <a:sym typeface="Calibri"/>
              </a:rPr>
              <a:t>unabh</a:t>
            </a:r>
            <a:r>
              <a:rPr lang="de-AT" sz="1200" dirty="0">
                <a:solidFill>
                  <a:schemeClr val="dk1"/>
                </a:solidFill>
                <a:latin typeface="Calibri"/>
                <a:ea typeface="Calibri"/>
                <a:cs typeface="Calibri"/>
                <a:sym typeface="Calibri"/>
              </a:rPr>
              <a:t>. von der lehrenden Person zu erreichen.</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Veränderungen org. Bloom – </a:t>
            </a:r>
            <a:r>
              <a:rPr lang="de-AT" sz="1200" dirty="0" err="1">
                <a:solidFill>
                  <a:schemeClr val="dk1"/>
                </a:solidFill>
                <a:latin typeface="Calibri"/>
                <a:ea typeface="Calibri"/>
                <a:cs typeface="Calibri"/>
                <a:sym typeface="Calibri"/>
              </a:rPr>
              <a:t>rev</a:t>
            </a:r>
            <a:r>
              <a:rPr lang="de-AT" sz="1200" dirty="0">
                <a:solidFill>
                  <a:schemeClr val="dk1"/>
                </a:solidFill>
                <a:latin typeface="Calibri"/>
                <a:ea typeface="Calibri"/>
                <a:cs typeface="Calibri"/>
                <a:sym typeface="Calibri"/>
              </a:rPr>
              <a:t>. Bloom:</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Vom Hauptwort zum Zeitwort</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(Umbenennung von Kategorien)</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Umordnung der letzten zwei Kategorien</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Aufstellen zweier Dimensionen, die zeigen, wie die einzelnen Komponenten (Wissensdimensionen/Prozessdimensionen) interagieren, wie sie aufeinander aufbauen. 🡪 Lehrende können sehen, wie/wo ihre Lehre sowohl auf der Wissens- als auch auf der kognitiven Prozessebene wirkt. </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Bitte denken Sie daran, dass das Diagramm vom Einfachen zu komplexeren und zum Anspruchsvolleren geht. Auch wenn das hier weniger stark ist als im Rahmen der originalen </a:t>
            </a:r>
            <a:r>
              <a:rPr lang="de-AT" sz="1200" dirty="0" err="1">
                <a:solidFill>
                  <a:schemeClr val="dk1"/>
                </a:solidFill>
                <a:latin typeface="Calibri"/>
                <a:ea typeface="Calibri"/>
                <a:cs typeface="Calibri"/>
                <a:sym typeface="Calibri"/>
              </a:rPr>
              <a:t>Bloom’schen</a:t>
            </a:r>
            <a:r>
              <a:rPr lang="de-AT" sz="1200" dirty="0">
                <a:solidFill>
                  <a:schemeClr val="dk1"/>
                </a:solidFill>
                <a:latin typeface="Calibri"/>
                <a:ea typeface="Calibri"/>
                <a:cs typeface="Calibri"/>
                <a:sym typeface="Calibri"/>
              </a:rPr>
              <a:t> Taxonomie, gibt es doch einen hieratischen Grundaufbau.</a:t>
            </a:r>
            <a:endParaRPr dirty="0"/>
          </a:p>
          <a:p>
            <a:pPr marL="0" lvl="0" indent="0" algn="l" rtl="0">
              <a:lnSpc>
                <a:spcPct val="100000"/>
              </a:lnSpc>
              <a:spcBef>
                <a:spcPts val="0"/>
              </a:spcBef>
              <a:spcAft>
                <a:spcPts val="0"/>
              </a:spcAft>
              <a:buSzPts val="1400"/>
              <a:buNone/>
            </a:pPr>
            <a:endParaRPr dirty="0"/>
          </a:p>
        </p:txBody>
      </p:sp>
      <p:sp>
        <p:nvSpPr>
          <p:cNvPr id="1051" name="Google Shape;1051;p46:notes"/>
          <p:cNvSpPr txBox="1">
            <a:spLocks noGrp="1"/>
          </p:cNvSpPr>
          <p:nvPr>
            <p:ph type="sldNum" idx="12"/>
          </p:nvPr>
        </p:nvSpPr>
        <p:spPr>
          <a:xfrm>
            <a:off x="3815376" y="9371286"/>
            <a:ext cx="2918831" cy="495028"/>
          </a:xfrm>
          <a:prstGeom prst="rect">
            <a:avLst/>
          </a:prstGeom>
          <a:noFill/>
          <a:ln>
            <a:noFill/>
          </a:ln>
        </p:spPr>
        <p:txBody>
          <a:bodyPr spcFirstLastPara="1" wrap="square" lIns="91300" tIns="45650" rIns="91300"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A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37</a:t>
            </a:fld>
            <a:endParaRPr lang="de-DE"/>
          </a:p>
        </p:txBody>
      </p:sp>
    </p:spTree>
    <p:extLst>
      <p:ext uri="{BB962C8B-B14F-4D97-AF65-F5344CB8AC3E}">
        <p14:creationId xmlns:p14="http://schemas.microsoft.com/office/powerpoint/2010/main" val="2449887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4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48:notes"/>
          <p:cNvSpPr txBox="1">
            <a:spLocks noGrp="1"/>
          </p:cNvSpPr>
          <p:nvPr>
            <p:ph type="body" idx="1"/>
          </p:nvPr>
        </p:nvSpPr>
        <p:spPr>
          <a:xfrm>
            <a:off x="673577" y="4748165"/>
            <a:ext cx="5388610" cy="388486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Eine Taxonomie kann helfen die Kongruenz von Lernergebnissen </a:t>
            </a:r>
            <a:r>
              <a:rPr lang="de-AT" sz="1200" dirty="0" err="1">
                <a:solidFill>
                  <a:schemeClr val="dk1"/>
                </a:solidFill>
                <a:latin typeface="Calibri"/>
                <a:ea typeface="Calibri"/>
                <a:cs typeface="Calibri"/>
                <a:sym typeface="Calibri"/>
              </a:rPr>
              <a:t>unabh</a:t>
            </a:r>
            <a:r>
              <a:rPr lang="de-AT" sz="1200" dirty="0">
                <a:solidFill>
                  <a:schemeClr val="dk1"/>
                </a:solidFill>
                <a:latin typeface="Calibri"/>
                <a:ea typeface="Calibri"/>
                <a:cs typeface="Calibri"/>
                <a:sym typeface="Calibri"/>
              </a:rPr>
              <a:t>. von der lehrenden Person zu erreichen.</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Das Aufstellen einer Lernergebnismatrix mit Hilfe der </a:t>
            </a:r>
            <a:r>
              <a:rPr lang="de-AT" sz="1200" dirty="0" err="1">
                <a:solidFill>
                  <a:schemeClr val="dk1"/>
                </a:solidFill>
                <a:latin typeface="Calibri"/>
                <a:ea typeface="Calibri"/>
                <a:cs typeface="Calibri"/>
                <a:sym typeface="Calibri"/>
              </a:rPr>
              <a:t>rev</a:t>
            </a:r>
            <a:r>
              <a:rPr lang="de-AT" sz="1200" dirty="0">
                <a:solidFill>
                  <a:schemeClr val="dk1"/>
                </a:solidFill>
                <a:latin typeface="Calibri"/>
                <a:ea typeface="Calibri"/>
                <a:cs typeface="Calibri"/>
                <a:sym typeface="Calibri"/>
              </a:rPr>
              <a:t>. </a:t>
            </a:r>
            <a:r>
              <a:rPr lang="de-AT" sz="1200" dirty="0" err="1">
                <a:solidFill>
                  <a:schemeClr val="dk1"/>
                </a:solidFill>
                <a:latin typeface="Calibri"/>
                <a:ea typeface="Calibri"/>
                <a:cs typeface="Calibri"/>
                <a:sym typeface="Calibri"/>
              </a:rPr>
              <a:t>Bloom’schen</a:t>
            </a:r>
            <a:r>
              <a:rPr lang="de-AT" sz="1200" dirty="0">
                <a:solidFill>
                  <a:schemeClr val="dk1"/>
                </a:solidFill>
                <a:latin typeface="Calibri"/>
                <a:ea typeface="Calibri"/>
                <a:cs typeface="Calibri"/>
                <a:sym typeface="Calibri"/>
              </a:rPr>
              <a:t> Taxonomie kann dazu beitragen, </a:t>
            </a:r>
            <a:endParaRPr dirty="0"/>
          </a:p>
          <a:p>
            <a:pPr marL="171450" lvl="0" indent="-171450" algn="l" rtl="0">
              <a:lnSpc>
                <a:spcPct val="100000"/>
              </a:lnSpc>
              <a:spcBef>
                <a:spcPts val="0"/>
              </a:spcBef>
              <a:spcAft>
                <a:spcPts val="0"/>
              </a:spcAft>
              <a:buClr>
                <a:schemeClr val="dk1"/>
              </a:buClr>
              <a:buSzPts val="1200"/>
              <a:buFont typeface="Arial"/>
              <a:buChar char="•"/>
            </a:pPr>
            <a:r>
              <a:rPr lang="de-AT" sz="1200" dirty="0">
                <a:solidFill>
                  <a:schemeClr val="dk1"/>
                </a:solidFill>
                <a:latin typeface="Calibri"/>
                <a:ea typeface="Calibri"/>
                <a:cs typeface="Calibri"/>
                <a:sym typeface="Calibri"/>
              </a:rPr>
              <a:t>die Ausrichtung/Schwerpunktlegung eines Curriculums zu überprüfen und gegebenenfalls anzupassen und/oder </a:t>
            </a:r>
            <a:endParaRPr dirty="0"/>
          </a:p>
          <a:p>
            <a:pPr marL="171450" lvl="0" indent="-171450" algn="l" rtl="0">
              <a:lnSpc>
                <a:spcPct val="100000"/>
              </a:lnSpc>
              <a:spcBef>
                <a:spcPts val="0"/>
              </a:spcBef>
              <a:spcAft>
                <a:spcPts val="0"/>
              </a:spcAft>
              <a:buClr>
                <a:schemeClr val="dk1"/>
              </a:buClr>
              <a:buSzPts val="1200"/>
              <a:buFont typeface="Arial"/>
              <a:buChar char="•"/>
            </a:pPr>
            <a:r>
              <a:rPr lang="de-AT" sz="1200" dirty="0">
                <a:solidFill>
                  <a:schemeClr val="dk1"/>
                </a:solidFill>
                <a:latin typeface="Calibri"/>
                <a:ea typeface="Calibri"/>
                <a:cs typeface="Calibri"/>
                <a:sym typeface="Calibri"/>
              </a:rPr>
              <a:t>sicher zu stellen, dass jedenfalls in einem Curriculum alle Prozessebenen bzw. in einer Lehrveranstaltung ein ausgewogenes Maß an Ebenen abgedeckt wird. </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Auf jeden Fall bietet so eine Matrix für die ErstellerInnen von Curricula und für die Lehrveranstaltungsleitungen Klarheit darüber, auf was fokussiert wird. </a:t>
            </a:r>
            <a:endParaRPr dirty="0"/>
          </a:p>
          <a:p>
            <a:pPr marL="0" lvl="0" indent="0" algn="l" rtl="0">
              <a:lnSpc>
                <a:spcPct val="100000"/>
              </a:lnSpc>
              <a:spcBef>
                <a:spcPts val="0"/>
              </a:spcBef>
              <a:spcAft>
                <a:spcPts val="0"/>
              </a:spcAft>
              <a:buSzPts val="1400"/>
              <a:buNone/>
            </a:pPr>
            <a:r>
              <a:rPr lang="de-AT" sz="1200" dirty="0">
                <a:solidFill>
                  <a:schemeClr val="dk1"/>
                </a:solidFill>
                <a:latin typeface="Calibri"/>
                <a:ea typeface="Calibri"/>
                <a:cs typeface="Calibri"/>
                <a:sym typeface="Calibri"/>
              </a:rPr>
              <a:t>Bei der Klärung von Anerkennungsfragen/-anträgen ist es sicherlich hilfreich, wenn für die Gegenüberstellung im Rahmen beider Bildungsangebote die gleiche Taxonomie angewandt wurde (Tiefe, Breite…beurteilbar)</a:t>
            </a:r>
            <a:endParaRPr dirty="0"/>
          </a:p>
          <a:p>
            <a:pPr marL="0" lvl="0" indent="0" algn="l" rtl="0">
              <a:lnSpc>
                <a:spcPct val="100000"/>
              </a:lnSpc>
              <a:spcBef>
                <a:spcPts val="0"/>
              </a:spcBef>
              <a:spcAft>
                <a:spcPts val="0"/>
              </a:spcAft>
              <a:buSzPts val="1400"/>
              <a:buNone/>
            </a:pPr>
            <a:endParaRPr dirty="0"/>
          </a:p>
        </p:txBody>
      </p:sp>
      <p:sp>
        <p:nvSpPr>
          <p:cNvPr id="1095" name="Google Shape;1095;p48:notes"/>
          <p:cNvSpPr txBox="1">
            <a:spLocks noGrp="1"/>
          </p:cNvSpPr>
          <p:nvPr>
            <p:ph type="sldNum" idx="12"/>
          </p:nvPr>
        </p:nvSpPr>
        <p:spPr>
          <a:xfrm>
            <a:off x="3815376" y="9371286"/>
            <a:ext cx="2918831" cy="495028"/>
          </a:xfrm>
          <a:prstGeom prst="rect">
            <a:avLst/>
          </a:prstGeom>
          <a:noFill/>
          <a:ln>
            <a:noFill/>
          </a:ln>
        </p:spPr>
        <p:txBody>
          <a:bodyPr spcFirstLastPara="1" wrap="square" lIns="91300" tIns="45650" rIns="91300"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AT"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5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9" name="Google Shape;1109;p51:notes"/>
          <p:cNvSpPr txBox="1">
            <a:spLocks noGrp="1"/>
          </p:cNvSpPr>
          <p:nvPr>
            <p:ph type="body" idx="1"/>
          </p:nvPr>
        </p:nvSpPr>
        <p:spPr>
          <a:xfrm>
            <a:off x="673577" y="4748165"/>
            <a:ext cx="5388610" cy="388486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0"/>
              </a:spcBef>
              <a:spcAft>
                <a:spcPts val="0"/>
              </a:spcAft>
              <a:buSzPts val="1400"/>
              <a:buNone/>
            </a:pPr>
            <a:endParaRPr dirty="0"/>
          </a:p>
        </p:txBody>
      </p:sp>
      <p:sp>
        <p:nvSpPr>
          <p:cNvPr id="1110" name="Google Shape;1110;p51:notes"/>
          <p:cNvSpPr txBox="1">
            <a:spLocks noGrp="1"/>
          </p:cNvSpPr>
          <p:nvPr>
            <p:ph type="sldNum" idx="12"/>
          </p:nvPr>
        </p:nvSpPr>
        <p:spPr>
          <a:xfrm>
            <a:off x="3815376" y="9371286"/>
            <a:ext cx="2918831" cy="495028"/>
          </a:xfrm>
          <a:prstGeom prst="rect">
            <a:avLst/>
          </a:prstGeom>
          <a:noFill/>
          <a:ln>
            <a:noFill/>
          </a:ln>
        </p:spPr>
        <p:txBody>
          <a:bodyPr spcFirstLastPara="1" wrap="square" lIns="91300" tIns="45650" rIns="91300"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AT"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116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531BCB-E4CC-CD41-BF0E-941D9510A3DE}" type="slidenum">
              <a:rPr lang="de-DE" smtClean="0"/>
              <a:t>40</a:t>
            </a:fld>
            <a:endParaRPr lang="de-DE"/>
          </a:p>
        </p:txBody>
      </p:sp>
    </p:spTree>
    <p:extLst>
      <p:ext uri="{BB962C8B-B14F-4D97-AF65-F5344CB8AC3E}">
        <p14:creationId xmlns:p14="http://schemas.microsoft.com/office/powerpoint/2010/main" val="3711927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41</a:t>
            </a:fld>
            <a:endParaRPr lang="de-DE"/>
          </a:p>
        </p:txBody>
      </p:sp>
    </p:spTree>
    <p:extLst>
      <p:ext uri="{BB962C8B-B14F-4D97-AF65-F5344CB8AC3E}">
        <p14:creationId xmlns:p14="http://schemas.microsoft.com/office/powerpoint/2010/main" val="478109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531BCB-E4CC-CD41-BF0E-941D9510A3DE}" type="slidenum">
              <a:rPr lang="de-DE" smtClean="0"/>
              <a:t>42</a:t>
            </a:fld>
            <a:endParaRPr lang="de-DE"/>
          </a:p>
        </p:txBody>
      </p:sp>
    </p:spTree>
    <p:extLst>
      <p:ext uri="{BB962C8B-B14F-4D97-AF65-F5344CB8AC3E}">
        <p14:creationId xmlns:p14="http://schemas.microsoft.com/office/powerpoint/2010/main" val="2044068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531BCB-E4CC-CD41-BF0E-941D9510A3DE}" type="slidenum">
              <a:rPr lang="de-DE" smtClean="0"/>
              <a:t>43</a:t>
            </a:fld>
            <a:endParaRPr lang="de-DE"/>
          </a:p>
        </p:txBody>
      </p:sp>
    </p:spTree>
    <p:extLst>
      <p:ext uri="{BB962C8B-B14F-4D97-AF65-F5344CB8AC3E}">
        <p14:creationId xmlns:p14="http://schemas.microsoft.com/office/powerpoint/2010/main" val="1360776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b="1" dirty="0"/>
          </a:p>
          <a:p>
            <a:r>
              <a:rPr lang="de-AT" sz="1000" b="1" dirty="0"/>
              <a:t>Cave: Auszug § 78 UG als </a:t>
            </a:r>
            <a:r>
              <a:rPr lang="de-AT" sz="1000" b="1" dirty="0" err="1"/>
              <a:t>word</a:t>
            </a:r>
            <a:r>
              <a:rPr lang="de-AT" sz="1000" b="1" dirty="0"/>
              <a:t>/</a:t>
            </a:r>
            <a:r>
              <a:rPr lang="de-AT" sz="1000" b="1" dirty="0" err="1"/>
              <a:t>pdf</a:t>
            </a:r>
            <a:r>
              <a:rPr lang="de-AT" sz="1000" b="1" dirty="0"/>
              <a:t> einblenden bzw. Tischvorlage</a:t>
            </a:r>
          </a:p>
          <a:p>
            <a:endParaRPr lang="de-AT" sz="1000" dirty="0"/>
          </a:p>
          <a:p>
            <a:r>
              <a:rPr lang="de-AT" sz="1000" dirty="0"/>
              <a:t>SDG: Recht auf elektronischen Verkehr</a:t>
            </a:r>
          </a:p>
          <a:p>
            <a:r>
              <a:rPr lang="de-AT" sz="1000" dirty="0"/>
              <a:t>Jedermann hat in den Angelegenheiten, die in Gesetzgebung Bundessache sind, das Recht auf elektronischen Verkehr mit den Gerichten und Verwaltungsbehörden was bedeutet das konkret?</a:t>
            </a:r>
          </a:p>
          <a:p>
            <a:r>
              <a:rPr lang="de-AT" sz="1000" dirty="0"/>
              <a:t>Man muss ein online Verfahren anbieten (lediglich downloadbare Formulare sind zu wenig) und die elektronische Zustellung umgesetzt haben.</a:t>
            </a:r>
          </a:p>
          <a:p>
            <a:pPr defTabSz="874837">
              <a:defRPr/>
            </a:pPr>
            <a:r>
              <a:rPr lang="de-AT" sz="1000" dirty="0">
                <a:solidFill>
                  <a:srgbClr val="FF0000"/>
                </a:solidFill>
              </a:rPr>
              <a:t>Recht auf </a:t>
            </a:r>
            <a:r>
              <a:rPr lang="de-AT" sz="1000" dirty="0" err="1">
                <a:solidFill>
                  <a:srgbClr val="FF0000"/>
                </a:solidFill>
              </a:rPr>
              <a:t>el</a:t>
            </a:r>
            <a:r>
              <a:rPr lang="de-AT" sz="1000" dirty="0">
                <a:solidFill>
                  <a:srgbClr val="FF0000"/>
                </a:solidFill>
              </a:rPr>
              <a:t>. Amtsverkehr betrifft auch alle studienrechtlichen Verfahren und das „Amt der Universität“, d.h. Durchführung muss auf Wunsch der Antragsteller zwingend elektronisch erfolgen </a:t>
            </a:r>
          </a:p>
          <a:p>
            <a:pPr defTabSz="874837">
              <a:defRPr/>
            </a:pPr>
            <a:r>
              <a:rPr lang="de-AT" sz="1000" b="1" dirty="0">
                <a:solidFill>
                  <a:srgbClr val="FF0000"/>
                </a:solidFill>
              </a:rPr>
              <a:t>Deutlich höhere Bedeutung ab Geltung der SDG-VO 2024 </a:t>
            </a:r>
            <a:r>
              <a:rPr lang="de-AT" sz="1000" b="1" dirty="0"/>
              <a:t>(„Single Digital Gateway“-Verordnung); in Zusammenhang mit dem – weltweiten – Trend zu amtssignierten elektronischen Dokumenten hohes Potenzial für beschleunigte und kostengünstigere Verwaltungsverfahren (Zulassung); einzelne Behörden/Unis forcieren bereits stark die Bürgerkarte und den </a:t>
            </a:r>
            <a:r>
              <a:rPr lang="de-AT" sz="1000" b="1" dirty="0" err="1"/>
              <a:t>el</a:t>
            </a:r>
            <a:r>
              <a:rPr lang="de-AT" sz="1000" b="1" dirty="0"/>
              <a:t>. Zustelldienst bei Studierenden, z.B. die Studienbeihilfenbehörde</a:t>
            </a:r>
          </a:p>
          <a:p>
            <a:endParaRPr lang="de-AT" sz="1000" dirty="0"/>
          </a:p>
          <a:p>
            <a:endParaRPr lang="de-AT" sz="1000" dirty="0"/>
          </a:p>
        </p:txBody>
      </p:sp>
      <p:sp>
        <p:nvSpPr>
          <p:cNvPr id="4" name="Foliennummernplatzhalter 3"/>
          <p:cNvSpPr>
            <a:spLocks noGrp="1"/>
          </p:cNvSpPr>
          <p:nvPr>
            <p:ph type="sldNum" sz="quarter" idx="5"/>
          </p:nvPr>
        </p:nvSpPr>
        <p:spPr/>
        <p:txBody>
          <a:bodyPr/>
          <a:lstStyle/>
          <a:p>
            <a:pPr marL="0" marR="0" lvl="0" indent="0" algn="r" defTabSz="875721"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5721" rtl="0" eaLnBrk="1" fontAlgn="auto" latinLnBrk="0" hangingPunct="1">
                <a:lnSpc>
                  <a:spcPct val="100000"/>
                </a:lnSpc>
                <a:spcBef>
                  <a:spcPts val="0"/>
                </a:spcBef>
                <a:spcAft>
                  <a:spcPts val="0"/>
                </a:spcAft>
                <a:buClrTx/>
                <a:buSzTx/>
                <a:buFontTx/>
                <a:buNone/>
                <a:tabLst/>
                <a:defRPr/>
              </a:pPr>
              <a:t>44</a:t>
            </a:fld>
            <a:endParaRPr kumimoji="0" lang="de-D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3399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121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b="1" dirty="0"/>
          </a:p>
          <a:p>
            <a:r>
              <a:rPr lang="de-AT" sz="1000" b="1" dirty="0"/>
              <a:t>Cave: Auszug § 78 UG als </a:t>
            </a:r>
            <a:r>
              <a:rPr lang="de-AT" sz="1000" b="1" dirty="0" err="1"/>
              <a:t>word</a:t>
            </a:r>
            <a:r>
              <a:rPr lang="de-AT" sz="1000" b="1" dirty="0"/>
              <a:t>/</a:t>
            </a:r>
            <a:r>
              <a:rPr lang="de-AT" sz="1000" b="1" dirty="0" err="1"/>
              <a:t>pdf</a:t>
            </a:r>
            <a:r>
              <a:rPr lang="de-AT" sz="1000" b="1" dirty="0"/>
              <a:t> einblenden bzw. Tischvorlage</a:t>
            </a:r>
          </a:p>
          <a:p>
            <a:endParaRPr lang="de-AT" sz="1000" dirty="0"/>
          </a:p>
          <a:p>
            <a:r>
              <a:rPr lang="de-AT" sz="1000" dirty="0"/>
              <a:t>SDG: Recht auf elektronischen Verkehr</a:t>
            </a:r>
          </a:p>
          <a:p>
            <a:r>
              <a:rPr lang="de-AT" sz="1000" dirty="0"/>
              <a:t>Jedermann hat in den Angelegenheiten, die in Gesetzgebung Bundessache sind, das Recht auf elektronischen Verkehr mit den Gerichten und Verwaltungsbehörden was bedeutet das konkret?</a:t>
            </a:r>
          </a:p>
          <a:p>
            <a:r>
              <a:rPr lang="de-AT" sz="1000" dirty="0"/>
              <a:t>Man muss ein online Verfahren anbieten (lediglich downloadbare Formulare sind zu wenig) und die elektronische Zustellung umgesetzt haben.</a:t>
            </a:r>
          </a:p>
          <a:p>
            <a:pPr defTabSz="874837">
              <a:defRPr/>
            </a:pPr>
            <a:r>
              <a:rPr lang="de-AT" sz="1000" dirty="0">
                <a:solidFill>
                  <a:srgbClr val="FF0000"/>
                </a:solidFill>
              </a:rPr>
              <a:t>Recht auf </a:t>
            </a:r>
            <a:r>
              <a:rPr lang="de-AT" sz="1000" dirty="0" err="1">
                <a:solidFill>
                  <a:srgbClr val="FF0000"/>
                </a:solidFill>
              </a:rPr>
              <a:t>el</a:t>
            </a:r>
            <a:r>
              <a:rPr lang="de-AT" sz="1000" dirty="0">
                <a:solidFill>
                  <a:srgbClr val="FF0000"/>
                </a:solidFill>
              </a:rPr>
              <a:t>. Amtsverkehr betrifft auch alle studienrechtlichen Verfahren und das „Amt der Universität“, d.h. Durchführung muss auf Wunsch der Antragsteller zwingend elektronisch erfolgen </a:t>
            </a:r>
          </a:p>
          <a:p>
            <a:pPr defTabSz="874837">
              <a:defRPr/>
            </a:pPr>
            <a:r>
              <a:rPr lang="de-AT" sz="1000" b="1" dirty="0">
                <a:solidFill>
                  <a:srgbClr val="FF0000"/>
                </a:solidFill>
              </a:rPr>
              <a:t>Deutlich höhere Bedeutung ab Geltung der SDG-VO 2024 </a:t>
            </a:r>
            <a:r>
              <a:rPr lang="de-AT" sz="1000" b="1" dirty="0"/>
              <a:t>(„Single Digital Gateway“-Verordnung); in Zusammenhang mit dem – weltweiten – Trend zu amtssignierten elektronischen Dokumenten hohes Potenzial für beschleunigte und kostengünstigere Verwaltungsverfahren (Zulassung); einzelne Behörden/Unis forcieren bereits stark die Bürgerkarte und den </a:t>
            </a:r>
            <a:r>
              <a:rPr lang="de-AT" sz="1000" b="1" dirty="0" err="1"/>
              <a:t>el</a:t>
            </a:r>
            <a:r>
              <a:rPr lang="de-AT" sz="1000" b="1" dirty="0"/>
              <a:t>. Zustelldienst bei Studierenden, z.B. die Studienbeihilfenbehörde</a:t>
            </a:r>
          </a:p>
          <a:p>
            <a:endParaRPr lang="de-AT" sz="1000" dirty="0"/>
          </a:p>
          <a:p>
            <a:endParaRPr lang="de-AT" sz="1000" dirty="0"/>
          </a:p>
        </p:txBody>
      </p:sp>
      <p:sp>
        <p:nvSpPr>
          <p:cNvPr id="4" name="Foliennummernplatzhalter 3"/>
          <p:cNvSpPr>
            <a:spLocks noGrp="1"/>
          </p:cNvSpPr>
          <p:nvPr>
            <p:ph type="sldNum" sz="quarter" idx="5"/>
          </p:nvPr>
        </p:nvSpPr>
        <p:spPr/>
        <p:txBody>
          <a:bodyPr/>
          <a:lstStyle/>
          <a:p>
            <a:pPr marL="0" marR="0" lvl="0" indent="0" algn="r" defTabSz="875721"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5721" rtl="0" eaLnBrk="1" fontAlgn="auto" latinLnBrk="0" hangingPunct="1">
                <a:lnSpc>
                  <a:spcPct val="100000"/>
                </a:lnSpc>
                <a:spcBef>
                  <a:spcPts val="0"/>
                </a:spcBef>
                <a:spcAft>
                  <a:spcPts val="0"/>
                </a:spcAft>
                <a:buClrTx/>
                <a:buSzTx/>
                <a:buFontTx/>
                <a:buNone/>
                <a:tabLst/>
                <a:defRPr/>
              </a:pPr>
              <a:t>46</a:t>
            </a:fld>
            <a:endParaRPr kumimoji="0" lang="de-D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112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000" dirty="0"/>
              <a:t>Auszug aus den Erläuterungen zur Regierungsvorlage 662 der Beilage XXVII. GP :</a:t>
            </a:r>
          </a:p>
          <a:p>
            <a:r>
              <a:rPr lang="de-AT" sz="1000" dirty="0"/>
              <a:t>„(…) Der Begriff des wesentlichen Unterschiedes wurde aus der Terminologie des Lissabonner Anerkennungsübereinkommens übernommen. In Verbindung mit dem beschriebenen Regelungsmechanismus soll dadurch einerseits die vom Bundesministerium für Bildung, Wissenschaft und Forschung (ENIC NARIC AUSTRIA) empfohlene und von den Hochschulen bereits gehandhabte Praxis im Sinne der Einheitlichkeit und der besseren gesetzlich verankert werden. Andererseits soll durch die terminologische Angleichung der Rückgriff auf authentische Quellen sowie auf umfangreiche Literatur zum Thema faire Anerkennung gefördert werden. </a:t>
            </a:r>
          </a:p>
          <a:p>
            <a:endParaRPr lang="de-AT" sz="1000" dirty="0"/>
          </a:p>
          <a:p>
            <a:r>
              <a:rPr lang="de-AT" sz="1000" dirty="0"/>
              <a:t>In diesem Zusammenhang ist etwa auf die Begleitdokumente zum Lissabonner Anerkennungsübereinkommen  (abrufbar unter folgendem Link: https://www.enic-naric.net/enic-naricreference-documents.aspx [abgerufen am 4.02.2021]) sowie auf das von der deutschen Hochschulrektorenkonferenz (HRK) herausgegebene „</a:t>
            </a:r>
            <a:r>
              <a:rPr lang="de-AT" sz="1000" b="1" dirty="0"/>
              <a:t>Handbuch Anerkennung an europäischen Hochschulen“ </a:t>
            </a:r>
            <a:r>
              <a:rPr lang="de-AT" sz="1000" dirty="0"/>
              <a:t>(abrufbar unter folgendem Link: https://www.hrk-nexus.de/fileadmin/redaktion/hrknexus/07-Downloads/07-02-Publikationen/EAR_D_Online-Version.pdf [abgerufen am 4.02.2021]) zu verweisen. Bei letzterem handelt es sich um die deutsche Übersetzung der zweiten Auflage des </a:t>
            </a:r>
            <a:r>
              <a:rPr lang="de-AT" sz="1000" b="1" dirty="0"/>
              <a:t>„European Recognition Manual </a:t>
            </a:r>
            <a:r>
              <a:rPr lang="de-AT" sz="1000" b="1" dirty="0" err="1"/>
              <a:t>for</a:t>
            </a:r>
            <a:r>
              <a:rPr lang="de-AT" sz="1000" b="1" dirty="0"/>
              <a:t> Higher Education </a:t>
            </a:r>
            <a:r>
              <a:rPr lang="de-AT" sz="1000" b="1" dirty="0" err="1"/>
              <a:t>Institutions</a:t>
            </a:r>
            <a:r>
              <a:rPr lang="de-AT" sz="1000" b="1" dirty="0"/>
              <a:t>“</a:t>
            </a:r>
            <a:r>
              <a:rPr lang="de-AT" sz="1000" dirty="0"/>
              <a:t>, das im Rahmen eines internationalen Projekts erarbeitet und von der niederländischen ENIC-NARIC EP-</a:t>
            </a:r>
            <a:r>
              <a:rPr lang="de-AT" sz="1000" dirty="0" err="1"/>
              <a:t>Nuffic</a:t>
            </a:r>
            <a:r>
              <a:rPr lang="de-AT" sz="1000" dirty="0"/>
              <a:t> veröffentlicht wurde. Dieses Handbuch soll die zuständigen Personen an Hochschulen dabei unterstützen, eine faire Anerkennung gemäß den Grundsätzen des </a:t>
            </a:r>
            <a:r>
              <a:rPr lang="de-AT" sz="1000" b="1" dirty="0"/>
              <a:t>Lissabonner Anerkennungsübereinkommens </a:t>
            </a:r>
            <a:r>
              <a:rPr lang="de-AT" sz="1000" dirty="0"/>
              <a:t>– </a:t>
            </a:r>
            <a:r>
              <a:rPr lang="de-AT" sz="1000" b="1" dirty="0"/>
              <a:t>dem Rechtsrahmen für die internationale akademische Anerkennung in der Europäischen Region </a:t>
            </a:r>
            <a:r>
              <a:rPr lang="de-AT" sz="1000" dirty="0"/>
              <a:t>– zu praktizieren. </a:t>
            </a:r>
          </a:p>
          <a:p>
            <a:endParaRPr lang="de-AT" sz="1000" dirty="0"/>
          </a:p>
        </p:txBody>
      </p:sp>
      <p:sp>
        <p:nvSpPr>
          <p:cNvPr id="4" name="Foliennummernplatzhalter 3"/>
          <p:cNvSpPr>
            <a:spLocks noGrp="1"/>
          </p:cNvSpPr>
          <p:nvPr>
            <p:ph type="sldNum" sz="quarter" idx="5"/>
          </p:nvPr>
        </p:nvSpPr>
        <p:spPr/>
        <p:txBody>
          <a:bodyPr/>
          <a:lstStyle/>
          <a:p>
            <a:pPr marL="0" marR="0" lvl="0" indent="0" algn="r" defTabSz="875721"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5721" rtl="0" eaLnBrk="1" fontAlgn="auto" latinLnBrk="0" hangingPunct="1">
                <a:lnSpc>
                  <a:spcPct val="100000"/>
                </a:lnSpc>
                <a:spcBef>
                  <a:spcPts val="0"/>
                </a:spcBef>
                <a:spcAft>
                  <a:spcPts val="0"/>
                </a:spcAft>
                <a:buClrTx/>
                <a:buSzTx/>
                <a:buFontTx/>
                <a:buNone/>
                <a:tabLst/>
                <a:defRPr/>
              </a:pPr>
              <a:t>47</a:t>
            </a:fld>
            <a:endParaRPr kumimoji="0" lang="de-D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95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000" dirty="0"/>
              <a:t>Die Kenntnis oder ein Verständnis für die Diversität (inter-)nationalen Bildungssysteme und ihrer Unterschiede ist auch im Bereich der Anerkennung von großer Bedeutung: </a:t>
            </a:r>
          </a:p>
          <a:p>
            <a:r>
              <a:rPr lang="de-AT" sz="1000" b="1" dirty="0"/>
              <a:t>Beim Vergleich von Lernergebnissen muss die Vielfalt der Bildungssysteme in der ganzen Welt und die Vielfalt der Einrichtungen, Studien, Programme, Qualifikationsrahmen berücksichtigt werden</a:t>
            </a:r>
            <a:r>
              <a:rPr lang="de-AT" sz="1000" dirty="0"/>
              <a:t>. </a:t>
            </a:r>
          </a:p>
          <a:p>
            <a:endParaRPr lang="de-AT" sz="1000" dirty="0"/>
          </a:p>
          <a:p>
            <a:pPr defTabSz="874837">
              <a:defRPr/>
            </a:pPr>
            <a:endParaRPr lang="de-AT" sz="1000" dirty="0"/>
          </a:p>
          <a:p>
            <a:pPr defTabSz="874837">
              <a:defRPr/>
            </a:pPr>
            <a:r>
              <a:rPr lang="de-AT" sz="1000" dirty="0"/>
              <a:t>In der Anerkennungspraxis:</a:t>
            </a:r>
          </a:p>
          <a:p>
            <a:pPr defTabSz="874837">
              <a:defRPr/>
            </a:pPr>
            <a:r>
              <a:rPr lang="de-AT" sz="1000" dirty="0"/>
              <a:t>Nicht jeder Unterschied sollte als "wesentlich" angesehen werden. Aufgrund der großen Vielfalt der Hochschulsysteme und -studien werden zwangsläufig Unterschiede auftreten;</a:t>
            </a:r>
          </a:p>
          <a:p>
            <a:pPr defTabSz="874837">
              <a:defRPr/>
            </a:pPr>
            <a:r>
              <a:rPr lang="de-AT" sz="1000" b="1" dirty="0"/>
              <a:t>Der Unterschied sollte in Bezug auf die Funktion der Lernergebnisse und den Zweck, für den die Anerkennung angestrebt wird, wesentlich sein;</a:t>
            </a:r>
          </a:p>
          <a:p>
            <a:pPr defTabSz="874837">
              <a:defRPr/>
            </a:pPr>
            <a:endParaRPr lang="de-AT" sz="1000" dirty="0"/>
          </a:p>
          <a:p>
            <a:pPr defTabSz="874837">
              <a:defRPr/>
            </a:pPr>
            <a:r>
              <a:rPr lang="de-AT" sz="1000" b="1" dirty="0"/>
              <a:t>Es gibt viel Spielraum für Interpretationen, und es gibt keine Formeln oder wissenschaftlichen Gleichungen, um zu berechnen, wie "wesentlich" ein Unterschied zwischen Qualifikationen und/oder Lernergebnisse </a:t>
            </a:r>
            <a:r>
              <a:rPr lang="de-AT" sz="1000" dirty="0"/>
              <a:t>ist;</a:t>
            </a:r>
          </a:p>
          <a:p>
            <a:pPr defTabSz="874837">
              <a:defRPr/>
            </a:pPr>
            <a:endParaRPr lang="de-AT" sz="1000" dirty="0"/>
          </a:p>
          <a:p>
            <a:pPr defTabSz="874837">
              <a:defRPr/>
            </a:pPr>
            <a:r>
              <a:rPr lang="de-AT" sz="1000" dirty="0"/>
              <a:t>In den letzten Jahren sind einige dazu übergegangen, ihre Aufgabe so zu beschreiben, dass sie wesentliche Ähnlichkeiten zwischen den Qualifikationen feststellen, was eine positivere Einstellung zur Anerkennung widerzuspiegeln scheint;</a:t>
            </a:r>
          </a:p>
          <a:p>
            <a:pPr defTabSz="874837">
              <a:defRPr/>
            </a:pPr>
            <a:r>
              <a:rPr lang="de-AT" sz="1000" dirty="0"/>
              <a:t>Falls Sie wesentliche Unterschiede feststellen, sollten Sie eine alternative, teilweise oder bedingte Anerkennung in Betracht ziehen</a:t>
            </a:r>
          </a:p>
          <a:p>
            <a:pPr defTabSz="874837">
              <a:defRPr/>
            </a:pPr>
            <a:endParaRPr lang="de-AT" sz="1000" dirty="0"/>
          </a:p>
          <a:p>
            <a:pPr defTabSz="874837">
              <a:defRPr/>
            </a:pPr>
            <a:endParaRPr lang="de-AT" sz="1000" dirty="0"/>
          </a:p>
          <a:p>
            <a:pPr defTabSz="874837">
              <a:defRPr/>
            </a:pPr>
            <a:endParaRPr lang="de-AT" sz="1000" dirty="0"/>
          </a:p>
          <a:p>
            <a:endParaRPr lang="de-AT" sz="1000" dirty="0"/>
          </a:p>
        </p:txBody>
      </p:sp>
      <p:sp>
        <p:nvSpPr>
          <p:cNvPr id="4" name="Foliennummernplatzhalter 3"/>
          <p:cNvSpPr>
            <a:spLocks noGrp="1"/>
          </p:cNvSpPr>
          <p:nvPr>
            <p:ph type="sldNum" sz="quarter" idx="5"/>
          </p:nvPr>
        </p:nvSpPr>
        <p:spPr/>
        <p:txBody>
          <a:bodyPr/>
          <a:lstStyle/>
          <a:p>
            <a:pPr marL="0" marR="0" lvl="0" indent="0" algn="r" defTabSz="875721"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5721" rtl="0" eaLnBrk="1" fontAlgn="auto" latinLnBrk="0" hangingPunct="1">
                <a:lnSpc>
                  <a:spcPct val="100000"/>
                </a:lnSpc>
                <a:spcBef>
                  <a:spcPts val="0"/>
                </a:spcBef>
                <a:spcAft>
                  <a:spcPts val="0"/>
                </a:spcAft>
                <a:buClrTx/>
                <a:buSzTx/>
                <a:buFontTx/>
                <a:buNone/>
                <a:tabLst/>
                <a:defRPr/>
              </a:pPr>
              <a:t>48</a:t>
            </a:fld>
            <a:endParaRPr kumimoji="0" lang="de-D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486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76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Zur Erreichung von Niveau 6 erforderliche Lernergebnisse laut EQR</a:t>
            </a:r>
          </a:p>
          <a:p>
            <a:r>
              <a:rPr lang="de-AT" dirty="0"/>
              <a:t> Der Deskriptor für den ersten Studienzyklus des Qualifikationsrahmens für den Europäischen Hochschulraum, der von den für die Hochschulbildung zuständigen Ministern auf ihrer Tagung im Mai 2005 in Bergen im Rahmen des Bologna-Prozesses beschlossen wurde, entspricht den zur Erreichung von EQR-Niveau 6 erforderlichen Lernergebnissen.</a:t>
            </a:r>
          </a:p>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44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4577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b="1" dirty="0"/>
          </a:p>
          <a:p>
            <a:r>
              <a:rPr lang="de-AT" sz="1000" b="1" dirty="0"/>
              <a:t>Cave: Auszug § 78 UG als </a:t>
            </a:r>
            <a:r>
              <a:rPr lang="de-AT" sz="1000" b="1" dirty="0" err="1"/>
              <a:t>word</a:t>
            </a:r>
            <a:r>
              <a:rPr lang="de-AT" sz="1000" b="1" dirty="0"/>
              <a:t>/</a:t>
            </a:r>
            <a:r>
              <a:rPr lang="de-AT" sz="1000" b="1" dirty="0" err="1"/>
              <a:t>pdf</a:t>
            </a:r>
            <a:r>
              <a:rPr lang="de-AT" sz="1000" b="1" dirty="0"/>
              <a:t> einblenden bzw. Tischvorlage</a:t>
            </a:r>
          </a:p>
          <a:p>
            <a:endParaRPr lang="de-AT" sz="1000" dirty="0"/>
          </a:p>
          <a:p>
            <a:r>
              <a:rPr lang="de-AT" sz="1000" dirty="0"/>
              <a:t>SDG: Recht auf elektronischen Verkehr</a:t>
            </a:r>
          </a:p>
          <a:p>
            <a:r>
              <a:rPr lang="de-AT" sz="1000" dirty="0"/>
              <a:t>Jedermann hat in den Angelegenheiten, die in Gesetzgebung Bundessache sind, das Recht auf elektronischen Verkehr mit den Gerichten und Verwaltungsbehörden was bedeutet das konkret?</a:t>
            </a:r>
          </a:p>
          <a:p>
            <a:r>
              <a:rPr lang="de-AT" sz="1000" dirty="0"/>
              <a:t>Man muss ein online Verfahren anbieten (lediglich downloadbare Formulare sind zu wenig) und die elektronische Zustellung umgesetzt haben.</a:t>
            </a:r>
          </a:p>
          <a:p>
            <a:pPr defTabSz="874837">
              <a:defRPr/>
            </a:pPr>
            <a:r>
              <a:rPr lang="de-AT" sz="1000" dirty="0">
                <a:solidFill>
                  <a:srgbClr val="FF0000"/>
                </a:solidFill>
              </a:rPr>
              <a:t>Recht auf </a:t>
            </a:r>
            <a:r>
              <a:rPr lang="de-AT" sz="1000" dirty="0" err="1">
                <a:solidFill>
                  <a:srgbClr val="FF0000"/>
                </a:solidFill>
              </a:rPr>
              <a:t>el</a:t>
            </a:r>
            <a:r>
              <a:rPr lang="de-AT" sz="1000" dirty="0">
                <a:solidFill>
                  <a:srgbClr val="FF0000"/>
                </a:solidFill>
              </a:rPr>
              <a:t>. Amtsverkehr betrifft auch alle studienrechtlichen Verfahren und das „Amt der Universität“, d.h. Durchführung muss auf Wunsch der Antragsteller zwingend elektronisch erfolgen </a:t>
            </a:r>
          </a:p>
          <a:p>
            <a:pPr defTabSz="874837">
              <a:defRPr/>
            </a:pPr>
            <a:r>
              <a:rPr lang="de-AT" sz="1000" b="1" dirty="0">
                <a:solidFill>
                  <a:srgbClr val="FF0000"/>
                </a:solidFill>
              </a:rPr>
              <a:t>Deutlich höhere Bedeutung ab Geltung der SDG-VO 2024 </a:t>
            </a:r>
            <a:r>
              <a:rPr lang="de-AT" sz="1000" b="1" dirty="0"/>
              <a:t>(„Single Digital Gateway“-Verordnung); in Zusammenhang mit dem – weltweiten – Trend zu amtssignierten elektronischen Dokumenten hohes Potenzial für beschleunigte und kostengünstigere Verwaltungsverfahren (Zulassung); einzelne Behörden/Unis forcieren bereits stark die Bürgerkarte und den </a:t>
            </a:r>
            <a:r>
              <a:rPr lang="de-AT" sz="1000" b="1" dirty="0" err="1"/>
              <a:t>el</a:t>
            </a:r>
            <a:r>
              <a:rPr lang="de-AT" sz="1000" b="1" dirty="0"/>
              <a:t>. Zustelldienst bei Studierenden, z.B. die Studienbeihilfenbehörde</a:t>
            </a:r>
          </a:p>
          <a:p>
            <a:endParaRPr lang="de-AT" sz="1000" dirty="0"/>
          </a:p>
          <a:p>
            <a:endParaRPr lang="de-AT" sz="1000" dirty="0"/>
          </a:p>
        </p:txBody>
      </p:sp>
      <p:sp>
        <p:nvSpPr>
          <p:cNvPr id="4" name="Foliennummernplatzhalter 3"/>
          <p:cNvSpPr>
            <a:spLocks noGrp="1"/>
          </p:cNvSpPr>
          <p:nvPr>
            <p:ph type="sldNum" sz="quarter" idx="5"/>
          </p:nvPr>
        </p:nvSpPr>
        <p:spPr/>
        <p:txBody>
          <a:bodyPr/>
          <a:lstStyle/>
          <a:p>
            <a:pPr marL="0" marR="0" lvl="0" indent="0" algn="r" defTabSz="875721"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5721" rtl="0" eaLnBrk="1" fontAlgn="auto" latinLnBrk="0" hangingPunct="1">
                <a:lnSpc>
                  <a:spcPct val="100000"/>
                </a:lnSpc>
                <a:spcBef>
                  <a:spcPts val="0"/>
                </a:spcBef>
                <a:spcAft>
                  <a:spcPts val="0"/>
                </a:spcAft>
                <a:buClrTx/>
                <a:buSzTx/>
                <a:buFontTx/>
                <a:buNone/>
                <a:tabLst/>
                <a:defRPr/>
              </a:pPr>
              <a:t>51</a:t>
            </a:fld>
            <a:endParaRPr kumimoji="0" lang="de-D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340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000" dirty="0"/>
              <a:t>In der Praxis kann man sich auf fünf Elemente konzentrieren, um Lernergebnisse zu bewerten und </a:t>
            </a:r>
            <a:r>
              <a:rPr lang="de-AT" sz="1000" b="1" dirty="0"/>
              <a:t>obwohl es Überschneidungen zwischen diesen Schlüsselelementen/Kriterien gibt, sind alle von Bedeutung und müssen bei der Bewertung berücksichtigt werden. </a:t>
            </a:r>
          </a:p>
          <a:p>
            <a:endParaRPr lang="de-AT" sz="1000" dirty="0"/>
          </a:p>
          <a:p>
            <a:pPr defTabSz="874837">
              <a:defRPr/>
            </a:pPr>
            <a:r>
              <a:rPr lang="de-AT" sz="1000" i="1" dirty="0"/>
              <a:t>Auszug aus den Erläuterungen zur Regierungsvorlage 662 der Beilage XXVII. GP :</a:t>
            </a:r>
          </a:p>
          <a:p>
            <a:pPr defTabSz="874837">
              <a:defRPr/>
            </a:pPr>
            <a:r>
              <a:rPr lang="de-AT" sz="1000" i="1" dirty="0"/>
              <a:t>„(…) Die Anerkennung von Prüfungen, anderen Studienleistungen, Tätigkeiten und Qualifikationen wird im Sinne des Lissabonner Anerkennungsübereinkommens völlig neugestaltet und erweitert. § 78 geht in der neuen Ausgestaltung vom Konzept der „Gleichwertigkeit“ ab und stellt die Anerkennung von Lernergebnissen in den Mittelpunkt. </a:t>
            </a:r>
            <a:r>
              <a:rPr lang="de-AT" sz="1000" b="1" i="1" dirty="0"/>
              <a:t>Daher ist die bisher ergangene Rechtsprechung zum Begriff der „Gleichwertigkeit“ als überholt anzusehen. In Zukunft ist nicht mehr das Vorliegen einer „Gleichwertigkeit“ zu prüfen, sondern grundsätzlich zu prüfen, ob wesentliche Unterschiede in Hinblick auf die Lernergebnisse bestehen. </a:t>
            </a:r>
          </a:p>
          <a:p>
            <a:pPr defTabSz="874837">
              <a:defRPr/>
            </a:pPr>
            <a:r>
              <a:rPr lang="de-AT" sz="1000" i="1" dirty="0"/>
              <a:t>Der Regelfall ist in Abs. 1 abgebildet: Gemäß Abs. 1 Z 1 sind daher positiv beurteilte Prüfungen und andere Studienleistungen anzuerkennen, wenn keine wesentlichen Unterschiede hinsichtlich der erworbenen Kompetenzen (Lernergebnisse) bestehen. </a:t>
            </a:r>
          </a:p>
          <a:p>
            <a:pPr defTabSz="874837">
              <a:defRPr/>
            </a:pPr>
            <a:r>
              <a:rPr lang="de-AT" sz="1000" i="1" dirty="0"/>
              <a:t>Diesbezüglich wird auf die Sekundärliteratur sowie die Durchführungsdokumente zum Lissabonner Anerkennungsübereinkommen als Entscheidungshilfe und Instrumentarium für die Handhabung und Feststellung von wesentlichen Unterschieden in den Lernergebnissen verwiesen: - </a:t>
            </a:r>
          </a:p>
          <a:p>
            <a:pPr defTabSz="874837">
              <a:defRPr/>
            </a:pPr>
            <a:r>
              <a:rPr lang="de-AT" sz="1000" i="1" dirty="0" err="1"/>
              <a:t>Recommendation</a:t>
            </a:r>
            <a:r>
              <a:rPr lang="de-AT" sz="1000" i="1" dirty="0"/>
              <a:t> on </a:t>
            </a:r>
            <a:r>
              <a:rPr lang="de-AT" sz="1000" i="1" dirty="0" err="1"/>
              <a:t>Criteria</a:t>
            </a:r>
            <a:r>
              <a:rPr lang="de-AT" sz="1000" i="1" dirty="0"/>
              <a:t> and </a:t>
            </a:r>
            <a:r>
              <a:rPr lang="de-AT" sz="1000" i="1" dirty="0" err="1"/>
              <a:t>Procedures</a:t>
            </a:r>
            <a:r>
              <a:rPr lang="de-AT" sz="1000" i="1" dirty="0"/>
              <a:t> </a:t>
            </a:r>
            <a:r>
              <a:rPr lang="de-AT" sz="1000" i="1" dirty="0" err="1"/>
              <a:t>for</a:t>
            </a:r>
            <a:r>
              <a:rPr lang="de-AT" sz="1000" i="1" dirty="0"/>
              <a:t> </a:t>
            </a:r>
            <a:r>
              <a:rPr lang="de-AT" sz="1000" i="1" dirty="0" err="1"/>
              <a:t>the</a:t>
            </a:r>
            <a:r>
              <a:rPr lang="de-AT" sz="1000" i="1" dirty="0"/>
              <a:t> Assessment of </a:t>
            </a:r>
            <a:r>
              <a:rPr lang="de-AT" sz="1000" i="1" dirty="0" err="1"/>
              <a:t>Foreign</a:t>
            </a:r>
            <a:r>
              <a:rPr lang="de-AT" sz="1000" i="1" dirty="0"/>
              <a:t> </a:t>
            </a:r>
            <a:r>
              <a:rPr lang="de-AT" sz="1000" i="1" dirty="0" err="1"/>
              <a:t>Qualifications</a:t>
            </a:r>
            <a:r>
              <a:rPr lang="de-AT" sz="1000" i="1" dirty="0"/>
              <a:t> and </a:t>
            </a:r>
            <a:r>
              <a:rPr lang="de-AT" sz="1000" i="1" dirty="0" err="1"/>
              <a:t>Explanatory</a:t>
            </a:r>
            <a:r>
              <a:rPr lang="de-AT" sz="1000" i="1" dirty="0"/>
              <a:t> Memorandum, 2001, </a:t>
            </a:r>
            <a:r>
              <a:rPr lang="de-AT" sz="1000" i="1" dirty="0" err="1"/>
              <a:t>revised</a:t>
            </a:r>
            <a:r>
              <a:rPr lang="de-AT" sz="1000" i="1" dirty="0"/>
              <a:t> 2010 [abrufbar unter folgendem Link: www.enicnaric.net/fileusers/Recommention_for_Recognition_Foreign_Qualifations.pdf [abgerufen am 4.02.2021]) - </a:t>
            </a:r>
          </a:p>
          <a:p>
            <a:pPr defTabSz="874837">
              <a:defRPr/>
            </a:pPr>
            <a:r>
              <a:rPr lang="de-AT" sz="1000" i="1" dirty="0" err="1"/>
              <a:t>Explanatory</a:t>
            </a:r>
            <a:r>
              <a:rPr lang="de-AT" sz="1000" i="1" dirty="0"/>
              <a:t> Report </a:t>
            </a:r>
            <a:r>
              <a:rPr lang="de-AT" sz="1000" i="1" dirty="0" err="1"/>
              <a:t>to</a:t>
            </a:r>
            <a:r>
              <a:rPr lang="de-AT" sz="1000" i="1" dirty="0"/>
              <a:t> </a:t>
            </a:r>
            <a:r>
              <a:rPr lang="de-AT" sz="1000" i="1" dirty="0" err="1"/>
              <a:t>the</a:t>
            </a:r>
            <a:r>
              <a:rPr lang="de-AT" sz="1000" i="1" dirty="0"/>
              <a:t> </a:t>
            </a:r>
            <a:r>
              <a:rPr lang="de-AT" sz="1000" i="1" dirty="0" err="1"/>
              <a:t>Lisbon</a:t>
            </a:r>
            <a:r>
              <a:rPr lang="de-AT" sz="1000" i="1" dirty="0"/>
              <a:t> Convention (abrufbar unter folgendem Link: https://www.enicnaric.net/fileusers/Explanatory_Report_LRC.pdf [abgerufen am 04.02.2021]) - </a:t>
            </a:r>
          </a:p>
          <a:p>
            <a:pPr defTabSz="874837">
              <a:defRPr/>
            </a:pPr>
            <a:r>
              <a:rPr lang="de-AT" sz="1000" i="1" dirty="0" err="1"/>
              <a:t>Recommendation</a:t>
            </a:r>
            <a:r>
              <a:rPr lang="de-AT" sz="1000" i="1" dirty="0"/>
              <a:t> on Recognition of </a:t>
            </a:r>
            <a:r>
              <a:rPr lang="de-AT" sz="1000" i="1" dirty="0" err="1"/>
              <a:t>Qualifications</a:t>
            </a:r>
            <a:r>
              <a:rPr lang="de-AT" sz="1000" i="1" dirty="0"/>
              <a:t> Held </a:t>
            </a:r>
            <a:r>
              <a:rPr lang="de-AT" sz="1000" i="1" dirty="0" err="1"/>
              <a:t>by</a:t>
            </a:r>
            <a:r>
              <a:rPr lang="de-AT" sz="1000" i="1" dirty="0"/>
              <a:t> </a:t>
            </a:r>
            <a:r>
              <a:rPr lang="de-AT" sz="1000" i="1" dirty="0" err="1"/>
              <a:t>Refugees</a:t>
            </a:r>
            <a:r>
              <a:rPr lang="de-AT" sz="1000" i="1" dirty="0"/>
              <a:t>, Displaced </a:t>
            </a:r>
            <a:r>
              <a:rPr lang="de-AT" sz="1000" i="1" dirty="0" err="1"/>
              <a:t>Persons</a:t>
            </a:r>
            <a:r>
              <a:rPr lang="de-AT" sz="1000" i="1" dirty="0"/>
              <a:t> and </a:t>
            </a:r>
            <a:r>
              <a:rPr lang="de-AT" sz="1000" i="1" dirty="0" err="1"/>
              <a:t>Persons</a:t>
            </a:r>
            <a:r>
              <a:rPr lang="de-AT" sz="1000" i="1" dirty="0"/>
              <a:t> in a </a:t>
            </a:r>
            <a:r>
              <a:rPr lang="de-AT" sz="1000" i="1" dirty="0" err="1"/>
              <a:t>Refugee</a:t>
            </a:r>
            <a:r>
              <a:rPr lang="de-AT" sz="1000" i="1" dirty="0"/>
              <a:t>-like Situation, November 2017 (abrufbar unter folgendem Link: https://www.enicnaric.net/fileusers/1251_Recommendation_on_Recognition_of_Qualifications_Held_by_Refugees_Displ aced_Persons_and_Persons_in_a_Refugee_like_Situation.pdf [abgerufen am 04.02.2021]. www.parlament.gv.at 662 der Beilagen XXVII. GP - Regierungsvorlage - Erläuterungen 27 von 51 Siehe dazu auch die Erläuterungen zu § 64. </a:t>
            </a:r>
          </a:p>
          <a:p>
            <a:pPr defTabSz="874837">
              <a:defRPr/>
            </a:pPr>
            <a:r>
              <a:rPr lang="de-AT" sz="1000" i="1" dirty="0"/>
              <a:t>Die Kriterien bei der Beurteilung des Vorliegens von (nicht) wesentlichen Unterschieden bei der Anerkennung von Prüfungen und anderen Studienleistungen gemäß Abs. 1 Z 1 </a:t>
            </a:r>
            <a:r>
              <a:rPr lang="de-AT" sz="1000" i="1" dirty="0" err="1"/>
              <a:t>iVm</a:t>
            </a:r>
            <a:r>
              <a:rPr lang="de-AT" sz="1000" i="1" dirty="0"/>
              <a:t> Z 2 </a:t>
            </a:r>
            <a:r>
              <a:rPr lang="de-AT" sz="1000" i="1" dirty="0" err="1"/>
              <a:t>lit</a:t>
            </a:r>
            <a:r>
              <a:rPr lang="de-AT" sz="1000" i="1" dirty="0"/>
              <a:t>. a sind demnach insbesondere: </a:t>
            </a:r>
          </a:p>
          <a:p>
            <a:pPr marL="218709" indent="-218709" defTabSz="874837">
              <a:buFontTx/>
              <a:buAutoNum type="arabicPeriod"/>
              <a:defRPr/>
            </a:pPr>
            <a:r>
              <a:rPr lang="de-AT" sz="1000" i="1" dirty="0"/>
              <a:t>Qualität (Qualitätssicherung des Studienprogramms) </a:t>
            </a:r>
          </a:p>
          <a:p>
            <a:pPr marL="218709" indent="-218709" defTabSz="874837">
              <a:buFontTx/>
              <a:buAutoNum type="arabicPeriod"/>
              <a:defRPr/>
            </a:pPr>
            <a:r>
              <a:rPr lang="de-AT" sz="1000" i="1" dirty="0"/>
              <a:t>Niveau (Bildungsniveau des Studienprogramms)</a:t>
            </a:r>
          </a:p>
          <a:p>
            <a:pPr marL="218709" indent="-218709" defTabSz="874837">
              <a:buFontTx/>
              <a:buAutoNum type="arabicPeriod"/>
              <a:defRPr/>
            </a:pPr>
            <a:r>
              <a:rPr lang="de-AT" sz="1000" i="1" dirty="0"/>
              <a:t>Workload (Lernpensum) </a:t>
            </a:r>
          </a:p>
          <a:p>
            <a:pPr marL="218709" indent="-218709" defTabSz="874837">
              <a:buFontTx/>
              <a:buAutoNum type="arabicPeriod"/>
              <a:defRPr/>
            </a:pPr>
            <a:r>
              <a:rPr lang="de-AT" sz="1000" i="1" dirty="0"/>
              <a:t>Profil (Zweck oder Inhalt) </a:t>
            </a:r>
          </a:p>
          <a:p>
            <a:pPr marL="218709" indent="-218709" defTabSz="874837">
              <a:buFontTx/>
              <a:buAutoNum type="arabicPeriod"/>
              <a:defRPr/>
            </a:pPr>
            <a:r>
              <a:rPr lang="de-AT" sz="1000" i="1" dirty="0"/>
              <a:t>Lernergebnisse (erworbene Kenntnisse, Fertigkeiten und Kompetenzen)  (…)</a:t>
            </a:r>
          </a:p>
          <a:p>
            <a:endParaRPr lang="de-AT" sz="1000" dirty="0"/>
          </a:p>
        </p:txBody>
      </p:sp>
      <p:sp>
        <p:nvSpPr>
          <p:cNvPr id="4" name="Foliennummernplatzhalter 3"/>
          <p:cNvSpPr>
            <a:spLocks noGrp="1"/>
          </p:cNvSpPr>
          <p:nvPr>
            <p:ph type="sldNum" sz="quarter" idx="5"/>
          </p:nvPr>
        </p:nvSpPr>
        <p:spPr/>
        <p:txBody>
          <a:bodyPr/>
          <a:lstStyle/>
          <a:p>
            <a:pPr marL="0" marR="0" lvl="0" indent="0" algn="r" defTabSz="875721"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5721" rtl="0" eaLnBrk="1" fontAlgn="auto" latinLnBrk="0" hangingPunct="1">
                <a:lnSpc>
                  <a:spcPct val="100000"/>
                </a:lnSpc>
                <a:spcBef>
                  <a:spcPts val="0"/>
                </a:spcBef>
                <a:spcAft>
                  <a:spcPts val="0"/>
                </a:spcAft>
                <a:buClrTx/>
                <a:buSzTx/>
                <a:buFontTx/>
                <a:buNone/>
                <a:tabLst/>
                <a:defRPr/>
              </a:pPr>
              <a:t>52</a:t>
            </a:fld>
            <a:endParaRPr kumimoji="0" lang="de-D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0423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000" dirty="0"/>
              <a:t>Auszug aus den Erläuterungen zur Regierungsvorlage 662 der Beilage XXVII. GP :</a:t>
            </a:r>
          </a:p>
          <a:p>
            <a:r>
              <a:rPr lang="de-AT" sz="1000" dirty="0"/>
              <a:t>„(…) Der Begriff des wesentlichen Unterschiedes wurde aus der Terminologie des Lissabonner Anerkennungsübereinkommens übernommen. In Verbindung mit dem beschriebenen Regelungsmechanismus soll dadurch einerseits die vom Bundesministerium für Bildung, Wissenschaft und Forschung (ENIC NARIC AUSTRIA) empfohlene und von den Hochschulen bereits gehandhabte Praxis im Sinne der Einheitlichkeit und der besseren gesetzlich verankert werden. Andererseits soll durch die terminologische Angleichung der Rückgriff auf authentische Quellen sowie auf umfangreiche Literatur zum Thema faire Anerkennung gefördert werden. </a:t>
            </a:r>
          </a:p>
          <a:p>
            <a:endParaRPr lang="de-AT" sz="1000" dirty="0"/>
          </a:p>
          <a:p>
            <a:r>
              <a:rPr lang="de-AT" sz="1000" dirty="0"/>
              <a:t>In diesem Zusammenhang ist etwa auf die Begleitdokumente zum Lissabonner Anerkennungsübereinkommen  (abrufbar unter folgendem Link: https://www.enic-naric.net/enic-naricreference-documents.aspx [abgerufen am 4.02.2021]) sowie auf das von der deutschen Hochschulrektorenkonferenz (HRK) herausgegebene „</a:t>
            </a:r>
            <a:r>
              <a:rPr lang="de-AT" sz="1000" b="1" dirty="0"/>
              <a:t>Handbuch Anerkennung an europäischen Hochschulen“ </a:t>
            </a:r>
            <a:r>
              <a:rPr lang="de-AT" sz="1000" dirty="0"/>
              <a:t>(abrufbar unter folgendem Link: https://www.hrk-nexus.de/fileadmin/redaktion/hrknexus/07-Downloads/07-02-Publikationen/EAR_D_Online-Version.pdf [abgerufen am 4.02.2021]) zu verweisen. Bei letzterem handelt es sich um die deutsche Übersetzung der zweiten Auflage des </a:t>
            </a:r>
            <a:r>
              <a:rPr lang="de-AT" sz="1000" b="1" dirty="0"/>
              <a:t>„European Recognition Manual </a:t>
            </a:r>
            <a:r>
              <a:rPr lang="de-AT" sz="1000" b="1" dirty="0" err="1"/>
              <a:t>for</a:t>
            </a:r>
            <a:r>
              <a:rPr lang="de-AT" sz="1000" b="1" dirty="0"/>
              <a:t> Higher Education </a:t>
            </a:r>
            <a:r>
              <a:rPr lang="de-AT" sz="1000" b="1" dirty="0" err="1"/>
              <a:t>Institutions</a:t>
            </a:r>
            <a:r>
              <a:rPr lang="de-AT" sz="1000" b="1" dirty="0"/>
              <a:t>“</a:t>
            </a:r>
            <a:r>
              <a:rPr lang="de-AT" sz="1000" dirty="0"/>
              <a:t>, das im Rahmen eines internationalen Projekts erarbeitet und von der niederländischen ENIC-NARIC EP-</a:t>
            </a:r>
            <a:r>
              <a:rPr lang="de-AT" sz="1000" dirty="0" err="1"/>
              <a:t>Nuffic</a:t>
            </a:r>
            <a:r>
              <a:rPr lang="de-AT" sz="1000" dirty="0"/>
              <a:t> veröffentlicht wurde. Dieses Handbuch soll die zuständigen Personen an Hochschulen dabei unterstützen, eine faire Anerkennung gemäß den Grundsätzen des </a:t>
            </a:r>
            <a:r>
              <a:rPr lang="de-AT" sz="1000" b="1" dirty="0"/>
              <a:t>Lissabonner Anerkennungsübereinkommens </a:t>
            </a:r>
            <a:r>
              <a:rPr lang="de-AT" sz="1000" dirty="0"/>
              <a:t>– </a:t>
            </a:r>
            <a:r>
              <a:rPr lang="de-AT" sz="1000" b="1" dirty="0"/>
              <a:t>dem Rechtsrahmen für die internationale akademische Anerkennung in der Europäischen Region </a:t>
            </a:r>
            <a:r>
              <a:rPr lang="de-AT" sz="1000" dirty="0"/>
              <a:t>– zu praktizieren. </a:t>
            </a:r>
          </a:p>
          <a:p>
            <a:endParaRPr lang="de-AT" sz="10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954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000" dirty="0"/>
              <a:t>Die Kenntnis oder ein Verständnis für die Diversität (inter-)nationalen Bildungssysteme und ihrer Unterschiede ist auch im Bereich der Anerkennung von großer Bedeutung: </a:t>
            </a:r>
          </a:p>
          <a:p>
            <a:r>
              <a:rPr lang="de-AT" sz="1000" b="1" dirty="0"/>
              <a:t>Beim Vergleich von Lernergebnissen muss die Vielfalt der Bildungssysteme in der ganzen Welt und die Vielfalt der Einrichtungen, Studien, Programme, Qualifikationsrahmen berücksichtigt werden</a:t>
            </a:r>
            <a:r>
              <a:rPr lang="de-AT" sz="1000" dirty="0"/>
              <a:t>. </a:t>
            </a:r>
          </a:p>
          <a:p>
            <a:endParaRPr lang="de-AT" sz="1000" dirty="0"/>
          </a:p>
          <a:p>
            <a:pPr defTabSz="913477">
              <a:defRPr/>
            </a:pPr>
            <a:endParaRPr lang="de-AT" sz="1000" dirty="0"/>
          </a:p>
          <a:p>
            <a:pPr defTabSz="913477">
              <a:defRPr/>
            </a:pPr>
            <a:r>
              <a:rPr lang="de-AT" sz="1000" dirty="0"/>
              <a:t>In der Anerkennungspraxis:</a:t>
            </a:r>
          </a:p>
          <a:p>
            <a:pPr defTabSz="913477">
              <a:defRPr/>
            </a:pPr>
            <a:r>
              <a:rPr lang="de-AT" sz="1000" dirty="0"/>
              <a:t>Nicht jeder Unterschied sollte als "wesentlich" angesehen werden. Aufgrund der großen Vielfalt der Hochschulsysteme und -studien werden zwangsläufig Unterschiede auftreten;</a:t>
            </a:r>
          </a:p>
          <a:p>
            <a:pPr defTabSz="913477">
              <a:defRPr/>
            </a:pPr>
            <a:r>
              <a:rPr lang="de-AT" sz="1000" b="1" dirty="0"/>
              <a:t>Der Unterschied sollte in Bezug auf die Funktion der Lernergebnisse und den Zweck, für den die Anerkennung angestrebt wird, wesentlich sein;</a:t>
            </a:r>
          </a:p>
          <a:p>
            <a:pPr defTabSz="913477">
              <a:defRPr/>
            </a:pPr>
            <a:endParaRPr lang="de-AT" sz="1000" dirty="0"/>
          </a:p>
          <a:p>
            <a:pPr defTabSz="913477">
              <a:defRPr/>
            </a:pPr>
            <a:r>
              <a:rPr lang="de-AT" sz="1000" b="1" dirty="0"/>
              <a:t>Es gibt viel Spielraum für Interpretationen, und es gibt keine Formeln oder wissenschaftlichen Gleichungen, um zu berechnen, wie "wesentlich" ein Unterschied zwischen Qualifikationen und/oder Lernergebnisse </a:t>
            </a:r>
            <a:r>
              <a:rPr lang="de-AT" sz="1000" dirty="0"/>
              <a:t>ist;</a:t>
            </a:r>
          </a:p>
          <a:p>
            <a:pPr defTabSz="913477">
              <a:defRPr/>
            </a:pPr>
            <a:endParaRPr lang="de-AT" sz="1000" dirty="0"/>
          </a:p>
          <a:p>
            <a:pPr defTabSz="913477">
              <a:defRPr/>
            </a:pPr>
            <a:r>
              <a:rPr lang="de-AT" sz="1000" dirty="0"/>
              <a:t>In den letzten Jahren sind einige dazu übergegangen, ihre Aufgabe so zu beschreiben, dass sie wesentliche Ähnlichkeiten zwischen den Qualifikationen feststellen, was eine positivere Einstellung zur Anerkennung widerzuspiegeln scheint;</a:t>
            </a:r>
          </a:p>
          <a:p>
            <a:pPr defTabSz="913477">
              <a:defRPr/>
            </a:pPr>
            <a:r>
              <a:rPr lang="de-AT" sz="1000" dirty="0"/>
              <a:t>Falls Sie wesentliche Unterschiede feststellen, sollten Sie eine alternative, teilweise oder bedingte Anerkennung in Betracht ziehen</a:t>
            </a:r>
          </a:p>
          <a:p>
            <a:pPr defTabSz="913477">
              <a:defRPr/>
            </a:pPr>
            <a:endParaRPr lang="de-AT" sz="1000" dirty="0"/>
          </a:p>
          <a:p>
            <a:pPr defTabSz="913477">
              <a:defRPr/>
            </a:pPr>
            <a:endParaRPr lang="de-AT" sz="1000" dirty="0"/>
          </a:p>
          <a:p>
            <a:pPr defTabSz="913477">
              <a:defRPr/>
            </a:pPr>
            <a:endParaRPr lang="de-AT" sz="1000" dirty="0"/>
          </a:p>
          <a:p>
            <a:endParaRPr lang="de-AT" sz="10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4865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000" dirty="0"/>
              <a:t>In der Praxis kann man sich auf fünf Elemente konzentrieren, um Lernergebnisse zu bewerten und </a:t>
            </a:r>
            <a:r>
              <a:rPr lang="de-AT" sz="1000" b="1" dirty="0"/>
              <a:t>obwohl es Überschneidungen zwischen diesen Schlüsselelementen/Kriterien gibt, sind alle von Bedeutung und müssen bei der Bewertung berücksichtigt werden. </a:t>
            </a:r>
          </a:p>
          <a:p>
            <a:endParaRPr lang="de-AT" sz="1000" dirty="0"/>
          </a:p>
          <a:p>
            <a:pPr defTabSz="913477">
              <a:defRPr/>
            </a:pPr>
            <a:r>
              <a:rPr lang="de-AT" sz="1000" i="1" dirty="0"/>
              <a:t>Auszug aus den Erläuterungen zur Regierungsvorlage 662 der Beilage XXVII. GP :</a:t>
            </a:r>
          </a:p>
          <a:p>
            <a:pPr defTabSz="913477">
              <a:defRPr/>
            </a:pPr>
            <a:r>
              <a:rPr lang="de-AT" sz="1000" i="1" dirty="0"/>
              <a:t>„(…) Die Anerkennung von Prüfungen, anderen Studienleistungen, Tätigkeiten und Qualifikationen wird im Sinne des Lissabonner Anerkennungsübereinkommens völlig neugestaltet und erweitert. § 78 geht in der neuen Ausgestaltung vom Konzept der „Gleichwertigkeit“ ab und stellt die Anerkennung von Lernergebnissen in den Mittelpunkt. </a:t>
            </a:r>
            <a:r>
              <a:rPr lang="de-AT" sz="1000" b="1" i="1" dirty="0"/>
              <a:t>Daher ist die bisher ergangene Rechtsprechung zum Begriff der „Gleichwertigkeit“ als überholt anzusehen. In Zukunft ist nicht mehr das Vorliegen einer „Gleichwertigkeit“ zu prüfen, sondern grundsätzlich zu prüfen, ob wesentliche Unterschiede in Hinblick auf die Lernergebnisse bestehen. </a:t>
            </a:r>
          </a:p>
          <a:p>
            <a:pPr defTabSz="913477">
              <a:defRPr/>
            </a:pPr>
            <a:r>
              <a:rPr lang="de-AT" sz="1000" i="1" dirty="0"/>
              <a:t>Der Regelfall ist in Abs. 1 abgebildet: Gemäß Abs. 1 Z 1 sind daher positiv beurteilte Prüfungen und andere Studienleistungen anzuerkennen, wenn keine wesentlichen Unterschiede hinsichtlich der erworbenen Kompetenzen (Lernergebnisse) bestehen. </a:t>
            </a:r>
          </a:p>
          <a:p>
            <a:pPr defTabSz="913477">
              <a:defRPr/>
            </a:pPr>
            <a:r>
              <a:rPr lang="de-AT" sz="1000" i="1" dirty="0"/>
              <a:t>Diesbezüglich wird auf die Sekundärliteratur sowie die Durchführungsdokumente zum Lissabonner Anerkennungsübereinkommen als Entscheidungshilfe und Instrumentarium für die Handhabung und Feststellung von wesentlichen Unterschieden in den Lernergebnissen verwiesen: - </a:t>
            </a:r>
          </a:p>
          <a:p>
            <a:pPr defTabSz="913477">
              <a:defRPr/>
            </a:pPr>
            <a:r>
              <a:rPr lang="de-AT" sz="1000" i="1" dirty="0" err="1"/>
              <a:t>Recommendation</a:t>
            </a:r>
            <a:r>
              <a:rPr lang="de-AT" sz="1000" i="1" dirty="0"/>
              <a:t> on </a:t>
            </a:r>
            <a:r>
              <a:rPr lang="de-AT" sz="1000" i="1" dirty="0" err="1"/>
              <a:t>Criteria</a:t>
            </a:r>
            <a:r>
              <a:rPr lang="de-AT" sz="1000" i="1" dirty="0"/>
              <a:t> and </a:t>
            </a:r>
            <a:r>
              <a:rPr lang="de-AT" sz="1000" i="1" dirty="0" err="1"/>
              <a:t>Procedures</a:t>
            </a:r>
            <a:r>
              <a:rPr lang="de-AT" sz="1000" i="1" dirty="0"/>
              <a:t> </a:t>
            </a:r>
            <a:r>
              <a:rPr lang="de-AT" sz="1000" i="1" dirty="0" err="1"/>
              <a:t>for</a:t>
            </a:r>
            <a:r>
              <a:rPr lang="de-AT" sz="1000" i="1" dirty="0"/>
              <a:t> </a:t>
            </a:r>
            <a:r>
              <a:rPr lang="de-AT" sz="1000" i="1" dirty="0" err="1"/>
              <a:t>the</a:t>
            </a:r>
            <a:r>
              <a:rPr lang="de-AT" sz="1000" i="1" dirty="0"/>
              <a:t> Assessment of </a:t>
            </a:r>
            <a:r>
              <a:rPr lang="de-AT" sz="1000" i="1" dirty="0" err="1"/>
              <a:t>Foreign</a:t>
            </a:r>
            <a:r>
              <a:rPr lang="de-AT" sz="1000" i="1" dirty="0"/>
              <a:t> </a:t>
            </a:r>
            <a:r>
              <a:rPr lang="de-AT" sz="1000" i="1" dirty="0" err="1"/>
              <a:t>Qualifications</a:t>
            </a:r>
            <a:r>
              <a:rPr lang="de-AT" sz="1000" i="1" dirty="0"/>
              <a:t> and </a:t>
            </a:r>
            <a:r>
              <a:rPr lang="de-AT" sz="1000" i="1" dirty="0" err="1"/>
              <a:t>Explanatory</a:t>
            </a:r>
            <a:r>
              <a:rPr lang="de-AT" sz="1000" i="1" dirty="0"/>
              <a:t> Memorandum, 2001, </a:t>
            </a:r>
            <a:r>
              <a:rPr lang="de-AT" sz="1000" i="1" dirty="0" err="1"/>
              <a:t>revised</a:t>
            </a:r>
            <a:r>
              <a:rPr lang="de-AT" sz="1000" i="1" dirty="0"/>
              <a:t> 2010 [abrufbar unter folgendem Link: www.enicnaric.net/fileusers/Recommention_for_Recognition_Foreign_Qualifations.pdf [abgerufen am 4.02.2021]) - </a:t>
            </a:r>
          </a:p>
          <a:p>
            <a:pPr defTabSz="913477">
              <a:defRPr/>
            </a:pPr>
            <a:r>
              <a:rPr lang="de-AT" sz="1000" i="1" dirty="0" err="1"/>
              <a:t>Explanatory</a:t>
            </a:r>
            <a:r>
              <a:rPr lang="de-AT" sz="1000" i="1" dirty="0"/>
              <a:t> Report </a:t>
            </a:r>
            <a:r>
              <a:rPr lang="de-AT" sz="1000" i="1" dirty="0" err="1"/>
              <a:t>to</a:t>
            </a:r>
            <a:r>
              <a:rPr lang="de-AT" sz="1000" i="1" dirty="0"/>
              <a:t> </a:t>
            </a:r>
            <a:r>
              <a:rPr lang="de-AT" sz="1000" i="1" dirty="0" err="1"/>
              <a:t>the</a:t>
            </a:r>
            <a:r>
              <a:rPr lang="de-AT" sz="1000" i="1" dirty="0"/>
              <a:t> </a:t>
            </a:r>
            <a:r>
              <a:rPr lang="de-AT" sz="1000" i="1" dirty="0" err="1"/>
              <a:t>Lisbon</a:t>
            </a:r>
            <a:r>
              <a:rPr lang="de-AT" sz="1000" i="1" dirty="0"/>
              <a:t> Convention (abrufbar unter folgendem Link: https://www.enicnaric.net/fileusers/Explanatory_Report_LRC.pdf [abgerufen am 04.02.2021]) - </a:t>
            </a:r>
          </a:p>
          <a:p>
            <a:pPr defTabSz="913477">
              <a:defRPr/>
            </a:pPr>
            <a:r>
              <a:rPr lang="de-AT" sz="1000" i="1" dirty="0" err="1"/>
              <a:t>Recommendation</a:t>
            </a:r>
            <a:r>
              <a:rPr lang="de-AT" sz="1000" i="1" dirty="0"/>
              <a:t> on Recognition of </a:t>
            </a:r>
            <a:r>
              <a:rPr lang="de-AT" sz="1000" i="1" dirty="0" err="1"/>
              <a:t>Qualifications</a:t>
            </a:r>
            <a:r>
              <a:rPr lang="de-AT" sz="1000" i="1" dirty="0"/>
              <a:t> Held </a:t>
            </a:r>
            <a:r>
              <a:rPr lang="de-AT" sz="1000" i="1" dirty="0" err="1"/>
              <a:t>by</a:t>
            </a:r>
            <a:r>
              <a:rPr lang="de-AT" sz="1000" i="1" dirty="0"/>
              <a:t> </a:t>
            </a:r>
            <a:r>
              <a:rPr lang="de-AT" sz="1000" i="1" dirty="0" err="1"/>
              <a:t>Refugees</a:t>
            </a:r>
            <a:r>
              <a:rPr lang="de-AT" sz="1000" i="1" dirty="0"/>
              <a:t>, Displaced </a:t>
            </a:r>
            <a:r>
              <a:rPr lang="de-AT" sz="1000" i="1" dirty="0" err="1"/>
              <a:t>Persons</a:t>
            </a:r>
            <a:r>
              <a:rPr lang="de-AT" sz="1000" i="1" dirty="0"/>
              <a:t> and </a:t>
            </a:r>
            <a:r>
              <a:rPr lang="de-AT" sz="1000" i="1" dirty="0" err="1"/>
              <a:t>Persons</a:t>
            </a:r>
            <a:r>
              <a:rPr lang="de-AT" sz="1000" i="1" dirty="0"/>
              <a:t> in a </a:t>
            </a:r>
            <a:r>
              <a:rPr lang="de-AT" sz="1000" i="1" dirty="0" err="1"/>
              <a:t>Refugee</a:t>
            </a:r>
            <a:r>
              <a:rPr lang="de-AT" sz="1000" i="1" dirty="0"/>
              <a:t>-like Situation, November 2017 (abrufbar unter folgendem Link: https://www.enicnaric.net/fileusers/1251_Recommendation_on_Recognition_of_Qualifications_Held_by_Refugees_Displ aced_Persons_and_Persons_in_a_Refugee_like_Situation.pdf [abgerufen am 04.02.2021]. www.parlament.gv.at 662 der Beilagen XXVII. GP - Regierungsvorlage - Erläuterungen 27 von 51 Siehe dazu auch die Erläuterungen zu § 64. </a:t>
            </a:r>
          </a:p>
          <a:p>
            <a:pPr defTabSz="913477">
              <a:defRPr/>
            </a:pPr>
            <a:r>
              <a:rPr lang="de-AT" sz="1000" i="1" dirty="0"/>
              <a:t>Die Kriterien bei der Beurteilung des Vorliegens von (nicht) wesentlichen Unterschieden bei der Anerkennung von Prüfungen und anderen Studienleistungen gemäß Abs. 1 Z 1 </a:t>
            </a:r>
            <a:r>
              <a:rPr lang="de-AT" sz="1000" i="1" dirty="0" err="1"/>
              <a:t>iVm</a:t>
            </a:r>
            <a:r>
              <a:rPr lang="de-AT" sz="1000" i="1" dirty="0"/>
              <a:t> Z 2 </a:t>
            </a:r>
            <a:r>
              <a:rPr lang="de-AT" sz="1000" i="1" dirty="0" err="1"/>
              <a:t>lit</a:t>
            </a:r>
            <a:r>
              <a:rPr lang="de-AT" sz="1000" i="1" dirty="0"/>
              <a:t>. a sind demnach insbesondere: </a:t>
            </a:r>
          </a:p>
          <a:p>
            <a:pPr marL="228369" indent="-228369" defTabSz="913477">
              <a:buFontTx/>
              <a:buAutoNum type="arabicPeriod"/>
              <a:defRPr/>
            </a:pPr>
            <a:r>
              <a:rPr lang="de-AT" sz="1000" i="1" dirty="0"/>
              <a:t>Qualität (Qualitätssicherung des Studienprogramms) </a:t>
            </a:r>
          </a:p>
          <a:p>
            <a:pPr marL="228369" indent="-228369" defTabSz="913477">
              <a:buFontTx/>
              <a:buAutoNum type="arabicPeriod"/>
              <a:defRPr/>
            </a:pPr>
            <a:r>
              <a:rPr lang="de-AT" sz="1000" i="1" dirty="0"/>
              <a:t>Niveau (Bildungsniveau des Studienprogramms)</a:t>
            </a:r>
          </a:p>
          <a:p>
            <a:pPr marL="228369" indent="-228369" defTabSz="913477">
              <a:buFontTx/>
              <a:buAutoNum type="arabicPeriod"/>
              <a:defRPr/>
            </a:pPr>
            <a:r>
              <a:rPr lang="de-AT" sz="1000" i="1" dirty="0"/>
              <a:t>Workload (Lernpensum) </a:t>
            </a:r>
          </a:p>
          <a:p>
            <a:pPr marL="228369" indent="-228369" defTabSz="913477">
              <a:buFontTx/>
              <a:buAutoNum type="arabicPeriod"/>
              <a:defRPr/>
            </a:pPr>
            <a:r>
              <a:rPr lang="de-AT" sz="1000" i="1" dirty="0"/>
              <a:t>Profil (Zweck oder Inhalt) </a:t>
            </a:r>
          </a:p>
          <a:p>
            <a:pPr marL="228369" indent="-228369" defTabSz="913477">
              <a:buFontTx/>
              <a:buAutoNum type="arabicPeriod"/>
              <a:defRPr/>
            </a:pPr>
            <a:r>
              <a:rPr lang="de-AT" sz="1000" i="1" dirty="0"/>
              <a:t>Lernergebnisse (erworbene Kenntnisse, Fertigkeiten und Kompetenzen)  (…)</a:t>
            </a:r>
          </a:p>
          <a:p>
            <a:endParaRPr lang="de-AT" sz="10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31BCB-E4CC-CD41-BF0E-941D9510A3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04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531BCB-E4CC-CD41-BF0E-941D9510A3DE}" type="slidenum">
              <a:rPr lang="de-DE" smtClean="0"/>
              <a:t>6</a:t>
            </a:fld>
            <a:endParaRPr lang="de-DE"/>
          </a:p>
        </p:txBody>
      </p:sp>
    </p:spTree>
    <p:extLst>
      <p:ext uri="{BB962C8B-B14F-4D97-AF65-F5344CB8AC3E}">
        <p14:creationId xmlns:p14="http://schemas.microsoft.com/office/powerpoint/2010/main" val="401441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7</a:t>
            </a:fld>
            <a:endParaRPr lang="de-DE"/>
          </a:p>
        </p:txBody>
      </p:sp>
    </p:spTree>
    <p:extLst>
      <p:ext uri="{BB962C8B-B14F-4D97-AF65-F5344CB8AC3E}">
        <p14:creationId xmlns:p14="http://schemas.microsoft.com/office/powerpoint/2010/main" val="242085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B531BCB-E4CC-CD41-BF0E-941D9510A3DE}" type="slidenum">
              <a:rPr lang="de-DE" smtClean="0"/>
              <a:t>8</a:t>
            </a:fld>
            <a:endParaRPr lang="de-DE"/>
          </a:p>
        </p:txBody>
      </p:sp>
    </p:spTree>
    <p:extLst>
      <p:ext uri="{BB962C8B-B14F-4D97-AF65-F5344CB8AC3E}">
        <p14:creationId xmlns:p14="http://schemas.microsoft.com/office/powerpoint/2010/main" val="110630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531BCB-E4CC-CD41-BF0E-941D9510A3DE}" type="slidenum">
              <a:rPr lang="de-DE" smtClean="0"/>
              <a:t>9</a:t>
            </a:fld>
            <a:endParaRPr lang="de-DE"/>
          </a:p>
        </p:txBody>
      </p:sp>
    </p:spTree>
    <p:extLst>
      <p:ext uri="{BB962C8B-B14F-4D97-AF65-F5344CB8AC3E}">
        <p14:creationId xmlns:p14="http://schemas.microsoft.com/office/powerpoint/2010/main" val="78624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FC2CC-4A4A-40F8-8D14-6127D8B659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633273F-B8C3-4BF6-BBA9-1F1A930448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EB20785-5716-4326-BB6A-747C378D51E1}"/>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5568640A-8E18-45E7-9D67-181929527411}"/>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CC10CD77-838E-4DA8-84F2-69CC766FB40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51798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499E5-D2A3-4D96-AA80-61EE2654F957}"/>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7BBCC9D6-FDF3-4C07-9E6F-DAC6B6E3FBD7}"/>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DDE77C3-4B16-49F5-8044-A0509B9A262D}"/>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4A3CA82B-4A37-48F5-A534-B3BB045B238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93E72286-867F-423A-97C4-3EE3DFC26E08}"/>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91857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021D506-BE55-4873-AC9F-067E64F9B24E}"/>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4FF74704-3F86-449C-AE6D-A5E5B67D4CB0}"/>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12961B9-85CE-42F9-BEE4-9B6941D77F56}"/>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E732F0F8-6789-4822-A7EF-CE7928E1861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E90592C-48CB-448F-A802-7BBD48813315}"/>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33155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D4028-CFC7-44A4-80D6-2E49A727A0D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6EA4F64-08DB-4AD5-AD79-F579CFBCF76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39C681E4-9A54-4BAE-AAF9-902C4A0E76A1}"/>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5" name="Fußzeilenplatzhalter 4">
            <a:extLst>
              <a:ext uri="{FF2B5EF4-FFF2-40B4-BE49-F238E27FC236}">
                <a16:creationId xmlns:a16="http://schemas.microsoft.com/office/drawing/2014/main" id="{087E2F93-9669-42D1-8D3B-DDAC531A24C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2C731AC-73B5-437A-9780-5A3A33510517}"/>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125390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9ECFA-B51C-4EA1-A848-7A68CAEB4395}"/>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22B767F1-ADF8-4DEC-A5AD-6214AF03CE14}"/>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8BBDB1A-80B2-4E5B-BD5E-5A4746B997CB}"/>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5" name="Fußzeilenplatzhalter 4">
            <a:extLst>
              <a:ext uri="{FF2B5EF4-FFF2-40B4-BE49-F238E27FC236}">
                <a16:creationId xmlns:a16="http://schemas.microsoft.com/office/drawing/2014/main" id="{64A1A740-7119-4B1B-8794-7C083346147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16CC16B8-7B42-4FB8-BBD4-2E5F8B7FDFF0}"/>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369701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EECDF-771A-492A-95A7-FA0CA312DA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0E9ABD7C-E2B2-45BD-980C-7D2937EEB5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FA53610-354A-4726-86F7-F18899F0E2B0}"/>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5" name="Fußzeilenplatzhalter 4">
            <a:extLst>
              <a:ext uri="{FF2B5EF4-FFF2-40B4-BE49-F238E27FC236}">
                <a16:creationId xmlns:a16="http://schemas.microsoft.com/office/drawing/2014/main" id="{0282149A-C3CD-483B-BBE0-E7A61D0B11B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51B63C97-3F65-43E6-8A92-49671D9584D2}"/>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2946938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D286E-AE79-45DA-B488-CFA618D8C09E}"/>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45E840C-919F-4638-A21F-22AE96CB2423}"/>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6D695ECF-2936-4AC1-AF08-1D194B8ADFD1}"/>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5C23F41-A9E8-42B9-87D2-E58CB486ED8E}"/>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6" name="Fußzeilenplatzhalter 5">
            <a:extLst>
              <a:ext uri="{FF2B5EF4-FFF2-40B4-BE49-F238E27FC236}">
                <a16:creationId xmlns:a16="http://schemas.microsoft.com/office/drawing/2014/main" id="{0C1B96D6-11B5-452B-A832-0463B0FAB84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FA2FF324-F528-4A8D-9845-C5415C472F1D}"/>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63158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EB86D-DAA0-48F3-A0D4-594199BF7A8E}"/>
              </a:ext>
            </a:extLst>
          </p:cNvPr>
          <p:cNvSpPr>
            <a:spLocks noGrp="1"/>
          </p:cNvSpPr>
          <p:nvPr>
            <p:ph type="title"/>
          </p:nvPr>
        </p:nvSpPr>
        <p:spPr>
          <a:xfrm>
            <a:off x="839788" y="365125"/>
            <a:ext cx="10515600" cy="1325563"/>
          </a:xfrm>
          <a:prstGeom prst="rect">
            <a:avLst/>
          </a:prstGeo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236459AB-B7C4-4CDA-9BDA-44F7C034169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D16E9A4-BE63-4808-9322-1EAD6F2DC392}"/>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40BB5AD2-60F5-4B5E-8FB1-7ECEDD85F9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13DCFD1-C8E1-47B8-BEA6-8866149852E2}"/>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FB9ABA86-8360-43A4-9C2D-F62C017C5E63}"/>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8" name="Fußzeilenplatzhalter 7">
            <a:extLst>
              <a:ext uri="{FF2B5EF4-FFF2-40B4-BE49-F238E27FC236}">
                <a16:creationId xmlns:a16="http://schemas.microsoft.com/office/drawing/2014/main" id="{F01E0E27-BDE6-4181-8B22-9FFE6D4E33A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97CC9F83-ABA9-47D2-A408-4D4E063FD393}"/>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406182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CEA62-BAD5-4F6D-BDF5-4FF65B39A390}"/>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284C9A7C-6715-4EA6-B7EC-7D4C49E6EAB5}"/>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4" name="Fußzeilenplatzhalter 3">
            <a:extLst>
              <a:ext uri="{FF2B5EF4-FFF2-40B4-BE49-F238E27FC236}">
                <a16:creationId xmlns:a16="http://schemas.microsoft.com/office/drawing/2014/main" id="{70A063F5-BC4E-4041-A275-4D3FB92DD5A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C3517393-FFFB-4286-A401-18A6155ED641}"/>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296065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818F56-DA33-4B4D-8C3D-EB8451F82D0D}"/>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3" name="Fußzeilenplatzhalter 2">
            <a:extLst>
              <a:ext uri="{FF2B5EF4-FFF2-40B4-BE49-F238E27FC236}">
                <a16:creationId xmlns:a16="http://schemas.microsoft.com/office/drawing/2014/main" id="{4D21CF77-5D84-4CB7-8009-10061F7D2A7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1933512E-8894-437F-BB60-FAB140BC7E2A}"/>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324780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08FC0-B189-48ED-BBFC-38D127A6B2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C2BA20C-1C91-40A9-9B93-86E0D08A117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CD8559B4-6EE7-47FE-9681-323958A22A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0F02E1-DFC4-4D84-8FA7-4BEECA7ABE19}"/>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6" name="Fußzeilenplatzhalter 5">
            <a:extLst>
              <a:ext uri="{FF2B5EF4-FFF2-40B4-BE49-F238E27FC236}">
                <a16:creationId xmlns:a16="http://schemas.microsoft.com/office/drawing/2014/main" id="{AF61A951-C7CE-41FA-9DF7-5937ECDEAC04}"/>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F573F1C7-45A1-42CB-907B-78BBEF068659}"/>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236903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0448E-05ED-4BBF-886D-140E45B6E361}"/>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7FACD38-D844-48E6-A0DB-0600C3006701}"/>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D7260A-971F-4CFE-8372-97002E92C35B}"/>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82699146-EDB5-4E31-9334-98B4CF780D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53F7374-9A4D-43B6-AF42-C67B50617A2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416623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A6F87-B9AE-465A-A8D6-BF05F666FC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1191594D-42CB-4BEB-ADB3-0CCE23B6710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619DB4D1-2CD3-4627-8B81-73C801F658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D478D5-E1A6-4245-BE43-465E091084BA}"/>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6" name="Fußzeilenplatzhalter 5">
            <a:extLst>
              <a:ext uri="{FF2B5EF4-FFF2-40B4-BE49-F238E27FC236}">
                <a16:creationId xmlns:a16="http://schemas.microsoft.com/office/drawing/2014/main" id="{F3B3D35F-7305-49CF-A3CB-92D64B56CCC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7C84C87-FAF7-4D73-B5CB-BE9FCEFE4560}"/>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99171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27B3B-1951-4EB1-AA9C-48327B529B3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B3B7018-34CD-4C51-AD86-190BC13060E4}"/>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9B210FD-0E11-4296-AFCA-5ACDF68A97F8}"/>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5" name="Fußzeilenplatzhalter 4">
            <a:extLst>
              <a:ext uri="{FF2B5EF4-FFF2-40B4-BE49-F238E27FC236}">
                <a16:creationId xmlns:a16="http://schemas.microsoft.com/office/drawing/2014/main" id="{47A941A9-8D07-4AAC-87F9-CC27FDEB4A84}"/>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D8B7C654-8DBC-452B-83EB-D25672556E9D}"/>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3657569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CAC2F3A-283F-460B-A48D-6B42A9D6C9E8}"/>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45D62EC-CF37-4EFF-95BB-F7856EFDD0A8}"/>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683E6BF-2CEB-44F9-B22D-2779DA4A3215}"/>
              </a:ext>
            </a:extLst>
          </p:cNvPr>
          <p:cNvSpPr>
            <a:spLocks noGrp="1"/>
          </p:cNvSpPr>
          <p:nvPr>
            <p:ph type="dt" sz="half" idx="10"/>
          </p:nvPr>
        </p:nvSpPr>
        <p:spPr>
          <a:xfrm>
            <a:off x="838200" y="6356350"/>
            <a:ext cx="2743200" cy="365125"/>
          </a:xfrm>
          <a:prstGeom prst="rect">
            <a:avLst/>
          </a:prstGeom>
        </p:spPr>
        <p:txBody>
          <a:bodyPr/>
          <a:lstStyle/>
          <a:p>
            <a:fld id="{D8ED9F0C-E8AF-4EA8-A4DA-5FABE280947B}" type="datetimeFigureOut">
              <a:rPr lang="de-AT" smtClean="0"/>
              <a:t>20.10.2023</a:t>
            </a:fld>
            <a:endParaRPr lang="de-AT"/>
          </a:p>
        </p:txBody>
      </p:sp>
      <p:sp>
        <p:nvSpPr>
          <p:cNvPr id="5" name="Fußzeilenplatzhalter 4">
            <a:extLst>
              <a:ext uri="{FF2B5EF4-FFF2-40B4-BE49-F238E27FC236}">
                <a16:creationId xmlns:a16="http://schemas.microsoft.com/office/drawing/2014/main" id="{60AE0C4F-2B14-4C31-9EE6-7BCCA56CA255}"/>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7A5D6A20-9738-4ABB-9A66-0C28C05F7714}"/>
              </a:ext>
            </a:extLst>
          </p:cNvPr>
          <p:cNvSpPr>
            <a:spLocks noGrp="1"/>
          </p:cNvSpPr>
          <p:nvPr>
            <p:ph type="sldNum" sz="quarter" idx="12"/>
          </p:nvPr>
        </p:nvSpPr>
        <p:spPr>
          <a:xfrm>
            <a:off x="8610600" y="6356350"/>
            <a:ext cx="2743200" cy="365125"/>
          </a:xfrm>
          <a:prstGeom prst="rect">
            <a:avLst/>
          </a:prstGeom>
        </p:spPr>
        <p:txBody>
          <a:bodyPr/>
          <a:lstStyle/>
          <a:p>
            <a:fld id="{7EBCB2A4-FCA7-49B5-BDD5-95DCBD285551}" type="slidenum">
              <a:rPr lang="de-AT" smtClean="0"/>
              <a:t>‹Nr.›</a:t>
            </a:fld>
            <a:endParaRPr lang="de-AT"/>
          </a:p>
        </p:txBody>
      </p:sp>
    </p:spTree>
    <p:extLst>
      <p:ext uri="{BB962C8B-B14F-4D97-AF65-F5344CB8AC3E}">
        <p14:creationId xmlns:p14="http://schemas.microsoft.com/office/powerpoint/2010/main" val="345798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FC2CC-4A4A-40F8-8D14-6127D8B659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633273F-B8C3-4BF6-BBA9-1F1A930448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EB20785-5716-4326-BB6A-747C378D51E1}"/>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5568640A-8E18-45E7-9D67-181929527411}"/>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CC10CD77-838E-4DA8-84F2-69CC766FB40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960385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0448E-05ED-4BBF-886D-140E45B6E361}"/>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7FACD38-D844-48E6-A0DB-0600C3006701}"/>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D7260A-971F-4CFE-8372-97002E92C35B}"/>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82699146-EDB5-4E31-9334-98B4CF780D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53F7374-9A4D-43B6-AF42-C67B50617A2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517304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9A080-9AF8-41B5-9F77-6427CAD295F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1844387C-4958-4FDD-B85F-084458DCEA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1A17C6-868C-415C-B5D0-857FD6D0E5A5}"/>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A07AEC7F-5ED2-4196-A410-EAE847D0087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E025857-75D3-4DAF-8287-951CDED554B8}"/>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69036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72938-435D-4EA6-85C0-2D7B1E46673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C2E161B-1CDA-4454-B0AB-A48A61AF4A8D}"/>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8DAEB90-37C7-4E5C-AC55-E2F2DC5CE9D1}"/>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7B942191-86C2-4325-B9DE-BEC0621A1F08}"/>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6" name="Fußzeilenplatzhalter 5">
            <a:extLst>
              <a:ext uri="{FF2B5EF4-FFF2-40B4-BE49-F238E27FC236}">
                <a16:creationId xmlns:a16="http://schemas.microsoft.com/office/drawing/2014/main" id="{0A5121CC-2BFA-4696-AF09-0AF117D5733A}"/>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493F92C0-914A-4659-B430-2E00E7FA90A0}"/>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52068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F1605-9CF5-4621-B9BF-E8FBA60EC19C}"/>
              </a:ext>
            </a:extLst>
          </p:cNvPr>
          <p:cNvSpPr>
            <a:spLocks noGrp="1"/>
          </p:cNvSpPr>
          <p:nvPr>
            <p:ph type="title"/>
          </p:nvPr>
        </p:nvSpPr>
        <p:spPr>
          <a:xfrm>
            <a:off x="839788" y="365125"/>
            <a:ext cx="10515600" cy="1325563"/>
          </a:xfrm>
          <a:prstGeom prst="rect">
            <a:avLst/>
          </a:prstGeo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1DE8A5BB-36C1-4D63-A7AB-64B9F2E094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98DBEE-E0FF-4ECC-A4A8-69A729EDB801}"/>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1397E2D6-8100-40D6-BEE9-F295CDE66E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1CD1F41-E7E5-4393-BF79-685FD09AB3D2}"/>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E1611EB1-6DCF-4960-BAE6-DB689734E9DF}"/>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8" name="Fußzeilenplatzhalter 7">
            <a:extLst>
              <a:ext uri="{FF2B5EF4-FFF2-40B4-BE49-F238E27FC236}">
                <a16:creationId xmlns:a16="http://schemas.microsoft.com/office/drawing/2014/main" id="{769979AF-80E0-4580-91F6-C434058CD51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3993A9D8-873A-429B-9BCB-C6328072506F}"/>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557494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4C0CE-0875-4817-A0F0-FEC6D160B01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999246B-1AF8-4D9E-9AAF-B549E13CD9FE}"/>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4" name="Fußzeilenplatzhalter 3">
            <a:extLst>
              <a:ext uri="{FF2B5EF4-FFF2-40B4-BE49-F238E27FC236}">
                <a16:creationId xmlns:a16="http://schemas.microsoft.com/office/drawing/2014/main" id="{F44AA5BD-E64F-4B43-BB3B-97B39CC24335}"/>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40D3C84-F8D1-4175-BF3C-ECC1F561CD8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4069097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3F9D656-A6DE-425C-A102-E842E65F52AD}"/>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3" name="Fußzeilenplatzhalter 2">
            <a:extLst>
              <a:ext uri="{FF2B5EF4-FFF2-40B4-BE49-F238E27FC236}">
                <a16:creationId xmlns:a16="http://schemas.microsoft.com/office/drawing/2014/main" id="{CE615362-8DC2-4579-A1A2-135F862CA73C}"/>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AA332710-3E95-465C-B7BF-1B8F3425B17E}"/>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31210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9A080-9AF8-41B5-9F77-6427CAD295F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1844387C-4958-4FDD-B85F-084458DCEA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1A17C6-868C-415C-B5D0-857FD6D0E5A5}"/>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A07AEC7F-5ED2-4196-A410-EAE847D0087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E025857-75D3-4DAF-8287-951CDED554B8}"/>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712660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B4309-08F0-4965-90E6-0161D72170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A09A4283-003E-45A3-B405-EA3ABF1BF11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CDA278F6-9862-4100-B084-6AE0FFFE75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160231E-2A0B-48E6-8110-C86FD5D6303F}"/>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6" name="Fußzeilenplatzhalter 5">
            <a:extLst>
              <a:ext uri="{FF2B5EF4-FFF2-40B4-BE49-F238E27FC236}">
                <a16:creationId xmlns:a16="http://schemas.microsoft.com/office/drawing/2014/main" id="{AE338475-5D26-4F60-8D99-C246BD426D5F}"/>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CDEE2DF6-95E0-439B-B69E-FEBDE6ACAB09}"/>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61464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7FCC0-241C-4005-B2F2-62AAD2A5D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92DC0C4-7236-4B06-B6C3-32E8BD8CCF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563AF793-66D7-4CA3-9BC8-2F251C9E471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AEA90D6-FC85-4E7E-8827-4312421F73E4}"/>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6" name="Fußzeilenplatzhalter 5">
            <a:extLst>
              <a:ext uri="{FF2B5EF4-FFF2-40B4-BE49-F238E27FC236}">
                <a16:creationId xmlns:a16="http://schemas.microsoft.com/office/drawing/2014/main" id="{673CBA9D-9A41-4694-A0FB-5ED35DF3D554}"/>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ECF4CB0-A179-4B20-B8BC-64FCAE20FBAF}"/>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652126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499E5-D2A3-4D96-AA80-61EE2654F957}"/>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7BBCC9D6-FDF3-4C07-9E6F-DAC6B6E3FBD7}"/>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DDE77C3-4B16-49F5-8044-A0509B9A262D}"/>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4A3CA82B-4A37-48F5-A534-B3BB045B238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93E72286-867F-423A-97C4-3EE3DFC26E08}"/>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065174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021D506-BE55-4873-AC9F-067E64F9B24E}"/>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4FF74704-3F86-449C-AE6D-A5E5B67D4CB0}"/>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12961B9-85CE-42F9-BEE4-9B6941D77F56}"/>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E732F0F8-6789-4822-A7EF-CE7928E1861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E90592C-48CB-448F-A802-7BBD48813315}"/>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822942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B6601-851B-49A9-9F02-8BB72914287A}"/>
              </a:ext>
            </a:extLst>
          </p:cNvPr>
          <p:cNvSpPr>
            <a:spLocks noGrp="1"/>
          </p:cNvSpPr>
          <p:nvPr>
            <p:ph type="ctrTitle"/>
          </p:nvPr>
        </p:nvSpPr>
        <p:spPr>
          <a:xfrm>
            <a:off x="1524000" y="1122363"/>
            <a:ext cx="9144000" cy="2387600"/>
          </a:xfrm>
        </p:spPr>
        <p:txBody>
          <a:bodyPr anchor="b"/>
          <a:lstStyle>
            <a:lvl1pPr algn="ctr">
              <a:defRPr sz="5998"/>
            </a:lvl1pPr>
          </a:lstStyle>
          <a:p>
            <a:r>
              <a:rPr lang="de-DE"/>
              <a:t>Mastertitelformat bearbeiten</a:t>
            </a:r>
            <a:endParaRPr lang="de-AT"/>
          </a:p>
        </p:txBody>
      </p:sp>
      <p:sp>
        <p:nvSpPr>
          <p:cNvPr id="3" name="Untertitel 2">
            <a:extLst>
              <a:ext uri="{FF2B5EF4-FFF2-40B4-BE49-F238E27FC236}">
                <a16:creationId xmlns:a16="http://schemas.microsoft.com/office/drawing/2014/main" id="{C86AD1F9-5DB1-4D69-BB98-EDD154AA6529}"/>
              </a:ext>
            </a:extLst>
          </p:cNvPr>
          <p:cNvSpPr>
            <a:spLocks noGrp="1"/>
          </p:cNvSpPr>
          <p:nvPr>
            <p:ph type="subTitle" idx="1"/>
          </p:nvPr>
        </p:nvSpPr>
        <p:spPr>
          <a:xfrm>
            <a:off x="1524000" y="3602040"/>
            <a:ext cx="9144000" cy="1655763"/>
          </a:xfrm>
        </p:spPr>
        <p:txBody>
          <a:bodyPr/>
          <a:lstStyle>
            <a:lvl1pPr marL="0" indent="0" algn="ctr">
              <a:buNone/>
              <a:defRPr sz="2398"/>
            </a:lvl1pPr>
            <a:lvl2pPr marL="457206" indent="0" algn="ctr">
              <a:buNone/>
              <a:defRPr sz="2000"/>
            </a:lvl2pPr>
            <a:lvl3pPr marL="914411" indent="0" algn="ctr">
              <a:buNone/>
              <a:defRPr sz="1801"/>
            </a:lvl3pPr>
            <a:lvl4pPr marL="1371615" indent="0" algn="ctr">
              <a:buNone/>
              <a:defRPr sz="1600"/>
            </a:lvl4pPr>
            <a:lvl5pPr marL="1828821" indent="0" algn="ctr">
              <a:buNone/>
              <a:defRPr sz="1600"/>
            </a:lvl5pPr>
            <a:lvl6pPr marL="2286030" indent="0" algn="ctr">
              <a:buNone/>
              <a:defRPr sz="1600"/>
            </a:lvl6pPr>
            <a:lvl7pPr marL="2743233" indent="0" algn="ctr">
              <a:buNone/>
              <a:defRPr sz="1600"/>
            </a:lvl7pPr>
            <a:lvl8pPr marL="3200440" indent="0" algn="ctr">
              <a:buNone/>
              <a:defRPr sz="1600"/>
            </a:lvl8pPr>
            <a:lvl9pPr marL="3657646"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B27A8C60-DE47-41F3-9878-CC306004B6C6}"/>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5" name="Fußzeilenplatzhalter 4">
            <a:extLst>
              <a:ext uri="{FF2B5EF4-FFF2-40B4-BE49-F238E27FC236}">
                <a16:creationId xmlns:a16="http://schemas.microsoft.com/office/drawing/2014/main" id="{01B75259-7B26-4EB0-BA2A-9426309B3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FA1BC14-924B-4874-A8BD-424056074B6F}"/>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3189148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FF6F8-0465-4922-A1B4-09EF3D85246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92B6EBF-A3F8-448D-9433-AC2529AD226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0CB502-71B4-44AE-A737-E49089B46113}"/>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5" name="Fußzeilenplatzhalter 4">
            <a:extLst>
              <a:ext uri="{FF2B5EF4-FFF2-40B4-BE49-F238E27FC236}">
                <a16:creationId xmlns:a16="http://schemas.microsoft.com/office/drawing/2014/main" id="{B71BB502-BF52-4FD0-A8CA-7C3768EF64A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D2BEBF7-8ABB-459D-97A6-44DAC01892EF}"/>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319115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4262E-D84D-4959-B1B5-9AF3248DF82B}"/>
              </a:ext>
            </a:extLst>
          </p:cNvPr>
          <p:cNvSpPr>
            <a:spLocks noGrp="1"/>
          </p:cNvSpPr>
          <p:nvPr>
            <p:ph type="title"/>
          </p:nvPr>
        </p:nvSpPr>
        <p:spPr>
          <a:xfrm>
            <a:off x="831853" y="1709742"/>
            <a:ext cx="10515600" cy="2852737"/>
          </a:xfrm>
        </p:spPr>
        <p:txBody>
          <a:bodyPr anchor="b"/>
          <a:lstStyle>
            <a:lvl1pPr>
              <a:defRPr sz="5998"/>
            </a:lvl1pPr>
          </a:lstStyle>
          <a:p>
            <a:r>
              <a:rPr lang="de-DE"/>
              <a:t>Mastertitelformat bearbeiten</a:t>
            </a:r>
            <a:endParaRPr lang="de-AT"/>
          </a:p>
        </p:txBody>
      </p:sp>
      <p:sp>
        <p:nvSpPr>
          <p:cNvPr id="3" name="Textplatzhalter 2">
            <a:extLst>
              <a:ext uri="{FF2B5EF4-FFF2-40B4-BE49-F238E27FC236}">
                <a16:creationId xmlns:a16="http://schemas.microsoft.com/office/drawing/2014/main" id="{F35FBFC7-6247-4693-B5C7-2D4B526F9703}"/>
              </a:ext>
            </a:extLst>
          </p:cNvPr>
          <p:cNvSpPr>
            <a:spLocks noGrp="1"/>
          </p:cNvSpPr>
          <p:nvPr>
            <p:ph type="body" idx="1"/>
          </p:nvPr>
        </p:nvSpPr>
        <p:spPr>
          <a:xfrm>
            <a:off x="831853" y="4589467"/>
            <a:ext cx="10515600" cy="1500187"/>
          </a:xfrm>
        </p:spPr>
        <p:txBody>
          <a:bodyPr/>
          <a:lstStyle>
            <a:lvl1pPr marL="0" indent="0">
              <a:buNone/>
              <a:defRPr sz="2398">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5" indent="0">
              <a:buNone/>
              <a:defRPr sz="1600">
                <a:solidFill>
                  <a:schemeClr val="tx1">
                    <a:tint val="75000"/>
                  </a:schemeClr>
                </a:solidFill>
              </a:defRPr>
            </a:lvl4pPr>
            <a:lvl5pPr marL="1828821" indent="0">
              <a:buNone/>
              <a:defRPr sz="1600">
                <a:solidFill>
                  <a:schemeClr val="tx1">
                    <a:tint val="75000"/>
                  </a:schemeClr>
                </a:solidFill>
              </a:defRPr>
            </a:lvl5pPr>
            <a:lvl6pPr marL="2286030" indent="0">
              <a:buNone/>
              <a:defRPr sz="1600">
                <a:solidFill>
                  <a:schemeClr val="tx1">
                    <a:tint val="75000"/>
                  </a:schemeClr>
                </a:solidFill>
              </a:defRPr>
            </a:lvl6pPr>
            <a:lvl7pPr marL="2743233"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DA6108B-997E-4185-8DAE-50B5A99546AD}"/>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5" name="Fußzeilenplatzhalter 4">
            <a:extLst>
              <a:ext uri="{FF2B5EF4-FFF2-40B4-BE49-F238E27FC236}">
                <a16:creationId xmlns:a16="http://schemas.microsoft.com/office/drawing/2014/main" id="{86EB269D-691B-4603-ADB3-6D4EABD26C5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43D067A-4F23-4EBD-8421-15C9080C80AF}"/>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1915768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6B2CF-6BD8-4BF8-BE78-5EFFD1B01D91}"/>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E90EFA8-2A3B-4614-8C20-852D4A80C69A}"/>
              </a:ext>
            </a:extLst>
          </p:cNvPr>
          <p:cNvSpPr>
            <a:spLocks noGrp="1"/>
          </p:cNvSpPr>
          <p:nvPr>
            <p:ph sz="half" idx="1"/>
          </p:nvPr>
        </p:nvSpPr>
        <p:spPr>
          <a:xfrm>
            <a:off x="838201" y="1825625"/>
            <a:ext cx="5181600" cy="43513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9E91368-C7BF-4715-B82A-9CC4C73B95A1}"/>
              </a:ext>
            </a:extLst>
          </p:cNvPr>
          <p:cNvSpPr>
            <a:spLocks noGrp="1"/>
          </p:cNvSpPr>
          <p:nvPr>
            <p:ph sz="half" idx="2"/>
          </p:nvPr>
        </p:nvSpPr>
        <p:spPr>
          <a:xfrm>
            <a:off x="6172201" y="1825625"/>
            <a:ext cx="5181600" cy="43513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78118871-2DEE-4923-B407-5346C7A040B0}"/>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6" name="Fußzeilenplatzhalter 5">
            <a:extLst>
              <a:ext uri="{FF2B5EF4-FFF2-40B4-BE49-F238E27FC236}">
                <a16:creationId xmlns:a16="http://schemas.microsoft.com/office/drawing/2014/main" id="{9920708C-C787-47A5-8EFD-64A09A8D9FC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01857C7-4AAD-47B2-A433-A128F8852FFD}"/>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3753735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636FC-956A-41C7-97E8-D5A9D7E48D80}"/>
              </a:ext>
            </a:extLst>
          </p:cNvPr>
          <p:cNvSpPr>
            <a:spLocks noGrp="1"/>
          </p:cNvSpPr>
          <p:nvPr>
            <p:ph type="title"/>
          </p:nvPr>
        </p:nvSpPr>
        <p:spPr>
          <a:xfrm>
            <a:off x="839789"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C9DA8253-3CD3-4F56-9869-72B54BB45596}"/>
              </a:ext>
            </a:extLst>
          </p:cNvPr>
          <p:cNvSpPr>
            <a:spLocks noGrp="1"/>
          </p:cNvSpPr>
          <p:nvPr>
            <p:ph type="body" idx="1"/>
          </p:nvPr>
        </p:nvSpPr>
        <p:spPr>
          <a:xfrm>
            <a:off x="839795" y="1681163"/>
            <a:ext cx="5157787" cy="823912"/>
          </a:xfrm>
        </p:spPr>
        <p:txBody>
          <a:bodyPr anchor="b"/>
          <a:lstStyle>
            <a:lvl1pPr marL="0" indent="0">
              <a:buNone/>
              <a:defRPr sz="2398" b="1"/>
            </a:lvl1pPr>
            <a:lvl2pPr marL="457206" indent="0">
              <a:buNone/>
              <a:defRPr sz="2000" b="1"/>
            </a:lvl2pPr>
            <a:lvl3pPr marL="914411" indent="0">
              <a:buNone/>
              <a:defRPr sz="1801" b="1"/>
            </a:lvl3pPr>
            <a:lvl4pPr marL="1371615" indent="0">
              <a:buNone/>
              <a:defRPr sz="1600" b="1"/>
            </a:lvl4pPr>
            <a:lvl5pPr marL="1828821" indent="0">
              <a:buNone/>
              <a:defRPr sz="1600" b="1"/>
            </a:lvl5pPr>
            <a:lvl6pPr marL="2286030" indent="0">
              <a:buNone/>
              <a:defRPr sz="1600" b="1"/>
            </a:lvl6pPr>
            <a:lvl7pPr marL="2743233" indent="0">
              <a:buNone/>
              <a:defRPr sz="1600" b="1"/>
            </a:lvl7pPr>
            <a:lvl8pPr marL="3200440" indent="0">
              <a:buNone/>
              <a:defRPr sz="1600" b="1"/>
            </a:lvl8pPr>
            <a:lvl9pPr marL="3657646"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D25864A-2279-439D-AAED-2D1ABA20F957}"/>
              </a:ext>
            </a:extLst>
          </p:cNvPr>
          <p:cNvSpPr>
            <a:spLocks noGrp="1"/>
          </p:cNvSpPr>
          <p:nvPr>
            <p:ph sz="half" idx="2"/>
          </p:nvPr>
        </p:nvSpPr>
        <p:spPr>
          <a:xfrm>
            <a:off x="839795" y="2505076"/>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2948DFA-59FB-4832-87FA-A2C8D6D1E527}"/>
              </a:ext>
            </a:extLst>
          </p:cNvPr>
          <p:cNvSpPr>
            <a:spLocks noGrp="1"/>
          </p:cNvSpPr>
          <p:nvPr>
            <p:ph type="body" sz="quarter" idx="3"/>
          </p:nvPr>
        </p:nvSpPr>
        <p:spPr>
          <a:xfrm>
            <a:off x="6172203" y="1681163"/>
            <a:ext cx="5183188" cy="823912"/>
          </a:xfrm>
        </p:spPr>
        <p:txBody>
          <a:bodyPr anchor="b"/>
          <a:lstStyle>
            <a:lvl1pPr marL="0" indent="0">
              <a:buNone/>
              <a:defRPr sz="2398" b="1"/>
            </a:lvl1pPr>
            <a:lvl2pPr marL="457206" indent="0">
              <a:buNone/>
              <a:defRPr sz="2000" b="1"/>
            </a:lvl2pPr>
            <a:lvl3pPr marL="914411" indent="0">
              <a:buNone/>
              <a:defRPr sz="1801" b="1"/>
            </a:lvl3pPr>
            <a:lvl4pPr marL="1371615" indent="0">
              <a:buNone/>
              <a:defRPr sz="1600" b="1"/>
            </a:lvl4pPr>
            <a:lvl5pPr marL="1828821" indent="0">
              <a:buNone/>
              <a:defRPr sz="1600" b="1"/>
            </a:lvl5pPr>
            <a:lvl6pPr marL="2286030" indent="0">
              <a:buNone/>
              <a:defRPr sz="1600" b="1"/>
            </a:lvl6pPr>
            <a:lvl7pPr marL="2743233" indent="0">
              <a:buNone/>
              <a:defRPr sz="1600" b="1"/>
            </a:lvl7pPr>
            <a:lvl8pPr marL="3200440" indent="0">
              <a:buNone/>
              <a:defRPr sz="1600" b="1"/>
            </a:lvl8pPr>
            <a:lvl9pPr marL="3657646"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D84935D-D660-4DC8-9B9E-70CE9D73C728}"/>
              </a:ext>
            </a:extLst>
          </p:cNvPr>
          <p:cNvSpPr>
            <a:spLocks noGrp="1"/>
          </p:cNvSpPr>
          <p:nvPr>
            <p:ph sz="quarter" idx="4"/>
          </p:nvPr>
        </p:nvSpPr>
        <p:spPr>
          <a:xfrm>
            <a:off x="6172203" y="2505076"/>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E38D2809-1FC6-4344-AC48-66109D98D607}"/>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8" name="Fußzeilenplatzhalter 7">
            <a:extLst>
              <a:ext uri="{FF2B5EF4-FFF2-40B4-BE49-F238E27FC236}">
                <a16:creationId xmlns:a16="http://schemas.microsoft.com/office/drawing/2014/main" id="{1EDC465C-F91C-4033-90CB-74E2EDBE0A5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3303202-9F13-4ED2-8B95-FC4FA48BD3F3}"/>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1430090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17CAB-21E0-41E7-9687-6373D6506C8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EEEB5F9-937A-41C1-B6D4-73757C2166D7}"/>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4" name="Fußzeilenplatzhalter 3">
            <a:extLst>
              <a:ext uri="{FF2B5EF4-FFF2-40B4-BE49-F238E27FC236}">
                <a16:creationId xmlns:a16="http://schemas.microsoft.com/office/drawing/2014/main" id="{874E7B01-AB59-4882-86DF-D3ACC530F0AD}"/>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FEEEE8D-E201-4A04-B9CB-81DD18320208}"/>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341656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72938-435D-4EA6-85C0-2D7B1E46673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C2E161B-1CDA-4454-B0AB-A48A61AF4A8D}"/>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8DAEB90-37C7-4E5C-AC55-E2F2DC5CE9D1}"/>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7B942191-86C2-4325-B9DE-BEC0621A1F08}"/>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6" name="Fußzeilenplatzhalter 5">
            <a:extLst>
              <a:ext uri="{FF2B5EF4-FFF2-40B4-BE49-F238E27FC236}">
                <a16:creationId xmlns:a16="http://schemas.microsoft.com/office/drawing/2014/main" id="{0A5121CC-2BFA-4696-AF09-0AF117D5733A}"/>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493F92C0-914A-4659-B430-2E00E7FA90A0}"/>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138193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7E4C39-4FB4-4811-A94D-EB41F75AB6E5}"/>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3" name="Fußzeilenplatzhalter 2">
            <a:extLst>
              <a:ext uri="{FF2B5EF4-FFF2-40B4-BE49-F238E27FC236}">
                <a16:creationId xmlns:a16="http://schemas.microsoft.com/office/drawing/2014/main" id="{B55001E7-C5AD-4FD9-B451-AB30697D477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1DBAD7E5-648D-485D-A5A0-2A4418C47E8F}"/>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2436608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9DD6D-042C-419E-9129-7A7916DF55A4}"/>
              </a:ext>
            </a:extLst>
          </p:cNvPr>
          <p:cNvSpPr>
            <a:spLocks noGrp="1"/>
          </p:cNvSpPr>
          <p:nvPr>
            <p:ph type="title"/>
          </p:nvPr>
        </p:nvSpPr>
        <p:spPr>
          <a:xfrm>
            <a:off x="839791" y="457200"/>
            <a:ext cx="3932236" cy="1600200"/>
          </a:xfrm>
        </p:spPr>
        <p:txBody>
          <a:bodyPr anchor="b"/>
          <a:lstStyle>
            <a:lvl1pPr>
              <a:defRPr sz="3202"/>
            </a:lvl1pPr>
          </a:lstStyle>
          <a:p>
            <a:r>
              <a:rPr lang="de-DE"/>
              <a:t>Mastertitelformat bearbeiten</a:t>
            </a:r>
            <a:endParaRPr lang="de-AT"/>
          </a:p>
        </p:txBody>
      </p:sp>
      <p:sp>
        <p:nvSpPr>
          <p:cNvPr id="3" name="Inhaltsplatzhalter 2">
            <a:extLst>
              <a:ext uri="{FF2B5EF4-FFF2-40B4-BE49-F238E27FC236}">
                <a16:creationId xmlns:a16="http://schemas.microsoft.com/office/drawing/2014/main" id="{A5A5659D-AA97-4310-BABB-BA1095B7BA97}"/>
              </a:ext>
            </a:extLst>
          </p:cNvPr>
          <p:cNvSpPr>
            <a:spLocks noGrp="1"/>
          </p:cNvSpPr>
          <p:nvPr>
            <p:ph idx="1"/>
          </p:nvPr>
        </p:nvSpPr>
        <p:spPr>
          <a:xfrm>
            <a:off x="5183192" y="987429"/>
            <a:ext cx="6172201" cy="4873625"/>
          </a:xfrm>
        </p:spPr>
        <p:txBody>
          <a:bodyPr/>
          <a:lstStyle>
            <a:lvl1pPr>
              <a:defRPr sz="3202"/>
            </a:lvl1pPr>
            <a:lvl2pPr>
              <a:defRPr sz="2800"/>
            </a:lvl2pPr>
            <a:lvl3pPr>
              <a:defRPr sz="2398"/>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0D3AEC-EFE5-4675-BFAA-F5D713D906EC}"/>
              </a:ext>
            </a:extLst>
          </p:cNvPr>
          <p:cNvSpPr>
            <a:spLocks noGrp="1"/>
          </p:cNvSpPr>
          <p:nvPr>
            <p:ph type="body" sz="half" idx="2"/>
          </p:nvPr>
        </p:nvSpPr>
        <p:spPr>
          <a:xfrm>
            <a:off x="839791" y="2057401"/>
            <a:ext cx="3932236" cy="3811588"/>
          </a:xfrm>
        </p:spPr>
        <p:txBody>
          <a:bodyPr/>
          <a:lstStyle>
            <a:lvl1pPr marL="0" indent="0">
              <a:buNone/>
              <a:defRPr sz="1600"/>
            </a:lvl1pPr>
            <a:lvl2pPr marL="457206" indent="0">
              <a:buNone/>
              <a:defRPr sz="1401"/>
            </a:lvl2pPr>
            <a:lvl3pPr marL="914411" indent="0">
              <a:buNone/>
              <a:defRPr sz="1202"/>
            </a:lvl3pPr>
            <a:lvl4pPr marL="1371615" indent="0">
              <a:buNone/>
              <a:defRPr sz="1003"/>
            </a:lvl4pPr>
            <a:lvl5pPr marL="1828821" indent="0">
              <a:buNone/>
              <a:defRPr sz="1003"/>
            </a:lvl5pPr>
            <a:lvl6pPr marL="2286030" indent="0">
              <a:buNone/>
              <a:defRPr sz="1003"/>
            </a:lvl6pPr>
            <a:lvl7pPr marL="2743233" indent="0">
              <a:buNone/>
              <a:defRPr sz="1003"/>
            </a:lvl7pPr>
            <a:lvl8pPr marL="3200440" indent="0">
              <a:buNone/>
              <a:defRPr sz="1003"/>
            </a:lvl8pPr>
            <a:lvl9pPr marL="3657646" indent="0">
              <a:buNone/>
              <a:defRPr sz="1003"/>
            </a:lvl9pPr>
          </a:lstStyle>
          <a:p>
            <a:pPr lvl="0"/>
            <a:r>
              <a:rPr lang="de-DE"/>
              <a:t>Mastertextformat bearbeiten</a:t>
            </a:r>
          </a:p>
        </p:txBody>
      </p:sp>
      <p:sp>
        <p:nvSpPr>
          <p:cNvPr id="5" name="Datumsplatzhalter 4">
            <a:extLst>
              <a:ext uri="{FF2B5EF4-FFF2-40B4-BE49-F238E27FC236}">
                <a16:creationId xmlns:a16="http://schemas.microsoft.com/office/drawing/2014/main" id="{174552E4-1919-4E0C-998D-D1C4EF6D3DD8}"/>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6" name="Fußzeilenplatzhalter 5">
            <a:extLst>
              <a:ext uri="{FF2B5EF4-FFF2-40B4-BE49-F238E27FC236}">
                <a16:creationId xmlns:a16="http://schemas.microsoft.com/office/drawing/2014/main" id="{32DD358C-63DB-40A4-BEB0-15A28D6395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BAC08B2-8468-43BF-B927-B4B7CA25B151}"/>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531726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3ADC7-D55A-4CF6-BE68-641EF7CAC745}"/>
              </a:ext>
            </a:extLst>
          </p:cNvPr>
          <p:cNvSpPr>
            <a:spLocks noGrp="1"/>
          </p:cNvSpPr>
          <p:nvPr>
            <p:ph type="title"/>
          </p:nvPr>
        </p:nvSpPr>
        <p:spPr>
          <a:xfrm>
            <a:off x="839791" y="457200"/>
            <a:ext cx="3932236" cy="1600200"/>
          </a:xfrm>
        </p:spPr>
        <p:txBody>
          <a:bodyPr anchor="b"/>
          <a:lstStyle>
            <a:lvl1pPr>
              <a:defRPr sz="3202"/>
            </a:lvl1pPr>
          </a:lstStyle>
          <a:p>
            <a:r>
              <a:rPr lang="de-DE"/>
              <a:t>Mastertitelformat bearbeiten</a:t>
            </a:r>
            <a:endParaRPr lang="de-AT"/>
          </a:p>
        </p:txBody>
      </p:sp>
      <p:sp>
        <p:nvSpPr>
          <p:cNvPr id="3" name="Bildplatzhalter 2">
            <a:extLst>
              <a:ext uri="{FF2B5EF4-FFF2-40B4-BE49-F238E27FC236}">
                <a16:creationId xmlns:a16="http://schemas.microsoft.com/office/drawing/2014/main" id="{DD4CDA93-078E-42FB-9594-5BD04F38E7A8}"/>
              </a:ext>
            </a:extLst>
          </p:cNvPr>
          <p:cNvSpPr>
            <a:spLocks noGrp="1"/>
          </p:cNvSpPr>
          <p:nvPr>
            <p:ph type="pic" idx="1"/>
          </p:nvPr>
        </p:nvSpPr>
        <p:spPr>
          <a:xfrm>
            <a:off x="5183192" y="987429"/>
            <a:ext cx="6172201" cy="4873625"/>
          </a:xfrm>
        </p:spPr>
        <p:txBody>
          <a:bodyPr/>
          <a:lstStyle>
            <a:lvl1pPr marL="0" indent="0">
              <a:buNone/>
              <a:defRPr sz="3202"/>
            </a:lvl1pPr>
            <a:lvl2pPr marL="457206" indent="0">
              <a:buNone/>
              <a:defRPr sz="2800"/>
            </a:lvl2pPr>
            <a:lvl3pPr marL="914411" indent="0">
              <a:buNone/>
              <a:defRPr sz="2398"/>
            </a:lvl3pPr>
            <a:lvl4pPr marL="1371615" indent="0">
              <a:buNone/>
              <a:defRPr sz="2000"/>
            </a:lvl4pPr>
            <a:lvl5pPr marL="1828821" indent="0">
              <a:buNone/>
              <a:defRPr sz="2000"/>
            </a:lvl5pPr>
            <a:lvl6pPr marL="2286030" indent="0">
              <a:buNone/>
              <a:defRPr sz="2000"/>
            </a:lvl6pPr>
            <a:lvl7pPr marL="2743233" indent="0">
              <a:buNone/>
              <a:defRPr sz="2000"/>
            </a:lvl7pPr>
            <a:lvl8pPr marL="3200440" indent="0">
              <a:buNone/>
              <a:defRPr sz="2000"/>
            </a:lvl8pPr>
            <a:lvl9pPr marL="3657646" indent="0">
              <a:buNone/>
              <a:defRPr sz="2000"/>
            </a:lvl9pPr>
          </a:lstStyle>
          <a:p>
            <a:endParaRPr lang="de-AT"/>
          </a:p>
        </p:txBody>
      </p:sp>
      <p:sp>
        <p:nvSpPr>
          <p:cNvPr id="4" name="Textplatzhalter 3">
            <a:extLst>
              <a:ext uri="{FF2B5EF4-FFF2-40B4-BE49-F238E27FC236}">
                <a16:creationId xmlns:a16="http://schemas.microsoft.com/office/drawing/2014/main" id="{9C74B0BE-9164-4B82-A7DE-995C3A44CD9F}"/>
              </a:ext>
            </a:extLst>
          </p:cNvPr>
          <p:cNvSpPr>
            <a:spLocks noGrp="1"/>
          </p:cNvSpPr>
          <p:nvPr>
            <p:ph type="body" sz="half" idx="2"/>
          </p:nvPr>
        </p:nvSpPr>
        <p:spPr>
          <a:xfrm>
            <a:off x="839791" y="2057401"/>
            <a:ext cx="3932236" cy="3811588"/>
          </a:xfrm>
        </p:spPr>
        <p:txBody>
          <a:bodyPr/>
          <a:lstStyle>
            <a:lvl1pPr marL="0" indent="0">
              <a:buNone/>
              <a:defRPr sz="1600"/>
            </a:lvl1pPr>
            <a:lvl2pPr marL="457206" indent="0">
              <a:buNone/>
              <a:defRPr sz="1401"/>
            </a:lvl2pPr>
            <a:lvl3pPr marL="914411" indent="0">
              <a:buNone/>
              <a:defRPr sz="1202"/>
            </a:lvl3pPr>
            <a:lvl4pPr marL="1371615" indent="0">
              <a:buNone/>
              <a:defRPr sz="1003"/>
            </a:lvl4pPr>
            <a:lvl5pPr marL="1828821" indent="0">
              <a:buNone/>
              <a:defRPr sz="1003"/>
            </a:lvl5pPr>
            <a:lvl6pPr marL="2286030" indent="0">
              <a:buNone/>
              <a:defRPr sz="1003"/>
            </a:lvl6pPr>
            <a:lvl7pPr marL="2743233" indent="0">
              <a:buNone/>
              <a:defRPr sz="1003"/>
            </a:lvl7pPr>
            <a:lvl8pPr marL="3200440" indent="0">
              <a:buNone/>
              <a:defRPr sz="1003"/>
            </a:lvl8pPr>
            <a:lvl9pPr marL="3657646" indent="0">
              <a:buNone/>
              <a:defRPr sz="1003"/>
            </a:lvl9pPr>
          </a:lstStyle>
          <a:p>
            <a:pPr lvl="0"/>
            <a:r>
              <a:rPr lang="de-DE"/>
              <a:t>Mastertextformat bearbeiten</a:t>
            </a:r>
          </a:p>
        </p:txBody>
      </p:sp>
      <p:sp>
        <p:nvSpPr>
          <p:cNvPr id="5" name="Datumsplatzhalter 4">
            <a:extLst>
              <a:ext uri="{FF2B5EF4-FFF2-40B4-BE49-F238E27FC236}">
                <a16:creationId xmlns:a16="http://schemas.microsoft.com/office/drawing/2014/main" id="{01F66FA2-0629-4CB2-8560-D0B4DE8A7D79}"/>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6" name="Fußzeilenplatzhalter 5">
            <a:extLst>
              <a:ext uri="{FF2B5EF4-FFF2-40B4-BE49-F238E27FC236}">
                <a16:creationId xmlns:a16="http://schemas.microsoft.com/office/drawing/2014/main" id="{24FA7842-98B3-4AAC-B7C3-E997EC67225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ACDCB96-6770-4DB2-BA6B-2907BE599AFB}"/>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3348798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0FE26-D0CD-48E7-8963-026DD86B3E6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BBB23F21-01BA-4E5D-925F-94B4BF0FE5A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894F156-2D27-4AC5-9D0E-1A7D87E281F5}"/>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5" name="Fußzeilenplatzhalter 4">
            <a:extLst>
              <a:ext uri="{FF2B5EF4-FFF2-40B4-BE49-F238E27FC236}">
                <a16:creationId xmlns:a16="http://schemas.microsoft.com/office/drawing/2014/main" id="{10D362BA-9B69-4DEA-805A-1078E4D97AC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7B29804-9F75-497C-B220-3DC6C737C798}"/>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268730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9CF1A89-5425-4AF0-8CCD-60B0FD0543B1}"/>
              </a:ext>
            </a:extLst>
          </p:cNvPr>
          <p:cNvSpPr>
            <a:spLocks noGrp="1"/>
          </p:cNvSpPr>
          <p:nvPr>
            <p:ph type="title" orient="vert"/>
          </p:nvPr>
        </p:nvSpPr>
        <p:spPr>
          <a:xfrm>
            <a:off x="8724901" y="365128"/>
            <a:ext cx="2628900" cy="5811839"/>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C935F7E8-31B5-416A-9A3A-AC0B2C4F7A04}"/>
              </a:ext>
            </a:extLst>
          </p:cNvPr>
          <p:cNvSpPr>
            <a:spLocks noGrp="1"/>
          </p:cNvSpPr>
          <p:nvPr>
            <p:ph type="body" orient="vert" idx="1"/>
          </p:nvPr>
        </p:nvSpPr>
        <p:spPr>
          <a:xfrm>
            <a:off x="838201" y="365128"/>
            <a:ext cx="7734300" cy="581183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2B7DF05-C470-4711-B8F3-9BE8A9CE5879}"/>
              </a:ext>
            </a:extLst>
          </p:cNvPr>
          <p:cNvSpPr>
            <a:spLocks noGrp="1"/>
          </p:cNvSpPr>
          <p:nvPr>
            <p:ph type="dt" sz="half" idx="10"/>
          </p:nvPr>
        </p:nvSpPr>
        <p:spPr/>
        <p:txBody>
          <a:bodyPr/>
          <a:lstStyle/>
          <a:p>
            <a:fld id="{595D47C6-4BCB-440C-B90E-BAA08C853086}" type="datetimeFigureOut">
              <a:rPr lang="de-AT" smtClean="0"/>
              <a:t>20.10.2023</a:t>
            </a:fld>
            <a:endParaRPr lang="de-AT"/>
          </a:p>
        </p:txBody>
      </p:sp>
      <p:sp>
        <p:nvSpPr>
          <p:cNvPr id="5" name="Fußzeilenplatzhalter 4">
            <a:extLst>
              <a:ext uri="{FF2B5EF4-FFF2-40B4-BE49-F238E27FC236}">
                <a16:creationId xmlns:a16="http://schemas.microsoft.com/office/drawing/2014/main" id="{2146396A-875F-4484-A482-856581DDD93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F2F1E7E-FC18-4D76-A668-E84F6BCBBAB1}"/>
              </a:ext>
            </a:extLst>
          </p:cNvPr>
          <p:cNvSpPr>
            <a:spLocks noGrp="1"/>
          </p:cNvSpPr>
          <p:nvPr>
            <p:ph type="sldNum" sz="quarter" idx="12"/>
          </p:nvPr>
        </p:nvSpPr>
        <p:spPr/>
        <p:txBody>
          <a:bodyPr/>
          <a:lstStyle/>
          <a:p>
            <a:fld id="{624A53D0-6AB3-4744-AEA7-956A05BBCC7D}" type="slidenum">
              <a:rPr lang="de-AT" smtClean="0"/>
              <a:t>‹Nr.›</a:t>
            </a:fld>
            <a:endParaRPr lang="de-AT"/>
          </a:p>
        </p:txBody>
      </p:sp>
    </p:spTree>
    <p:extLst>
      <p:ext uri="{BB962C8B-B14F-4D97-AF65-F5344CB8AC3E}">
        <p14:creationId xmlns:p14="http://schemas.microsoft.com/office/powerpoint/2010/main" val="1378947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FC2CC-4A4A-40F8-8D14-6127D8B659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633273F-B8C3-4BF6-BBA9-1F1A930448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EB20785-5716-4326-BB6A-747C378D51E1}"/>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5" name="Fußzeilenplatzhalter 4">
            <a:extLst>
              <a:ext uri="{FF2B5EF4-FFF2-40B4-BE49-F238E27FC236}">
                <a16:creationId xmlns:a16="http://schemas.microsoft.com/office/drawing/2014/main" id="{5568640A-8E18-45E7-9D67-181929527411}"/>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CC10CD77-838E-4DA8-84F2-69CC766FB40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
        <p:nvSpPr>
          <p:cNvPr id="7" name="Foliennummernplatzhalter 1">
            <a:extLst>
              <a:ext uri="{FF2B5EF4-FFF2-40B4-BE49-F238E27FC236}">
                <a16:creationId xmlns:a16="http://schemas.microsoft.com/office/drawing/2014/main" id="{4C5DFA70-6E2C-4536-BD14-B5DD5EDDACC0}"/>
              </a:ext>
            </a:extLst>
          </p:cNvPr>
          <p:cNvSpPr txBox="1">
            <a:spLocks/>
          </p:cNvSpPr>
          <p:nvPr userDrawn="1"/>
        </p:nvSpPr>
        <p:spPr>
          <a:xfrm>
            <a:off x="11132820" y="6322060"/>
            <a:ext cx="70104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rgbClr val="A5A5A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90ABB0-26BA-4BE2-9014-6FD2B088FEFF}" type="slidenum">
              <a:rPr lang="de-AT" smtClean="0"/>
              <a:pPr/>
              <a:t>‹Nr.›</a:t>
            </a:fld>
            <a:endParaRPr lang="de-AT" dirty="0"/>
          </a:p>
        </p:txBody>
      </p:sp>
    </p:spTree>
    <p:extLst>
      <p:ext uri="{BB962C8B-B14F-4D97-AF65-F5344CB8AC3E}">
        <p14:creationId xmlns:p14="http://schemas.microsoft.com/office/powerpoint/2010/main" val="2565420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0448E-05ED-4BBF-886D-140E45B6E361}"/>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7FACD38-D844-48E6-A0DB-0600C3006701}"/>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D7260A-971F-4CFE-8372-97002E92C35B}"/>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5" name="Fußzeilenplatzhalter 4">
            <a:extLst>
              <a:ext uri="{FF2B5EF4-FFF2-40B4-BE49-F238E27FC236}">
                <a16:creationId xmlns:a16="http://schemas.microsoft.com/office/drawing/2014/main" id="{82699146-EDB5-4E31-9334-98B4CF780D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53F7374-9A4D-43B6-AF42-C67B50617A2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708657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9A080-9AF8-41B5-9F77-6427CAD295F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1844387C-4958-4FDD-B85F-084458DCEA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1A17C6-868C-415C-B5D0-857FD6D0E5A5}"/>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5" name="Fußzeilenplatzhalter 4">
            <a:extLst>
              <a:ext uri="{FF2B5EF4-FFF2-40B4-BE49-F238E27FC236}">
                <a16:creationId xmlns:a16="http://schemas.microsoft.com/office/drawing/2014/main" id="{A07AEC7F-5ED2-4196-A410-EAE847D0087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E025857-75D3-4DAF-8287-951CDED554B8}"/>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36179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72938-435D-4EA6-85C0-2D7B1E46673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C2E161B-1CDA-4454-B0AB-A48A61AF4A8D}"/>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8DAEB90-37C7-4E5C-AC55-E2F2DC5CE9D1}"/>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7B942191-86C2-4325-B9DE-BEC0621A1F08}"/>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6" name="Fußzeilenplatzhalter 5">
            <a:extLst>
              <a:ext uri="{FF2B5EF4-FFF2-40B4-BE49-F238E27FC236}">
                <a16:creationId xmlns:a16="http://schemas.microsoft.com/office/drawing/2014/main" id="{0A5121CC-2BFA-4696-AF09-0AF117D5733A}"/>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493F92C0-914A-4659-B430-2E00E7FA90A0}"/>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644307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F1605-9CF5-4621-B9BF-E8FBA60EC19C}"/>
              </a:ext>
            </a:extLst>
          </p:cNvPr>
          <p:cNvSpPr>
            <a:spLocks noGrp="1"/>
          </p:cNvSpPr>
          <p:nvPr>
            <p:ph type="title"/>
          </p:nvPr>
        </p:nvSpPr>
        <p:spPr>
          <a:xfrm>
            <a:off x="839788" y="365125"/>
            <a:ext cx="10515600" cy="1325563"/>
          </a:xfrm>
          <a:prstGeom prst="rect">
            <a:avLst/>
          </a:prstGeo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1DE8A5BB-36C1-4D63-A7AB-64B9F2E094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98DBEE-E0FF-4ECC-A4A8-69A729EDB801}"/>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1397E2D6-8100-40D6-BEE9-F295CDE66E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1CD1F41-E7E5-4393-BF79-685FD09AB3D2}"/>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E1611EB1-6DCF-4960-BAE6-DB689734E9DF}"/>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8" name="Fußzeilenplatzhalter 7">
            <a:extLst>
              <a:ext uri="{FF2B5EF4-FFF2-40B4-BE49-F238E27FC236}">
                <a16:creationId xmlns:a16="http://schemas.microsoft.com/office/drawing/2014/main" id="{769979AF-80E0-4580-91F6-C434058CD51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3993A9D8-873A-429B-9BCB-C6328072506F}"/>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27377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F1605-9CF5-4621-B9BF-E8FBA60EC19C}"/>
              </a:ext>
            </a:extLst>
          </p:cNvPr>
          <p:cNvSpPr>
            <a:spLocks noGrp="1"/>
          </p:cNvSpPr>
          <p:nvPr>
            <p:ph type="title"/>
          </p:nvPr>
        </p:nvSpPr>
        <p:spPr>
          <a:xfrm>
            <a:off x="839788" y="365125"/>
            <a:ext cx="10515600" cy="1325563"/>
          </a:xfrm>
          <a:prstGeom prst="rect">
            <a:avLst/>
          </a:prstGeo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1DE8A5BB-36C1-4D63-A7AB-64B9F2E094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98DBEE-E0FF-4ECC-A4A8-69A729EDB801}"/>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1397E2D6-8100-40D6-BEE9-F295CDE66E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1CD1F41-E7E5-4393-BF79-685FD09AB3D2}"/>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E1611EB1-6DCF-4960-BAE6-DB689734E9DF}"/>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8" name="Fußzeilenplatzhalter 7">
            <a:extLst>
              <a:ext uri="{FF2B5EF4-FFF2-40B4-BE49-F238E27FC236}">
                <a16:creationId xmlns:a16="http://schemas.microsoft.com/office/drawing/2014/main" id="{769979AF-80E0-4580-91F6-C434058CD51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3993A9D8-873A-429B-9BCB-C6328072506F}"/>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924495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4C0CE-0875-4817-A0F0-FEC6D160B01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999246B-1AF8-4D9E-9AAF-B549E13CD9FE}"/>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4" name="Fußzeilenplatzhalter 3">
            <a:extLst>
              <a:ext uri="{FF2B5EF4-FFF2-40B4-BE49-F238E27FC236}">
                <a16:creationId xmlns:a16="http://schemas.microsoft.com/office/drawing/2014/main" id="{F44AA5BD-E64F-4B43-BB3B-97B39CC24335}"/>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40D3C84-F8D1-4175-BF3C-ECC1F561CD8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456542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3F9D656-A6DE-425C-A102-E842E65F52AD}"/>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3" name="Fußzeilenplatzhalter 2">
            <a:extLst>
              <a:ext uri="{FF2B5EF4-FFF2-40B4-BE49-F238E27FC236}">
                <a16:creationId xmlns:a16="http://schemas.microsoft.com/office/drawing/2014/main" id="{CE615362-8DC2-4579-A1A2-135F862CA73C}"/>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AA332710-3E95-465C-B7BF-1B8F3425B17E}"/>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4023564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B4309-08F0-4965-90E6-0161D72170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A09A4283-003E-45A3-B405-EA3ABF1BF11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CDA278F6-9862-4100-B084-6AE0FFFE75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160231E-2A0B-48E6-8110-C86FD5D6303F}"/>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6" name="Fußzeilenplatzhalter 5">
            <a:extLst>
              <a:ext uri="{FF2B5EF4-FFF2-40B4-BE49-F238E27FC236}">
                <a16:creationId xmlns:a16="http://schemas.microsoft.com/office/drawing/2014/main" id="{AE338475-5D26-4F60-8D99-C246BD426D5F}"/>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CDEE2DF6-95E0-439B-B69E-FEBDE6ACAB09}"/>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987378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7FCC0-241C-4005-B2F2-62AAD2A5D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92DC0C4-7236-4B06-B6C3-32E8BD8CCF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563AF793-66D7-4CA3-9BC8-2F251C9E471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AEA90D6-FC85-4E7E-8827-4312421F73E4}"/>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6" name="Fußzeilenplatzhalter 5">
            <a:extLst>
              <a:ext uri="{FF2B5EF4-FFF2-40B4-BE49-F238E27FC236}">
                <a16:creationId xmlns:a16="http://schemas.microsoft.com/office/drawing/2014/main" id="{673CBA9D-9A41-4694-A0FB-5ED35DF3D554}"/>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ECF4CB0-A179-4B20-B8BC-64FCAE20FBAF}"/>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463162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499E5-D2A3-4D96-AA80-61EE2654F957}"/>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7BBCC9D6-FDF3-4C07-9E6F-DAC6B6E3FBD7}"/>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DDE77C3-4B16-49F5-8044-A0509B9A262D}"/>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5" name="Fußzeilenplatzhalter 4">
            <a:extLst>
              <a:ext uri="{FF2B5EF4-FFF2-40B4-BE49-F238E27FC236}">
                <a16:creationId xmlns:a16="http://schemas.microsoft.com/office/drawing/2014/main" id="{4A3CA82B-4A37-48F5-A534-B3BB045B238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93E72286-867F-423A-97C4-3EE3DFC26E08}"/>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022884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021D506-BE55-4873-AC9F-067E64F9B24E}"/>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4FF74704-3F86-449C-AE6D-A5E5B67D4CB0}"/>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12961B9-85CE-42F9-BEE4-9B6941D77F56}"/>
              </a:ext>
            </a:extLst>
          </p:cNvPr>
          <p:cNvSpPr>
            <a:spLocks noGrp="1"/>
          </p:cNvSpPr>
          <p:nvPr>
            <p:ph type="dt" sz="half" idx="10"/>
          </p:nvPr>
        </p:nvSpPr>
        <p:spPr>
          <a:xfrm>
            <a:off x="838200" y="6356350"/>
            <a:ext cx="2743200" cy="365125"/>
          </a:xfrm>
          <a:prstGeom prst="rect">
            <a:avLst/>
          </a:prstGeom>
        </p:spPr>
        <p:txBody>
          <a:bodyPr/>
          <a:lstStyle/>
          <a:p>
            <a:endParaRPr lang="de-AT"/>
          </a:p>
        </p:txBody>
      </p:sp>
      <p:sp>
        <p:nvSpPr>
          <p:cNvPr id="5" name="Fußzeilenplatzhalter 4">
            <a:extLst>
              <a:ext uri="{FF2B5EF4-FFF2-40B4-BE49-F238E27FC236}">
                <a16:creationId xmlns:a16="http://schemas.microsoft.com/office/drawing/2014/main" id="{E732F0F8-6789-4822-A7EF-CE7928E1861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E90592C-48CB-448F-A802-7BBD48813315}"/>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775381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Titel 11"/>
          <p:cNvSpPr>
            <a:spLocks noGrp="1"/>
          </p:cNvSpPr>
          <p:nvPr>
            <p:ph type="title"/>
          </p:nvPr>
        </p:nvSpPr>
        <p:spPr>
          <a:xfrm>
            <a:off x="816317" y="1691904"/>
            <a:ext cx="10515600" cy="471587"/>
          </a:xfrm>
          <a:prstGeom prst="rect">
            <a:avLst/>
          </a:prstGeom>
        </p:spPr>
        <p:txBody>
          <a:bodyPr/>
          <a:lstStyle>
            <a:lvl1pPr>
              <a:defRPr sz="3000">
                <a:solidFill>
                  <a:schemeClr val="tx1"/>
                </a:solidFill>
              </a:defRPr>
            </a:lvl1pPr>
          </a:lstStyle>
          <a:p>
            <a:r>
              <a:rPr lang="de-DE" dirty="0"/>
              <a:t>Mastertitelformat bearbeiten</a:t>
            </a:r>
          </a:p>
        </p:txBody>
      </p:sp>
      <p:sp>
        <p:nvSpPr>
          <p:cNvPr id="3" name="Inhaltsplatzhalter 2"/>
          <p:cNvSpPr>
            <a:spLocks noGrp="1"/>
          </p:cNvSpPr>
          <p:nvPr>
            <p:ph idx="1"/>
          </p:nvPr>
        </p:nvSpPr>
        <p:spPr>
          <a:xfrm>
            <a:off x="838200" y="2442603"/>
            <a:ext cx="10515600" cy="3355523"/>
          </a:xfrm>
          <a:prstGeom prst="rect">
            <a:avLst/>
          </a:prstGeo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ppleSystemUIFont" charset="-120"/>
              <a:buChar char="»"/>
              <a:tabLst/>
              <a:defRPr sz="1700">
                <a:solidFill>
                  <a:srgbClr val="343433"/>
                </a:solidFill>
              </a:defRPr>
            </a:lvl1pPr>
          </a:lstStyle>
          <a:p>
            <a:pPr lvl="0"/>
            <a:r>
              <a:rPr lang="de-DE" dirty="0"/>
              <a:t>Mastertextformat bearbeiten</a:t>
            </a:r>
          </a:p>
          <a:p>
            <a:pPr marL="285750" marR="0" lvl="0" indent="-28575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Mastertextformat bearbeiten</a:t>
            </a:r>
          </a:p>
          <a:p>
            <a:pPr marL="285750" marR="0" lvl="0" indent="-285750" algn="l" defTabSz="914400" rtl="0" eaLnBrk="1" fontAlgn="auto" latinLnBrk="0" hangingPunct="1">
              <a:lnSpc>
                <a:spcPct val="90000"/>
              </a:lnSpc>
              <a:spcBef>
                <a:spcPts val="1000"/>
              </a:spcBef>
              <a:spcAft>
                <a:spcPts val="0"/>
              </a:spcAft>
              <a:buClrTx/>
              <a:buSzTx/>
              <a:buFont typeface=".AppleSystemUIFont" charset="-120"/>
              <a:buChar char="»"/>
              <a:tabLst/>
              <a:defRPr/>
            </a:pPr>
            <a:endParaRPr lang="de-DE" dirty="0"/>
          </a:p>
          <a:p>
            <a:pPr marL="285750" marR="0" lvl="0" indent="-28575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Mastertextformat bearbeiten</a:t>
            </a:r>
          </a:p>
          <a:p>
            <a:pPr marL="285750" marR="0" lvl="0" indent="-28575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Mastertextformat bearbeiten</a:t>
            </a:r>
          </a:p>
          <a:p>
            <a:pPr lvl="0"/>
            <a:endParaRPr lang="de-DE" dirty="0"/>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lvl1pPr>
              <a:defRPr sz="1000" baseline="0">
                <a:solidFill>
                  <a:schemeClr val="tx1"/>
                </a:solidFill>
              </a:defRPr>
            </a:lvl1pPr>
          </a:lstStyle>
          <a:p>
            <a:r>
              <a:rPr lang="de-DE" dirty="0"/>
              <a:t>Seite </a:t>
            </a:r>
            <a:fld id="{EBA229B5-7CFD-BC45-B1DD-7E8FA6FF2A01}" type="slidenum">
              <a:rPr lang="de-DE" smtClean="0"/>
              <a:pPr/>
              <a:t>‹Nr.›</a:t>
            </a:fld>
            <a:endParaRPr lang="de-DE" dirty="0"/>
          </a:p>
        </p:txBody>
      </p:sp>
      <p:sp>
        <p:nvSpPr>
          <p:cNvPr id="5"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Tree>
    <p:extLst>
      <p:ext uri="{BB962C8B-B14F-4D97-AF65-F5344CB8AC3E}">
        <p14:creationId xmlns:p14="http://schemas.microsoft.com/office/powerpoint/2010/main" val="3323794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Titel 8"/>
          <p:cNvSpPr>
            <a:spLocks noGrp="1"/>
          </p:cNvSpPr>
          <p:nvPr>
            <p:ph type="title"/>
          </p:nvPr>
        </p:nvSpPr>
        <p:spPr>
          <a:xfrm>
            <a:off x="838199" y="1702080"/>
            <a:ext cx="10515600" cy="543595"/>
          </a:xfrm>
          <a:prstGeom prst="rect">
            <a:avLst/>
          </a:prstGeom>
        </p:spPr>
        <p:txBody>
          <a:bodyPr/>
          <a:lstStyle>
            <a:lvl1pPr>
              <a:defRPr sz="3000">
                <a:solidFill>
                  <a:schemeClr val="tx1"/>
                </a:solidFill>
              </a:defRPr>
            </a:lvl1pPr>
          </a:lstStyle>
          <a:p>
            <a:r>
              <a:rPr lang="de-DE" dirty="0"/>
              <a:t>Mastertitelformat bearbeiten</a:t>
            </a:r>
          </a:p>
        </p:txBody>
      </p:sp>
      <p:sp>
        <p:nvSpPr>
          <p:cNvPr id="3" name="Textplatzhalter 2"/>
          <p:cNvSpPr>
            <a:spLocks noGrp="1"/>
          </p:cNvSpPr>
          <p:nvPr>
            <p:ph type="body" idx="1" hasCustomPrompt="1"/>
          </p:nvPr>
        </p:nvSpPr>
        <p:spPr>
          <a:xfrm>
            <a:off x="838200" y="2442602"/>
            <a:ext cx="10515600" cy="336266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ppleSystemUIFont" charset="-120"/>
              <a:buChar char="»"/>
              <a:tabLst/>
              <a:defRPr sz="1700" baseline="0">
                <a:solidFill>
                  <a:srgbClr val="EB8B2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tabLst/>
              <a:defRPr/>
            </a:pPr>
            <a:r>
              <a:rPr lang="de-DE" dirty="0"/>
              <a:t> Mastertextformat bearbeiten</a:t>
            </a:r>
          </a:p>
          <a:p>
            <a:pPr marL="0" marR="0" lvl="0" indent="0" algn="l" defTabSz="914400" rtl="0" eaLnBrk="1" fontAlgn="auto" latinLnBrk="0" hangingPunct="1">
              <a:lnSpc>
                <a:spcPct val="90000"/>
              </a:lnSpc>
              <a:spcBef>
                <a:spcPts val="1000"/>
              </a:spcBef>
              <a:spcAft>
                <a:spcPts val="0"/>
              </a:spcAft>
              <a:buClrTx/>
              <a:buSzTx/>
              <a:tabLst/>
              <a:defRPr/>
            </a:pPr>
            <a:r>
              <a:rPr lang="de-DE" dirty="0"/>
              <a:t> Mastertextformat bearbeiten</a:t>
            </a:r>
          </a:p>
          <a:p>
            <a:pPr marL="0" marR="0" lvl="0" indent="0" algn="l" defTabSz="914400" rtl="0" eaLnBrk="1" fontAlgn="auto" latinLnBrk="0" hangingPunct="1">
              <a:lnSpc>
                <a:spcPct val="90000"/>
              </a:lnSpc>
              <a:spcBef>
                <a:spcPts val="1000"/>
              </a:spcBef>
              <a:spcAft>
                <a:spcPts val="0"/>
              </a:spcAft>
              <a:buClrTx/>
              <a:buSzTx/>
              <a:tabLst/>
              <a:defRPr/>
            </a:pPr>
            <a:endParaRPr lang="de-DE" dirty="0"/>
          </a:p>
          <a:p>
            <a:pPr marL="0" marR="0" lvl="0" indent="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 Mastertextformat bearbeiten</a:t>
            </a:r>
          </a:p>
          <a:p>
            <a:pPr marL="0" marR="0" lvl="0" indent="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 Mastertextformat bearbeiten</a:t>
            </a:r>
          </a:p>
          <a:p>
            <a:pPr marL="0" marR="0" lvl="0" indent="0" algn="l" defTabSz="914400" rtl="0" eaLnBrk="1" fontAlgn="auto" latinLnBrk="0" hangingPunct="1">
              <a:lnSpc>
                <a:spcPct val="90000"/>
              </a:lnSpc>
              <a:spcBef>
                <a:spcPts val="1000"/>
              </a:spcBef>
              <a:spcAft>
                <a:spcPts val="0"/>
              </a:spcAft>
              <a:buClrTx/>
              <a:buSzTx/>
              <a:tabLst/>
              <a:defRPr/>
            </a:pPr>
            <a:endParaRPr lang="de-DE" dirty="0"/>
          </a:p>
          <a:p>
            <a:pPr lvl="0"/>
            <a:endParaRPr lang="de-DE" dirty="0"/>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lvl1pPr>
              <a:defRPr sz="1000" baseline="0">
                <a:solidFill>
                  <a:schemeClr val="tx1"/>
                </a:solidFill>
              </a:defRPr>
            </a:lvl1pPr>
          </a:lstStyle>
          <a:p>
            <a:r>
              <a:rPr lang="de-DE" dirty="0"/>
              <a:t>Seite </a:t>
            </a:r>
            <a:fld id="{EBA229B5-7CFD-BC45-B1DD-7E8FA6FF2A01}" type="slidenum">
              <a:rPr lang="de-DE" smtClean="0"/>
              <a:pPr/>
              <a:t>‹Nr.›</a:t>
            </a:fld>
            <a:endParaRPr lang="de-DE" dirty="0"/>
          </a:p>
        </p:txBody>
      </p:sp>
      <p:sp>
        <p:nvSpPr>
          <p:cNvPr id="5"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Tree>
    <p:extLst>
      <p:ext uri="{BB962C8B-B14F-4D97-AF65-F5344CB8AC3E}">
        <p14:creationId xmlns:p14="http://schemas.microsoft.com/office/powerpoint/2010/main" val="3683597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10" name="Titel 9"/>
          <p:cNvSpPr>
            <a:spLocks noGrp="1"/>
          </p:cNvSpPr>
          <p:nvPr>
            <p:ph type="title"/>
          </p:nvPr>
        </p:nvSpPr>
        <p:spPr>
          <a:xfrm>
            <a:off x="838199" y="1695473"/>
            <a:ext cx="10515600" cy="471587"/>
          </a:xfrm>
          <a:prstGeom prst="rect">
            <a:avLst/>
          </a:prstGeom>
        </p:spPr>
        <p:txBody>
          <a:bodyPr/>
          <a:lstStyle>
            <a:lvl1pPr>
              <a:defRPr sz="3000">
                <a:solidFill>
                  <a:schemeClr val="tx1"/>
                </a:solidFill>
              </a:defRPr>
            </a:lvl1pPr>
          </a:lstStyle>
          <a:p>
            <a:r>
              <a:rPr lang="de-DE" dirty="0"/>
              <a:t>Mastertitelformat bearbeiten</a:t>
            </a:r>
          </a:p>
        </p:txBody>
      </p:sp>
      <p:sp>
        <p:nvSpPr>
          <p:cNvPr id="3" name="Inhaltsplatzhalter 2"/>
          <p:cNvSpPr>
            <a:spLocks noGrp="1"/>
          </p:cNvSpPr>
          <p:nvPr>
            <p:ph sz="half" idx="1"/>
          </p:nvPr>
        </p:nvSpPr>
        <p:spPr>
          <a:xfrm>
            <a:off x="838200" y="2442603"/>
            <a:ext cx="5181600" cy="3362661"/>
          </a:xfrm>
          <a:prstGeom prst="rect">
            <a:avLst/>
          </a:prstGeom>
        </p:spPr>
        <p:txBody>
          <a:bodyPr/>
          <a:lstStyle>
            <a:lvl1pPr marL="0" indent="0">
              <a:buNone/>
              <a:defRPr sz="1700" baseline="0">
                <a:solidFill>
                  <a:srgbClr val="343433"/>
                </a:solidFill>
                <a:latin typeface="+mj-lt"/>
              </a:defRPr>
            </a:lvl1pPr>
          </a:lstStyle>
          <a:p>
            <a:pPr lvl="0"/>
            <a:r>
              <a:rPr lang="de-DE" dirty="0"/>
              <a:t>Mastertextformat bearbeiten</a:t>
            </a:r>
          </a:p>
        </p:txBody>
      </p:sp>
      <p:sp>
        <p:nvSpPr>
          <p:cNvPr id="4" name="Inhaltsplatzhalter 3"/>
          <p:cNvSpPr>
            <a:spLocks noGrp="1"/>
          </p:cNvSpPr>
          <p:nvPr>
            <p:ph sz="half" idx="2"/>
          </p:nvPr>
        </p:nvSpPr>
        <p:spPr>
          <a:xfrm>
            <a:off x="6172200" y="2442603"/>
            <a:ext cx="5181600" cy="3362661"/>
          </a:xfrm>
          <a:prstGeom prst="rect">
            <a:avLst/>
          </a:prstGeom>
          <a:solidFill>
            <a:schemeClr val="bg1">
              <a:lumMod val="85000"/>
            </a:schemeClr>
          </a:solidFill>
        </p:spPr>
        <p:txBody>
          <a:bodyPr>
            <a:normAutofit/>
          </a:bodyPr>
          <a:lstStyle>
            <a:lvl1pPr marL="0" indent="0">
              <a:buFontTx/>
              <a:buNone/>
              <a:defRPr sz="1700" baseline="0">
                <a:solidFill>
                  <a:srgbClr val="343433"/>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de-DE" dirty="0"/>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lvl1pPr>
              <a:defRPr sz="1000" baseline="0">
                <a:solidFill>
                  <a:schemeClr val="tx1"/>
                </a:solidFill>
              </a:defRPr>
            </a:lvl1pPr>
          </a:lstStyle>
          <a:p>
            <a:r>
              <a:rPr lang="de-DE" dirty="0"/>
              <a:t>Seite </a:t>
            </a:r>
            <a:fld id="{EBA229B5-7CFD-BC45-B1DD-7E8FA6FF2A01}" type="slidenum">
              <a:rPr lang="de-DE" smtClean="0"/>
              <a:pPr/>
              <a:t>‹Nr.›</a:t>
            </a:fld>
            <a:endParaRPr lang="de-DE" dirty="0"/>
          </a:p>
        </p:txBody>
      </p:sp>
      <p:sp>
        <p:nvSpPr>
          <p:cNvPr id="6"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Tree>
    <p:extLst>
      <p:ext uri="{BB962C8B-B14F-4D97-AF65-F5344CB8AC3E}">
        <p14:creationId xmlns:p14="http://schemas.microsoft.com/office/powerpoint/2010/main" val="3372533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eer" type="blank">
  <p:cSld name="Leer">
    <p:spTree>
      <p:nvGrpSpPr>
        <p:cNvPr id="1" name="Shape 96"/>
        <p:cNvGrpSpPr/>
        <p:nvPr/>
      </p:nvGrpSpPr>
      <p:grpSpPr>
        <a:xfrm>
          <a:off x="0" y="0"/>
          <a:ext cx="0" cy="0"/>
          <a:chOff x="0" y="0"/>
          <a:chExt cx="0" cy="0"/>
        </a:xfrm>
      </p:grpSpPr>
      <p:sp>
        <p:nvSpPr>
          <p:cNvPr id="97" name="Google Shape;97;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67335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4C0CE-0875-4817-A0F0-FEC6D160B01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999246B-1AF8-4D9E-9AAF-B549E13CD9FE}"/>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4" name="Fußzeilenplatzhalter 3">
            <a:extLst>
              <a:ext uri="{FF2B5EF4-FFF2-40B4-BE49-F238E27FC236}">
                <a16:creationId xmlns:a16="http://schemas.microsoft.com/office/drawing/2014/main" id="{F44AA5BD-E64F-4B43-BB3B-97B39CC24335}"/>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40D3C84-F8D1-4175-BF3C-ECC1F561CD8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3728453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100"/>
        <p:cNvGrpSpPr/>
        <p:nvPr/>
      </p:nvGrpSpPr>
      <p:grpSpPr>
        <a:xfrm>
          <a:off x="0" y="0"/>
          <a:ext cx="0" cy="0"/>
          <a:chOff x="0" y="0"/>
          <a:chExt cx="0" cy="0"/>
        </a:xfrm>
      </p:grpSpPr>
      <p:sp>
        <p:nvSpPr>
          <p:cNvPr id="101" name="Google Shape;101;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7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7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2632630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spTree>
      <p:nvGrpSpPr>
        <p:cNvPr id="1" name="Shape 113"/>
        <p:cNvGrpSpPr/>
        <p:nvPr/>
      </p:nvGrpSpPr>
      <p:grpSpPr>
        <a:xfrm>
          <a:off x="0" y="0"/>
          <a:ext cx="0" cy="0"/>
          <a:chOff x="0" y="0"/>
          <a:chExt cx="0" cy="0"/>
        </a:xfrm>
      </p:grpSpPr>
      <p:sp>
        <p:nvSpPr>
          <p:cNvPr id="114" name="Google Shape;114;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9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36540203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bschnitts-&#10;überschrift" type="secHead">
  <p:cSld name="Abschnitts-&#10;überschrift">
    <p:spTree>
      <p:nvGrpSpPr>
        <p:cNvPr id="1" name="Shape 119"/>
        <p:cNvGrpSpPr/>
        <p:nvPr/>
      </p:nvGrpSpPr>
      <p:grpSpPr>
        <a:xfrm>
          <a:off x="0" y="0"/>
          <a:ext cx="0" cy="0"/>
          <a:chOff x="0" y="0"/>
          <a:chExt cx="0" cy="0"/>
        </a:xfrm>
      </p:grpSpPr>
      <p:sp>
        <p:nvSpPr>
          <p:cNvPr id="120" name="Google Shape;120;p9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9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22" name="Google Shape;122;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37899838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125"/>
        <p:cNvGrpSpPr/>
        <p:nvPr/>
      </p:nvGrpSpPr>
      <p:grpSpPr>
        <a:xfrm>
          <a:off x="0" y="0"/>
          <a:ext cx="0" cy="0"/>
          <a:chOff x="0" y="0"/>
          <a:chExt cx="0" cy="0"/>
        </a:xfrm>
      </p:grpSpPr>
      <p:sp>
        <p:nvSpPr>
          <p:cNvPr id="126" name="Google Shape;126;p9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 name="Google Shape;127;p9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8" name="Google Shape;128;p9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9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0" name="Google Shape;130;p9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417332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Nur Titel" type="titleOnly">
  <p:cSld name="Nur Titel">
    <p:spTree>
      <p:nvGrpSpPr>
        <p:cNvPr id="1" name="Shape 134"/>
        <p:cNvGrpSpPr/>
        <p:nvPr/>
      </p:nvGrpSpPr>
      <p:grpSpPr>
        <a:xfrm>
          <a:off x="0" y="0"/>
          <a:ext cx="0" cy="0"/>
          <a:chOff x="0" y="0"/>
          <a:chExt cx="0" cy="0"/>
        </a:xfrm>
      </p:grpSpPr>
      <p:sp>
        <p:nvSpPr>
          <p:cNvPr id="135" name="Google Shape;135;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 name="Google Shape;136;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11649466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spTree>
      <p:nvGrpSpPr>
        <p:cNvPr id="1" name="Shape 139"/>
        <p:cNvGrpSpPr/>
        <p:nvPr/>
      </p:nvGrpSpPr>
      <p:grpSpPr>
        <a:xfrm>
          <a:off x="0" y="0"/>
          <a:ext cx="0" cy="0"/>
          <a:chOff x="0" y="0"/>
          <a:chExt cx="0" cy="0"/>
        </a:xfrm>
      </p:grpSpPr>
      <p:sp>
        <p:nvSpPr>
          <p:cNvPr id="140" name="Google Shape;140;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Google Shape;141;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Google Shape;142;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3" name="Google Shape;143;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4205367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ld mit Überschrift" type="picTx">
  <p:cSld name="Bild mit Überschrift">
    <p:spTree>
      <p:nvGrpSpPr>
        <p:cNvPr id="1" name="Shape 146"/>
        <p:cNvGrpSpPr/>
        <p:nvPr/>
      </p:nvGrpSpPr>
      <p:grpSpPr>
        <a:xfrm>
          <a:off x="0" y="0"/>
          <a:ext cx="0" cy="0"/>
          <a:chOff x="0" y="0"/>
          <a:chExt cx="0" cy="0"/>
        </a:xfrm>
      </p:grpSpPr>
      <p:sp>
        <p:nvSpPr>
          <p:cNvPr id="147" name="Google Shape;147;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8" name="Google Shape;148;p96"/>
          <p:cNvSpPr>
            <a:spLocks noGrp="1"/>
          </p:cNvSpPr>
          <p:nvPr>
            <p:ph type="pic" idx="2"/>
          </p:nvPr>
        </p:nvSpPr>
        <p:spPr>
          <a:xfrm>
            <a:off x="5183188" y="987425"/>
            <a:ext cx="6172200" cy="4873625"/>
          </a:xfrm>
          <a:prstGeom prst="rect">
            <a:avLst/>
          </a:prstGeom>
          <a:noFill/>
          <a:ln>
            <a:noFill/>
          </a:ln>
        </p:spPr>
      </p:sp>
      <p:sp>
        <p:nvSpPr>
          <p:cNvPr id="149" name="Google Shape;149;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0" name="Google Shape;150;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2167756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el und vertikaler Text" type="vertTx">
  <p:cSld name="Titel und vertikaler Text">
    <p:spTree>
      <p:nvGrpSpPr>
        <p:cNvPr id="1" name="Shape 153"/>
        <p:cNvGrpSpPr/>
        <p:nvPr/>
      </p:nvGrpSpPr>
      <p:grpSpPr>
        <a:xfrm>
          <a:off x="0" y="0"/>
          <a:ext cx="0" cy="0"/>
          <a:chOff x="0" y="0"/>
          <a:chExt cx="0" cy="0"/>
        </a:xfrm>
      </p:grpSpPr>
      <p:sp>
        <p:nvSpPr>
          <p:cNvPr id="154" name="Google Shape;154;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5" name="Google Shape;155;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434764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kaler Titel und Text">
    <p:spTree>
      <p:nvGrpSpPr>
        <p:cNvPr id="1" name="Shape 159"/>
        <p:cNvGrpSpPr/>
        <p:nvPr/>
      </p:nvGrpSpPr>
      <p:grpSpPr>
        <a:xfrm>
          <a:off x="0" y="0"/>
          <a:ext cx="0" cy="0"/>
          <a:chOff x="0" y="0"/>
          <a:chExt cx="0" cy="0"/>
        </a:xfrm>
      </p:grpSpPr>
      <p:sp>
        <p:nvSpPr>
          <p:cNvPr id="160" name="Google Shape;160;p9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9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AT"/>
              <a:t>‹Nr.›</a:t>
            </a:fld>
            <a:endParaRPr/>
          </a:p>
        </p:txBody>
      </p:sp>
    </p:spTree>
    <p:extLst>
      <p:ext uri="{BB962C8B-B14F-4D97-AF65-F5344CB8AC3E}">
        <p14:creationId xmlns:p14="http://schemas.microsoft.com/office/powerpoint/2010/main" val="21271574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FC2CC-4A4A-40F8-8D14-6127D8B659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633273F-B8C3-4BF6-BBA9-1F1A930448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EB20785-5716-4326-BB6A-747C378D51E1}"/>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5568640A-8E18-45E7-9D67-181929527411}"/>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CC10CD77-838E-4DA8-84F2-69CC766FB40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64209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3F9D656-A6DE-425C-A102-E842E65F52AD}"/>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3" name="Fußzeilenplatzhalter 2">
            <a:extLst>
              <a:ext uri="{FF2B5EF4-FFF2-40B4-BE49-F238E27FC236}">
                <a16:creationId xmlns:a16="http://schemas.microsoft.com/office/drawing/2014/main" id="{CE615362-8DC2-4579-A1A2-135F862CA73C}"/>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AA332710-3E95-465C-B7BF-1B8F3425B17E}"/>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6074821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0448E-05ED-4BBF-886D-140E45B6E361}"/>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7FACD38-D844-48E6-A0DB-0600C3006701}"/>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D7260A-971F-4CFE-8372-97002E92C35B}"/>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82699146-EDB5-4E31-9334-98B4CF780D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53F7374-9A4D-43B6-AF42-C67B50617A2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6802055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9A080-9AF8-41B5-9F77-6427CAD295F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1844387C-4958-4FDD-B85F-084458DCEA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1A17C6-868C-415C-B5D0-857FD6D0E5A5}"/>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A07AEC7F-5ED2-4196-A410-EAE847D0087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E025857-75D3-4DAF-8287-951CDED554B8}"/>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157067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72938-435D-4EA6-85C0-2D7B1E46673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C2E161B-1CDA-4454-B0AB-A48A61AF4A8D}"/>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8DAEB90-37C7-4E5C-AC55-E2F2DC5CE9D1}"/>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7B942191-86C2-4325-B9DE-BEC0621A1F08}"/>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6" name="Fußzeilenplatzhalter 5">
            <a:extLst>
              <a:ext uri="{FF2B5EF4-FFF2-40B4-BE49-F238E27FC236}">
                <a16:creationId xmlns:a16="http://schemas.microsoft.com/office/drawing/2014/main" id="{0A5121CC-2BFA-4696-AF09-0AF117D5733A}"/>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493F92C0-914A-4659-B430-2E00E7FA90A0}"/>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3729252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F1605-9CF5-4621-B9BF-E8FBA60EC19C}"/>
              </a:ext>
            </a:extLst>
          </p:cNvPr>
          <p:cNvSpPr>
            <a:spLocks noGrp="1"/>
          </p:cNvSpPr>
          <p:nvPr>
            <p:ph type="title"/>
          </p:nvPr>
        </p:nvSpPr>
        <p:spPr>
          <a:xfrm>
            <a:off x="839788" y="365125"/>
            <a:ext cx="10515600" cy="1325563"/>
          </a:xfrm>
          <a:prstGeom prst="rect">
            <a:avLst/>
          </a:prstGeo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1DE8A5BB-36C1-4D63-A7AB-64B9F2E094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98DBEE-E0FF-4ECC-A4A8-69A729EDB801}"/>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1397E2D6-8100-40D6-BEE9-F295CDE66E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1CD1F41-E7E5-4393-BF79-685FD09AB3D2}"/>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E1611EB1-6DCF-4960-BAE6-DB689734E9DF}"/>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8" name="Fußzeilenplatzhalter 7">
            <a:extLst>
              <a:ext uri="{FF2B5EF4-FFF2-40B4-BE49-F238E27FC236}">
                <a16:creationId xmlns:a16="http://schemas.microsoft.com/office/drawing/2014/main" id="{769979AF-80E0-4580-91F6-C434058CD51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3993A9D8-873A-429B-9BCB-C6328072506F}"/>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830935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4C0CE-0875-4817-A0F0-FEC6D160B01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999246B-1AF8-4D9E-9AAF-B549E13CD9FE}"/>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4" name="Fußzeilenplatzhalter 3">
            <a:extLst>
              <a:ext uri="{FF2B5EF4-FFF2-40B4-BE49-F238E27FC236}">
                <a16:creationId xmlns:a16="http://schemas.microsoft.com/office/drawing/2014/main" id="{F44AA5BD-E64F-4B43-BB3B-97B39CC24335}"/>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40D3C84-F8D1-4175-BF3C-ECC1F561CD87}"/>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8010325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3F9D656-A6DE-425C-A102-E842E65F52AD}"/>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3" name="Fußzeilenplatzhalter 2">
            <a:extLst>
              <a:ext uri="{FF2B5EF4-FFF2-40B4-BE49-F238E27FC236}">
                <a16:creationId xmlns:a16="http://schemas.microsoft.com/office/drawing/2014/main" id="{CE615362-8DC2-4579-A1A2-135F862CA73C}"/>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AA332710-3E95-465C-B7BF-1B8F3425B17E}"/>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088293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B4309-08F0-4965-90E6-0161D72170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A09A4283-003E-45A3-B405-EA3ABF1BF11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CDA278F6-9862-4100-B084-6AE0FFFE75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160231E-2A0B-48E6-8110-C86FD5D6303F}"/>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6" name="Fußzeilenplatzhalter 5">
            <a:extLst>
              <a:ext uri="{FF2B5EF4-FFF2-40B4-BE49-F238E27FC236}">
                <a16:creationId xmlns:a16="http://schemas.microsoft.com/office/drawing/2014/main" id="{AE338475-5D26-4F60-8D99-C246BD426D5F}"/>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CDEE2DF6-95E0-439B-B69E-FEBDE6ACAB09}"/>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514767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7FCC0-241C-4005-B2F2-62AAD2A5D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92DC0C4-7236-4B06-B6C3-32E8BD8CCF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563AF793-66D7-4CA3-9BC8-2F251C9E471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AEA90D6-FC85-4E7E-8827-4312421F73E4}"/>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6" name="Fußzeilenplatzhalter 5">
            <a:extLst>
              <a:ext uri="{FF2B5EF4-FFF2-40B4-BE49-F238E27FC236}">
                <a16:creationId xmlns:a16="http://schemas.microsoft.com/office/drawing/2014/main" id="{673CBA9D-9A41-4694-A0FB-5ED35DF3D554}"/>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ECF4CB0-A179-4B20-B8BC-64FCAE20FBAF}"/>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369282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499E5-D2A3-4D96-AA80-61EE2654F957}"/>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7BBCC9D6-FDF3-4C07-9E6F-DAC6B6E3FBD7}"/>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DDE77C3-4B16-49F5-8044-A0509B9A262D}"/>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4A3CA82B-4A37-48F5-A534-B3BB045B238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93E72286-867F-423A-97C4-3EE3DFC26E08}"/>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937870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021D506-BE55-4873-AC9F-067E64F9B24E}"/>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4FF74704-3F86-449C-AE6D-A5E5B67D4CB0}"/>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12961B9-85CE-42F9-BEE4-9B6941D77F56}"/>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5" name="Fußzeilenplatzhalter 4">
            <a:extLst>
              <a:ext uri="{FF2B5EF4-FFF2-40B4-BE49-F238E27FC236}">
                <a16:creationId xmlns:a16="http://schemas.microsoft.com/office/drawing/2014/main" id="{E732F0F8-6789-4822-A7EF-CE7928E1861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E90592C-48CB-448F-A802-7BBD48813315}"/>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19073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B4309-08F0-4965-90E6-0161D72170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A09A4283-003E-45A3-B405-EA3ABF1BF11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CDA278F6-9862-4100-B084-6AE0FFFE75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160231E-2A0B-48E6-8110-C86FD5D6303F}"/>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6" name="Fußzeilenplatzhalter 5">
            <a:extLst>
              <a:ext uri="{FF2B5EF4-FFF2-40B4-BE49-F238E27FC236}">
                <a16:creationId xmlns:a16="http://schemas.microsoft.com/office/drawing/2014/main" id="{AE338475-5D26-4F60-8D99-C246BD426D5F}"/>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CDEE2DF6-95E0-439B-B69E-FEBDE6ACAB09}"/>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2731120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3E1589-2532-AB4C-A46D-D16A42341BDA}"/>
              </a:ext>
            </a:extLst>
          </p:cNvPr>
          <p:cNvSpPr>
            <a:spLocks noGrp="1"/>
          </p:cNvSpPr>
          <p:nvPr>
            <p:ph type="subTitle" idx="1"/>
          </p:nvPr>
        </p:nvSpPr>
        <p:spPr>
          <a:xfrm>
            <a:off x="1524000" y="3602038"/>
            <a:ext cx="9144000" cy="1655762"/>
          </a:xfrm>
        </p:spPr>
        <p:txBody>
          <a:bodyPr/>
          <a:lstStyle>
            <a:lvl1pPr marL="0" indent="0" algn="ctr">
              <a:buNone/>
              <a:defRPr sz="2398"/>
            </a:lvl1pPr>
            <a:lvl2pPr marL="457218" indent="0" algn="ctr">
              <a:buNone/>
              <a:defRPr sz="2000"/>
            </a:lvl2pPr>
            <a:lvl3pPr marL="914433" indent="0" algn="ctr">
              <a:buNone/>
              <a:defRPr sz="1801"/>
            </a:lvl3pPr>
            <a:lvl4pPr marL="1371651" indent="0" algn="ctr">
              <a:buNone/>
              <a:defRPr sz="1600"/>
            </a:lvl4pPr>
            <a:lvl5pPr marL="1828869" indent="0" algn="ctr">
              <a:buNone/>
              <a:defRPr sz="1600"/>
            </a:lvl5pPr>
            <a:lvl6pPr marL="2286087" indent="0" algn="ctr">
              <a:buNone/>
              <a:defRPr sz="1600"/>
            </a:lvl6pPr>
            <a:lvl7pPr marL="2743302" indent="0" algn="ctr">
              <a:buNone/>
              <a:defRPr sz="1600"/>
            </a:lvl7pPr>
            <a:lvl8pPr marL="3200522" indent="0" algn="ctr">
              <a:buNone/>
              <a:defRPr sz="1600"/>
            </a:lvl8pPr>
            <a:lvl9pPr marL="3657736" indent="0" algn="ctr">
              <a:buNone/>
              <a:defRPr sz="1600"/>
            </a:lvl9pPr>
          </a:lstStyle>
          <a:p>
            <a:r>
              <a:rPr lang="en-GB"/>
              <a:t>Click to edit Master subtitle style</a:t>
            </a:r>
            <a:endParaRPr lang="en-DK"/>
          </a:p>
        </p:txBody>
      </p:sp>
      <p:sp>
        <p:nvSpPr>
          <p:cNvPr id="5" name="Footer Placeholder 4">
            <a:extLst>
              <a:ext uri="{FF2B5EF4-FFF2-40B4-BE49-F238E27FC236}">
                <a16:creationId xmlns:a16="http://schemas.microsoft.com/office/drawing/2014/main" id="{0A366B14-CB76-1343-87D5-F95F4F7AA499}"/>
              </a:ext>
            </a:extLst>
          </p:cNvPr>
          <p:cNvSpPr>
            <a:spLocks noGrp="1"/>
          </p:cNvSpPr>
          <p:nvPr>
            <p:ph type="ftr" sz="quarter" idx="11"/>
          </p:nvPr>
        </p:nvSpPr>
        <p:spPr/>
        <p:txBody>
          <a:bodyPr/>
          <a:lstStyle/>
          <a:p>
            <a:r>
              <a:rPr lang="en-GB"/>
              <a:t>SEISMIC - VRE Meeting</a:t>
            </a:r>
            <a:endParaRPr lang="en-DK"/>
          </a:p>
        </p:txBody>
      </p:sp>
    </p:spTree>
    <p:extLst>
      <p:ext uri="{BB962C8B-B14F-4D97-AF65-F5344CB8AC3E}">
        <p14:creationId xmlns:p14="http://schemas.microsoft.com/office/powerpoint/2010/main" val="36766293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a:p>
        </p:txBody>
      </p:sp>
      <p:sp>
        <p:nvSpPr>
          <p:cNvPr id="4" name="Datumsplatzhalter 3">
            <a:extLst>
              <a:ext uri="{FF2B5EF4-FFF2-40B4-BE49-F238E27FC236}">
                <a16:creationId xmlns:a16="http://schemas.microsoft.com/office/drawing/2014/main" id="{606EE04D-44FF-49AE-946E-AF248A9A9346}"/>
              </a:ext>
            </a:extLst>
          </p:cNvPr>
          <p:cNvSpPr>
            <a:spLocks noGrp="1"/>
          </p:cNvSpPr>
          <p:nvPr>
            <p:ph type="dt" sz="half" idx="10"/>
          </p:nvPr>
        </p:nvSpPr>
        <p:spPr/>
        <p:txBody>
          <a:bodyPr/>
          <a:lstStyle>
            <a:lvl1pPr>
              <a:defRPr/>
            </a:lvl1pPr>
          </a:lstStyle>
          <a:p>
            <a:pPr>
              <a:defRPr/>
            </a:pPr>
            <a:fld id="{95F50653-C437-41CE-A267-74EBCB1BFEB1}" type="datetime1">
              <a:rPr lang="de-AT"/>
              <a:pPr>
                <a:defRPr/>
              </a:pPr>
              <a:t>20.10.2023</a:t>
            </a:fld>
            <a:endParaRPr lang="de-AT"/>
          </a:p>
        </p:txBody>
      </p:sp>
      <p:sp>
        <p:nvSpPr>
          <p:cNvPr id="5" name="Fußzeilenplatzhalter 4">
            <a:extLst>
              <a:ext uri="{FF2B5EF4-FFF2-40B4-BE49-F238E27FC236}">
                <a16:creationId xmlns:a16="http://schemas.microsoft.com/office/drawing/2014/main" id="{37963278-4DA6-414A-8400-A32F1EF2175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A0CEB473-0EC7-487A-9F56-CAD172A076F6}"/>
              </a:ext>
            </a:extLst>
          </p:cNvPr>
          <p:cNvSpPr>
            <a:spLocks noGrp="1"/>
          </p:cNvSpPr>
          <p:nvPr>
            <p:ph type="sldNum" sz="quarter" idx="12"/>
          </p:nvPr>
        </p:nvSpPr>
        <p:spPr/>
        <p:txBody>
          <a:bodyPr/>
          <a:lstStyle>
            <a:lvl1pPr>
              <a:defRPr/>
            </a:lvl1pPr>
          </a:lstStyle>
          <a:p>
            <a:pPr>
              <a:defRPr/>
            </a:pPr>
            <a:fld id="{32DDA164-0155-4552-A4FA-C8BA018E5C5D}" type="slidenum">
              <a:rPr lang="de-AT" altLang="de-DE"/>
              <a:pPr>
                <a:defRPr/>
              </a:pPr>
              <a:t>‹Nr.›</a:t>
            </a:fld>
            <a:endParaRPr lang="de-AT" altLang="de-DE"/>
          </a:p>
        </p:txBody>
      </p:sp>
    </p:spTree>
    <p:extLst>
      <p:ext uri="{BB962C8B-B14F-4D97-AF65-F5344CB8AC3E}">
        <p14:creationId xmlns:p14="http://schemas.microsoft.com/office/powerpoint/2010/main" val="1490925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C550D44-004B-4D72-9BB3-4356998E3A1C}"/>
              </a:ext>
            </a:extLst>
          </p:cNvPr>
          <p:cNvSpPr>
            <a:spLocks noGrp="1"/>
          </p:cNvSpPr>
          <p:nvPr>
            <p:ph type="dt" sz="half" idx="10"/>
          </p:nvPr>
        </p:nvSpPr>
        <p:spPr/>
        <p:txBody>
          <a:bodyPr/>
          <a:lstStyle>
            <a:lvl1pPr>
              <a:defRPr/>
            </a:lvl1pPr>
          </a:lstStyle>
          <a:p>
            <a:pPr>
              <a:defRPr/>
            </a:pPr>
            <a:fld id="{DEA8626C-5F17-4E27-B459-F14E126BC88B}" type="datetime1">
              <a:rPr lang="de-AT"/>
              <a:pPr>
                <a:defRPr/>
              </a:pPr>
              <a:t>20.10.2023</a:t>
            </a:fld>
            <a:endParaRPr lang="de-AT"/>
          </a:p>
        </p:txBody>
      </p:sp>
      <p:sp>
        <p:nvSpPr>
          <p:cNvPr id="5" name="Fußzeilenplatzhalter 4">
            <a:extLst>
              <a:ext uri="{FF2B5EF4-FFF2-40B4-BE49-F238E27FC236}">
                <a16:creationId xmlns:a16="http://schemas.microsoft.com/office/drawing/2014/main" id="{FDC7050F-BA94-46A3-93B2-166BF2CC56BD}"/>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EAA0F7B5-8D58-48EF-8F46-22AD1BBB0122}"/>
              </a:ext>
            </a:extLst>
          </p:cNvPr>
          <p:cNvSpPr>
            <a:spLocks noGrp="1"/>
          </p:cNvSpPr>
          <p:nvPr>
            <p:ph type="sldNum" sz="quarter" idx="12"/>
          </p:nvPr>
        </p:nvSpPr>
        <p:spPr/>
        <p:txBody>
          <a:bodyPr/>
          <a:lstStyle>
            <a:lvl1pPr>
              <a:defRPr/>
            </a:lvl1pPr>
          </a:lstStyle>
          <a:p>
            <a:pPr>
              <a:defRPr/>
            </a:pPr>
            <a:fld id="{2DF1C862-42EB-4749-8B2B-3B93C76A9A3A}" type="slidenum">
              <a:rPr lang="de-AT" altLang="de-DE"/>
              <a:pPr>
                <a:defRPr/>
              </a:pPr>
              <a:t>‹Nr.›</a:t>
            </a:fld>
            <a:endParaRPr lang="de-AT" altLang="de-DE"/>
          </a:p>
        </p:txBody>
      </p:sp>
    </p:spTree>
    <p:extLst>
      <p:ext uri="{BB962C8B-B14F-4D97-AF65-F5344CB8AC3E}">
        <p14:creationId xmlns:p14="http://schemas.microsoft.com/office/powerpoint/2010/main" val="3670791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80052F43-9EDF-409A-A201-44B8BCE3469D}"/>
              </a:ext>
            </a:extLst>
          </p:cNvPr>
          <p:cNvSpPr>
            <a:spLocks noGrp="1"/>
          </p:cNvSpPr>
          <p:nvPr>
            <p:ph type="dt" sz="half" idx="10"/>
          </p:nvPr>
        </p:nvSpPr>
        <p:spPr/>
        <p:txBody>
          <a:bodyPr/>
          <a:lstStyle>
            <a:lvl1pPr>
              <a:defRPr/>
            </a:lvl1pPr>
          </a:lstStyle>
          <a:p>
            <a:pPr>
              <a:defRPr/>
            </a:pPr>
            <a:fld id="{F606798F-888C-4515-B372-F8E694E2D808}" type="datetime1">
              <a:rPr lang="de-AT"/>
              <a:pPr>
                <a:defRPr/>
              </a:pPr>
              <a:t>20.10.2023</a:t>
            </a:fld>
            <a:endParaRPr lang="de-AT"/>
          </a:p>
        </p:txBody>
      </p:sp>
      <p:sp>
        <p:nvSpPr>
          <p:cNvPr id="5" name="Fußzeilenplatzhalter 4">
            <a:extLst>
              <a:ext uri="{FF2B5EF4-FFF2-40B4-BE49-F238E27FC236}">
                <a16:creationId xmlns:a16="http://schemas.microsoft.com/office/drawing/2014/main" id="{5C3838F1-575E-4B35-A212-2E8F3495CB36}"/>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D0EC9B6-471A-487E-82D1-B117F2038BA6}"/>
              </a:ext>
            </a:extLst>
          </p:cNvPr>
          <p:cNvSpPr>
            <a:spLocks noGrp="1"/>
          </p:cNvSpPr>
          <p:nvPr>
            <p:ph type="sldNum" sz="quarter" idx="12"/>
          </p:nvPr>
        </p:nvSpPr>
        <p:spPr/>
        <p:txBody>
          <a:bodyPr/>
          <a:lstStyle>
            <a:lvl1pPr>
              <a:defRPr/>
            </a:lvl1pPr>
          </a:lstStyle>
          <a:p>
            <a:pPr>
              <a:defRPr/>
            </a:pPr>
            <a:fld id="{8D7C5C52-A8A1-4C66-9172-A0B9BD59A451}" type="slidenum">
              <a:rPr lang="de-AT" altLang="de-DE"/>
              <a:pPr>
                <a:defRPr/>
              </a:pPr>
              <a:t>‹Nr.›</a:t>
            </a:fld>
            <a:endParaRPr lang="de-AT" altLang="de-DE"/>
          </a:p>
        </p:txBody>
      </p:sp>
    </p:spTree>
    <p:extLst>
      <p:ext uri="{BB962C8B-B14F-4D97-AF65-F5344CB8AC3E}">
        <p14:creationId xmlns:p14="http://schemas.microsoft.com/office/powerpoint/2010/main" val="520528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2B854E48-EA59-4BC0-B616-976512DE233F}"/>
              </a:ext>
            </a:extLst>
          </p:cNvPr>
          <p:cNvSpPr>
            <a:spLocks noGrp="1"/>
          </p:cNvSpPr>
          <p:nvPr>
            <p:ph type="dt" sz="half" idx="10"/>
          </p:nvPr>
        </p:nvSpPr>
        <p:spPr/>
        <p:txBody>
          <a:bodyPr/>
          <a:lstStyle>
            <a:lvl1pPr>
              <a:defRPr/>
            </a:lvl1pPr>
          </a:lstStyle>
          <a:p>
            <a:pPr>
              <a:defRPr/>
            </a:pPr>
            <a:fld id="{AF7C4947-5891-4719-8AA6-D7D4E3E06BB3}" type="datetime1">
              <a:rPr lang="de-AT"/>
              <a:pPr>
                <a:defRPr/>
              </a:pPr>
              <a:t>20.10.2023</a:t>
            </a:fld>
            <a:endParaRPr lang="de-AT"/>
          </a:p>
        </p:txBody>
      </p:sp>
      <p:sp>
        <p:nvSpPr>
          <p:cNvPr id="6" name="Fußzeilenplatzhalter 4">
            <a:extLst>
              <a:ext uri="{FF2B5EF4-FFF2-40B4-BE49-F238E27FC236}">
                <a16:creationId xmlns:a16="http://schemas.microsoft.com/office/drawing/2014/main" id="{C2C9D4FB-9992-4161-A67E-7C0C67F0B5D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E6DFCBFE-2538-4541-B199-0061A8F2116E}"/>
              </a:ext>
            </a:extLst>
          </p:cNvPr>
          <p:cNvSpPr>
            <a:spLocks noGrp="1"/>
          </p:cNvSpPr>
          <p:nvPr>
            <p:ph type="sldNum" sz="quarter" idx="12"/>
          </p:nvPr>
        </p:nvSpPr>
        <p:spPr/>
        <p:txBody>
          <a:bodyPr/>
          <a:lstStyle>
            <a:lvl1pPr>
              <a:defRPr/>
            </a:lvl1pPr>
          </a:lstStyle>
          <a:p>
            <a:pPr>
              <a:defRPr/>
            </a:pPr>
            <a:fld id="{808D827B-523C-4A0A-91FC-44AB5F6660A8}" type="slidenum">
              <a:rPr lang="de-AT" altLang="de-DE"/>
              <a:pPr>
                <a:defRPr/>
              </a:pPr>
              <a:t>‹Nr.›</a:t>
            </a:fld>
            <a:endParaRPr lang="de-AT" altLang="de-DE"/>
          </a:p>
        </p:txBody>
      </p:sp>
    </p:spTree>
    <p:extLst>
      <p:ext uri="{BB962C8B-B14F-4D97-AF65-F5344CB8AC3E}">
        <p14:creationId xmlns:p14="http://schemas.microsoft.com/office/powerpoint/2010/main" val="18016466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E69DCFAE-81C6-43A0-B5D8-F7EB0BC5CDB3}"/>
              </a:ext>
            </a:extLst>
          </p:cNvPr>
          <p:cNvSpPr>
            <a:spLocks noGrp="1"/>
          </p:cNvSpPr>
          <p:nvPr>
            <p:ph type="dt" sz="half" idx="10"/>
          </p:nvPr>
        </p:nvSpPr>
        <p:spPr/>
        <p:txBody>
          <a:bodyPr/>
          <a:lstStyle>
            <a:lvl1pPr>
              <a:defRPr/>
            </a:lvl1pPr>
          </a:lstStyle>
          <a:p>
            <a:pPr>
              <a:defRPr/>
            </a:pPr>
            <a:fld id="{58EAC804-2F36-4B5D-AE93-4D409E34AADC}" type="datetime1">
              <a:rPr lang="de-AT"/>
              <a:pPr>
                <a:defRPr/>
              </a:pPr>
              <a:t>20.10.2023</a:t>
            </a:fld>
            <a:endParaRPr lang="de-AT"/>
          </a:p>
        </p:txBody>
      </p:sp>
      <p:sp>
        <p:nvSpPr>
          <p:cNvPr id="8" name="Fußzeilenplatzhalter 4">
            <a:extLst>
              <a:ext uri="{FF2B5EF4-FFF2-40B4-BE49-F238E27FC236}">
                <a16:creationId xmlns:a16="http://schemas.microsoft.com/office/drawing/2014/main" id="{A9A3E2CF-A08D-41AE-9C11-5A83CE682C7A}"/>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7D08B5CC-A367-4E95-9E52-7D5E4B04F1C3}"/>
              </a:ext>
            </a:extLst>
          </p:cNvPr>
          <p:cNvSpPr>
            <a:spLocks noGrp="1"/>
          </p:cNvSpPr>
          <p:nvPr>
            <p:ph type="sldNum" sz="quarter" idx="12"/>
          </p:nvPr>
        </p:nvSpPr>
        <p:spPr/>
        <p:txBody>
          <a:bodyPr/>
          <a:lstStyle>
            <a:lvl1pPr>
              <a:defRPr/>
            </a:lvl1pPr>
          </a:lstStyle>
          <a:p>
            <a:pPr>
              <a:defRPr/>
            </a:pPr>
            <a:fld id="{593A9C7E-B8EC-4E19-A8A9-FE661C355C16}" type="slidenum">
              <a:rPr lang="de-AT" altLang="de-DE"/>
              <a:pPr>
                <a:defRPr/>
              </a:pPr>
              <a:t>‹Nr.›</a:t>
            </a:fld>
            <a:endParaRPr lang="de-AT" altLang="de-DE"/>
          </a:p>
        </p:txBody>
      </p:sp>
    </p:spTree>
    <p:extLst>
      <p:ext uri="{BB962C8B-B14F-4D97-AF65-F5344CB8AC3E}">
        <p14:creationId xmlns:p14="http://schemas.microsoft.com/office/powerpoint/2010/main" val="22588543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7B91A49E-8D1C-499A-BA1F-EFBA51C586F5}"/>
              </a:ext>
            </a:extLst>
          </p:cNvPr>
          <p:cNvSpPr>
            <a:spLocks noGrp="1"/>
          </p:cNvSpPr>
          <p:nvPr>
            <p:ph type="dt" sz="half" idx="10"/>
          </p:nvPr>
        </p:nvSpPr>
        <p:spPr/>
        <p:txBody>
          <a:bodyPr/>
          <a:lstStyle>
            <a:lvl1pPr>
              <a:defRPr/>
            </a:lvl1pPr>
          </a:lstStyle>
          <a:p>
            <a:pPr>
              <a:defRPr/>
            </a:pPr>
            <a:fld id="{742111BE-0A16-4DC4-A04A-AF35E8008A17}" type="datetime1">
              <a:rPr lang="de-AT"/>
              <a:pPr>
                <a:defRPr/>
              </a:pPr>
              <a:t>20.10.2023</a:t>
            </a:fld>
            <a:endParaRPr lang="de-AT"/>
          </a:p>
        </p:txBody>
      </p:sp>
      <p:sp>
        <p:nvSpPr>
          <p:cNvPr id="4" name="Fußzeilenplatzhalter 4">
            <a:extLst>
              <a:ext uri="{FF2B5EF4-FFF2-40B4-BE49-F238E27FC236}">
                <a16:creationId xmlns:a16="http://schemas.microsoft.com/office/drawing/2014/main" id="{059BEB18-1925-4D10-AD00-C87C9F5B54B3}"/>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4F736D90-6D4B-4D1E-9A4F-A4C8BB720EB9}"/>
              </a:ext>
            </a:extLst>
          </p:cNvPr>
          <p:cNvSpPr>
            <a:spLocks noGrp="1"/>
          </p:cNvSpPr>
          <p:nvPr>
            <p:ph type="sldNum" sz="quarter" idx="12"/>
          </p:nvPr>
        </p:nvSpPr>
        <p:spPr/>
        <p:txBody>
          <a:bodyPr/>
          <a:lstStyle>
            <a:lvl1pPr>
              <a:defRPr/>
            </a:lvl1pPr>
          </a:lstStyle>
          <a:p>
            <a:pPr>
              <a:defRPr/>
            </a:pPr>
            <a:fld id="{12D195D1-54D0-48C6-809A-29B9C22600A9}" type="slidenum">
              <a:rPr lang="de-AT" altLang="de-DE"/>
              <a:pPr>
                <a:defRPr/>
              </a:pPr>
              <a:t>‹Nr.›</a:t>
            </a:fld>
            <a:endParaRPr lang="de-AT" altLang="de-DE"/>
          </a:p>
        </p:txBody>
      </p:sp>
    </p:spTree>
    <p:extLst>
      <p:ext uri="{BB962C8B-B14F-4D97-AF65-F5344CB8AC3E}">
        <p14:creationId xmlns:p14="http://schemas.microsoft.com/office/powerpoint/2010/main" val="3292926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604EEE48-77B4-4BB0-94CC-A3FA28EB5203}"/>
              </a:ext>
            </a:extLst>
          </p:cNvPr>
          <p:cNvSpPr>
            <a:spLocks noGrp="1"/>
          </p:cNvSpPr>
          <p:nvPr>
            <p:ph type="dt" sz="half" idx="10"/>
          </p:nvPr>
        </p:nvSpPr>
        <p:spPr/>
        <p:txBody>
          <a:bodyPr/>
          <a:lstStyle>
            <a:lvl1pPr>
              <a:defRPr/>
            </a:lvl1pPr>
          </a:lstStyle>
          <a:p>
            <a:pPr>
              <a:defRPr/>
            </a:pPr>
            <a:fld id="{92C1766C-F9A8-4EBB-B3C5-37BEE6B42CE7}" type="datetime1">
              <a:rPr lang="de-AT"/>
              <a:pPr>
                <a:defRPr/>
              </a:pPr>
              <a:t>20.10.2023</a:t>
            </a:fld>
            <a:endParaRPr lang="de-AT"/>
          </a:p>
        </p:txBody>
      </p:sp>
      <p:sp>
        <p:nvSpPr>
          <p:cNvPr id="3" name="Fußzeilenplatzhalter 4">
            <a:extLst>
              <a:ext uri="{FF2B5EF4-FFF2-40B4-BE49-F238E27FC236}">
                <a16:creationId xmlns:a16="http://schemas.microsoft.com/office/drawing/2014/main" id="{1DFCBBD3-564D-46CE-826A-516F45521F3F}"/>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6AEB4ED3-254C-44EF-80AC-A1C28CD77C08}"/>
              </a:ext>
            </a:extLst>
          </p:cNvPr>
          <p:cNvSpPr>
            <a:spLocks noGrp="1"/>
          </p:cNvSpPr>
          <p:nvPr>
            <p:ph type="sldNum" sz="quarter" idx="12"/>
          </p:nvPr>
        </p:nvSpPr>
        <p:spPr/>
        <p:txBody>
          <a:bodyPr/>
          <a:lstStyle>
            <a:lvl1pPr>
              <a:defRPr/>
            </a:lvl1pPr>
          </a:lstStyle>
          <a:p>
            <a:pPr>
              <a:defRPr/>
            </a:pPr>
            <a:fld id="{049235A6-74D3-47AF-A7FE-A1DF15BE0855}" type="slidenum">
              <a:rPr lang="de-AT" altLang="de-DE"/>
              <a:pPr>
                <a:defRPr/>
              </a:pPr>
              <a:t>‹Nr.›</a:t>
            </a:fld>
            <a:endParaRPr lang="de-AT" altLang="de-DE"/>
          </a:p>
        </p:txBody>
      </p:sp>
    </p:spTree>
    <p:extLst>
      <p:ext uri="{BB962C8B-B14F-4D97-AF65-F5344CB8AC3E}">
        <p14:creationId xmlns:p14="http://schemas.microsoft.com/office/powerpoint/2010/main" val="2062547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3">
            <a:extLst>
              <a:ext uri="{FF2B5EF4-FFF2-40B4-BE49-F238E27FC236}">
                <a16:creationId xmlns:a16="http://schemas.microsoft.com/office/drawing/2014/main" id="{B65A23F8-2C39-4517-BE96-8BD2E50C3C42}"/>
              </a:ext>
            </a:extLst>
          </p:cNvPr>
          <p:cNvSpPr>
            <a:spLocks noGrp="1"/>
          </p:cNvSpPr>
          <p:nvPr>
            <p:ph type="dt" sz="half" idx="10"/>
          </p:nvPr>
        </p:nvSpPr>
        <p:spPr/>
        <p:txBody>
          <a:bodyPr/>
          <a:lstStyle>
            <a:lvl1pPr>
              <a:defRPr/>
            </a:lvl1pPr>
          </a:lstStyle>
          <a:p>
            <a:pPr>
              <a:defRPr/>
            </a:pPr>
            <a:fld id="{4E6C015B-F618-4434-96D5-C10439F9C161}" type="datetime1">
              <a:rPr lang="de-AT"/>
              <a:pPr>
                <a:defRPr/>
              </a:pPr>
              <a:t>20.10.2023</a:t>
            </a:fld>
            <a:endParaRPr lang="de-AT"/>
          </a:p>
        </p:txBody>
      </p:sp>
      <p:sp>
        <p:nvSpPr>
          <p:cNvPr id="6" name="Fußzeilenplatzhalter 4">
            <a:extLst>
              <a:ext uri="{FF2B5EF4-FFF2-40B4-BE49-F238E27FC236}">
                <a16:creationId xmlns:a16="http://schemas.microsoft.com/office/drawing/2014/main" id="{0578D16B-F9CB-4368-A347-5C4BCF3479FC}"/>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F6D73357-3743-4885-BE41-A30D5AB3C9E3}"/>
              </a:ext>
            </a:extLst>
          </p:cNvPr>
          <p:cNvSpPr>
            <a:spLocks noGrp="1"/>
          </p:cNvSpPr>
          <p:nvPr>
            <p:ph type="sldNum" sz="quarter" idx="12"/>
          </p:nvPr>
        </p:nvSpPr>
        <p:spPr/>
        <p:txBody>
          <a:bodyPr/>
          <a:lstStyle>
            <a:lvl1pPr>
              <a:defRPr/>
            </a:lvl1pPr>
          </a:lstStyle>
          <a:p>
            <a:pPr>
              <a:defRPr/>
            </a:pPr>
            <a:fld id="{C136C713-3B5C-4DF6-ABE0-051AE1CC7C3B}" type="slidenum">
              <a:rPr lang="de-AT" altLang="de-DE"/>
              <a:pPr>
                <a:defRPr/>
              </a:pPr>
              <a:t>‹Nr.›</a:t>
            </a:fld>
            <a:endParaRPr lang="de-AT" altLang="de-DE"/>
          </a:p>
        </p:txBody>
      </p:sp>
    </p:spTree>
    <p:extLst>
      <p:ext uri="{BB962C8B-B14F-4D97-AF65-F5344CB8AC3E}">
        <p14:creationId xmlns:p14="http://schemas.microsoft.com/office/powerpoint/2010/main" val="33594577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3">
            <a:extLst>
              <a:ext uri="{FF2B5EF4-FFF2-40B4-BE49-F238E27FC236}">
                <a16:creationId xmlns:a16="http://schemas.microsoft.com/office/drawing/2014/main" id="{6EA618D3-AC45-4623-92A3-C1C33FE85107}"/>
              </a:ext>
            </a:extLst>
          </p:cNvPr>
          <p:cNvSpPr>
            <a:spLocks noGrp="1"/>
          </p:cNvSpPr>
          <p:nvPr>
            <p:ph type="dt" sz="half" idx="10"/>
          </p:nvPr>
        </p:nvSpPr>
        <p:spPr/>
        <p:txBody>
          <a:bodyPr/>
          <a:lstStyle>
            <a:lvl1pPr>
              <a:defRPr/>
            </a:lvl1pPr>
          </a:lstStyle>
          <a:p>
            <a:pPr>
              <a:defRPr/>
            </a:pPr>
            <a:fld id="{80FCD5FC-7E00-4EDA-9A9E-D3CC905173D2}" type="datetime1">
              <a:rPr lang="de-AT"/>
              <a:pPr>
                <a:defRPr/>
              </a:pPr>
              <a:t>20.10.2023</a:t>
            </a:fld>
            <a:endParaRPr lang="de-AT"/>
          </a:p>
        </p:txBody>
      </p:sp>
      <p:sp>
        <p:nvSpPr>
          <p:cNvPr id="6" name="Fußzeilenplatzhalter 4">
            <a:extLst>
              <a:ext uri="{FF2B5EF4-FFF2-40B4-BE49-F238E27FC236}">
                <a16:creationId xmlns:a16="http://schemas.microsoft.com/office/drawing/2014/main" id="{7A8D4372-6C75-4FFD-9CE7-57CAE755735D}"/>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E7ECA307-7C89-4A2B-AD52-FD627E06BE7E}"/>
              </a:ext>
            </a:extLst>
          </p:cNvPr>
          <p:cNvSpPr>
            <a:spLocks noGrp="1"/>
          </p:cNvSpPr>
          <p:nvPr>
            <p:ph type="sldNum" sz="quarter" idx="12"/>
          </p:nvPr>
        </p:nvSpPr>
        <p:spPr/>
        <p:txBody>
          <a:bodyPr/>
          <a:lstStyle>
            <a:lvl1pPr>
              <a:defRPr/>
            </a:lvl1pPr>
          </a:lstStyle>
          <a:p>
            <a:pPr>
              <a:defRPr/>
            </a:pPr>
            <a:fld id="{5A963E05-0F5E-4B0F-9853-CB9F48B0D402}" type="slidenum">
              <a:rPr lang="de-AT" altLang="de-DE"/>
              <a:pPr>
                <a:defRPr/>
              </a:pPr>
              <a:t>‹Nr.›</a:t>
            </a:fld>
            <a:endParaRPr lang="de-AT" altLang="de-DE"/>
          </a:p>
        </p:txBody>
      </p:sp>
    </p:spTree>
    <p:extLst>
      <p:ext uri="{BB962C8B-B14F-4D97-AF65-F5344CB8AC3E}">
        <p14:creationId xmlns:p14="http://schemas.microsoft.com/office/powerpoint/2010/main" val="68846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7FCC0-241C-4005-B2F2-62AAD2A5D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92DC0C4-7236-4B06-B6C3-32E8BD8CCF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563AF793-66D7-4CA3-9BC8-2F251C9E471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AEA90D6-FC85-4E7E-8827-4312421F73E4}"/>
              </a:ext>
            </a:extLst>
          </p:cNvPr>
          <p:cNvSpPr>
            <a:spLocks noGrp="1"/>
          </p:cNvSpPr>
          <p:nvPr>
            <p:ph type="dt" sz="half" idx="10"/>
          </p:nvPr>
        </p:nvSpPr>
        <p:spPr>
          <a:xfrm>
            <a:off x="838200" y="6356350"/>
            <a:ext cx="2743200" cy="365125"/>
          </a:xfrm>
          <a:prstGeom prst="rect">
            <a:avLst/>
          </a:prstGeom>
        </p:spPr>
        <p:txBody>
          <a:bodyPr/>
          <a:lstStyle/>
          <a:p>
            <a:fld id="{BD118AD4-8CFB-4AB8-8A85-B81E5CA737F9}" type="datetimeFigureOut">
              <a:rPr lang="de-AT" smtClean="0"/>
              <a:t>20.10.2023</a:t>
            </a:fld>
            <a:endParaRPr lang="de-AT"/>
          </a:p>
        </p:txBody>
      </p:sp>
      <p:sp>
        <p:nvSpPr>
          <p:cNvPr id="6" name="Fußzeilenplatzhalter 5">
            <a:extLst>
              <a:ext uri="{FF2B5EF4-FFF2-40B4-BE49-F238E27FC236}">
                <a16:creationId xmlns:a16="http://schemas.microsoft.com/office/drawing/2014/main" id="{673CBA9D-9A41-4694-A0FB-5ED35DF3D554}"/>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ECF4CB0-A179-4B20-B8BC-64FCAE20FBAF}"/>
              </a:ext>
            </a:extLst>
          </p:cNvPr>
          <p:cNvSpPr>
            <a:spLocks noGrp="1"/>
          </p:cNvSpPr>
          <p:nvPr>
            <p:ph type="sldNum" sz="quarter" idx="12"/>
          </p:nvPr>
        </p:nvSpPr>
        <p:spPr>
          <a:xfrm>
            <a:off x="8610600" y="6356350"/>
            <a:ext cx="2743200" cy="365125"/>
          </a:xfrm>
          <a:prstGeom prst="rect">
            <a:avLst/>
          </a:prstGeom>
        </p:spPr>
        <p:txBody>
          <a:bodyPr/>
          <a:lstStyle/>
          <a:p>
            <a:fld id="{B521FDC6-11DE-4565-9675-E231DD458727}" type="slidenum">
              <a:rPr lang="de-AT" smtClean="0"/>
              <a:t>‹Nr.›</a:t>
            </a:fld>
            <a:endParaRPr lang="de-AT"/>
          </a:p>
        </p:txBody>
      </p:sp>
    </p:spTree>
    <p:extLst>
      <p:ext uri="{BB962C8B-B14F-4D97-AF65-F5344CB8AC3E}">
        <p14:creationId xmlns:p14="http://schemas.microsoft.com/office/powerpoint/2010/main" val="1959924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404C7-33E1-4220-9E4E-AAC78A76B6E9}"/>
              </a:ext>
            </a:extLst>
          </p:cNvPr>
          <p:cNvSpPr>
            <a:spLocks noGrp="1"/>
          </p:cNvSpPr>
          <p:nvPr>
            <p:ph type="dt" sz="half" idx="10"/>
          </p:nvPr>
        </p:nvSpPr>
        <p:spPr/>
        <p:txBody>
          <a:bodyPr/>
          <a:lstStyle>
            <a:lvl1pPr>
              <a:defRPr/>
            </a:lvl1pPr>
          </a:lstStyle>
          <a:p>
            <a:pPr>
              <a:defRPr/>
            </a:pPr>
            <a:fld id="{34467755-CCC2-48AD-B2F0-86C1EBF913DD}" type="datetime1">
              <a:rPr lang="de-AT"/>
              <a:pPr>
                <a:defRPr/>
              </a:pPr>
              <a:t>20.10.2023</a:t>
            </a:fld>
            <a:endParaRPr lang="de-AT"/>
          </a:p>
        </p:txBody>
      </p:sp>
      <p:sp>
        <p:nvSpPr>
          <p:cNvPr id="5" name="Fußzeilenplatzhalter 4">
            <a:extLst>
              <a:ext uri="{FF2B5EF4-FFF2-40B4-BE49-F238E27FC236}">
                <a16:creationId xmlns:a16="http://schemas.microsoft.com/office/drawing/2014/main" id="{E2287899-0329-4132-82CA-256B9D73D3E6}"/>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6FBF0311-234F-488C-9BAE-535098CBCA0B}"/>
              </a:ext>
            </a:extLst>
          </p:cNvPr>
          <p:cNvSpPr>
            <a:spLocks noGrp="1"/>
          </p:cNvSpPr>
          <p:nvPr>
            <p:ph type="sldNum" sz="quarter" idx="12"/>
          </p:nvPr>
        </p:nvSpPr>
        <p:spPr/>
        <p:txBody>
          <a:bodyPr/>
          <a:lstStyle>
            <a:lvl1pPr>
              <a:defRPr/>
            </a:lvl1pPr>
          </a:lstStyle>
          <a:p>
            <a:pPr>
              <a:defRPr/>
            </a:pPr>
            <a:fld id="{B55712D5-FC79-4DA5-864A-7D713E8722C5}" type="slidenum">
              <a:rPr lang="de-AT" altLang="de-DE"/>
              <a:pPr>
                <a:defRPr/>
              </a:pPr>
              <a:t>‹Nr.›</a:t>
            </a:fld>
            <a:endParaRPr lang="de-AT" altLang="de-DE"/>
          </a:p>
        </p:txBody>
      </p:sp>
    </p:spTree>
    <p:extLst>
      <p:ext uri="{BB962C8B-B14F-4D97-AF65-F5344CB8AC3E}">
        <p14:creationId xmlns:p14="http://schemas.microsoft.com/office/powerpoint/2010/main" val="19476195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A4D3E2E-E50D-45EF-897B-E4119A0AC82D}"/>
              </a:ext>
            </a:extLst>
          </p:cNvPr>
          <p:cNvSpPr>
            <a:spLocks noGrp="1"/>
          </p:cNvSpPr>
          <p:nvPr>
            <p:ph type="dt" sz="half" idx="10"/>
          </p:nvPr>
        </p:nvSpPr>
        <p:spPr/>
        <p:txBody>
          <a:bodyPr/>
          <a:lstStyle>
            <a:lvl1pPr>
              <a:defRPr/>
            </a:lvl1pPr>
          </a:lstStyle>
          <a:p>
            <a:pPr>
              <a:defRPr/>
            </a:pPr>
            <a:fld id="{C4C0709B-171D-4811-94A0-B8912A5B6E5E}" type="datetime1">
              <a:rPr lang="de-AT"/>
              <a:pPr>
                <a:defRPr/>
              </a:pPr>
              <a:t>20.10.2023</a:t>
            </a:fld>
            <a:endParaRPr lang="de-AT"/>
          </a:p>
        </p:txBody>
      </p:sp>
      <p:sp>
        <p:nvSpPr>
          <p:cNvPr id="5" name="Fußzeilenplatzhalter 4">
            <a:extLst>
              <a:ext uri="{FF2B5EF4-FFF2-40B4-BE49-F238E27FC236}">
                <a16:creationId xmlns:a16="http://schemas.microsoft.com/office/drawing/2014/main" id="{00B4F12E-3E90-4EF9-9FD9-3D7970D9110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E1A38C72-A0E3-4A7A-B0A9-95409C8B1B26}"/>
              </a:ext>
            </a:extLst>
          </p:cNvPr>
          <p:cNvSpPr>
            <a:spLocks noGrp="1"/>
          </p:cNvSpPr>
          <p:nvPr>
            <p:ph type="sldNum" sz="quarter" idx="12"/>
          </p:nvPr>
        </p:nvSpPr>
        <p:spPr/>
        <p:txBody>
          <a:bodyPr/>
          <a:lstStyle>
            <a:lvl1pPr>
              <a:defRPr/>
            </a:lvl1pPr>
          </a:lstStyle>
          <a:p>
            <a:pPr>
              <a:defRPr/>
            </a:pPr>
            <a:fld id="{1F861C8F-5202-4DA9-AD14-20AB96BA9C76}" type="slidenum">
              <a:rPr lang="de-AT" altLang="de-DE"/>
              <a:pPr>
                <a:defRPr/>
              </a:pPr>
              <a:t>‹Nr.›</a:t>
            </a:fld>
            <a:endParaRPr lang="de-AT" altLang="de-DE"/>
          </a:p>
        </p:txBody>
      </p:sp>
    </p:spTree>
    <p:extLst>
      <p:ext uri="{BB962C8B-B14F-4D97-AF65-F5344CB8AC3E}">
        <p14:creationId xmlns:p14="http://schemas.microsoft.com/office/powerpoint/2010/main" val="42152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6.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09483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hteck: diagonal liegende Ecken abgeschnitten 6">
            <a:extLst>
              <a:ext uri="{FF2B5EF4-FFF2-40B4-BE49-F238E27FC236}">
                <a16:creationId xmlns:a16="http://schemas.microsoft.com/office/drawing/2014/main" id="{8ADE5B40-362C-45B0-843B-4175DD6AE21D}"/>
              </a:ext>
            </a:extLst>
          </p:cNvPr>
          <p:cNvSpPr/>
          <p:nvPr userDrawn="1"/>
        </p:nvSpPr>
        <p:spPr>
          <a:xfrm>
            <a:off x="487680" y="561372"/>
            <a:ext cx="11216639" cy="5735256"/>
          </a:xfrm>
          <a:prstGeom prst="snip2DiagRect">
            <a:avLst>
              <a:gd name="adj1" fmla="val 0"/>
              <a:gd name="adj2" fmla="val 24958"/>
            </a:avLst>
          </a:prstGeom>
          <a:pattFill prst="horzBrick">
            <a:fgClr>
              <a:schemeClr val="tx2">
                <a:lumMod val="20000"/>
                <a:lumOff val="80000"/>
              </a:schemeClr>
            </a:fgClr>
            <a:bgClr>
              <a:schemeClr val="bg2"/>
            </a:bgClr>
          </a:pattFill>
          <a:ln>
            <a:solidFill>
              <a:schemeClr val="tx2">
                <a:lumMod val="40000"/>
                <a:lumOff val="60000"/>
              </a:schemeClr>
            </a:solidFill>
          </a:ln>
          <a:effectLst>
            <a:glow rad="25400">
              <a:schemeClr val="accent6">
                <a:satMod val="175000"/>
                <a:alpha val="15000"/>
              </a:schemeClr>
            </a:glow>
            <a:innerShdw blurRad="114300">
              <a:prstClr val="black"/>
            </a:innerShdw>
          </a:effectLst>
          <a:scene3d>
            <a:camera prst="orthographicFront"/>
            <a:lightRig rig="threePt" dir="t"/>
          </a:scene3d>
          <a:sp3d>
            <a:bevelT w="469900" h="152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Tree>
    <p:extLst>
      <p:ext uri="{BB962C8B-B14F-4D97-AF65-F5344CB8AC3E}">
        <p14:creationId xmlns:p14="http://schemas.microsoft.com/office/powerpoint/2010/main" val="85335590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3997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D150C4B-3E96-4FAC-A52D-4F62C88CB2D3}"/>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3B3B791-85A9-4173-99E0-A074E5EE0B90}"/>
              </a:ext>
            </a:extLst>
          </p:cNvPr>
          <p:cNvSpPr>
            <a:spLocks noGrp="1"/>
          </p:cNvSpPr>
          <p:nvPr>
            <p:ph type="body" idx="1"/>
          </p:nvPr>
        </p:nvSpPr>
        <p:spPr>
          <a:xfrm>
            <a:off x="838205" y="1825625"/>
            <a:ext cx="10515600" cy="435133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516921A-9DFD-43D2-8FBD-D6B1AD2A8C22}"/>
              </a:ext>
            </a:extLst>
          </p:cNvPr>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2">
                <a:solidFill>
                  <a:schemeClr val="tx1">
                    <a:tint val="75000"/>
                  </a:schemeClr>
                </a:solidFill>
              </a:defRPr>
            </a:lvl1pPr>
          </a:lstStyle>
          <a:p>
            <a:fld id="{595D47C6-4BCB-440C-B90E-BAA08C853086}" type="datetimeFigureOut">
              <a:rPr lang="de-AT" smtClean="0"/>
              <a:t>20.10.2023</a:t>
            </a:fld>
            <a:endParaRPr lang="de-AT"/>
          </a:p>
        </p:txBody>
      </p:sp>
      <p:sp>
        <p:nvSpPr>
          <p:cNvPr id="5" name="Fußzeilenplatzhalter 4">
            <a:extLst>
              <a:ext uri="{FF2B5EF4-FFF2-40B4-BE49-F238E27FC236}">
                <a16:creationId xmlns:a16="http://schemas.microsoft.com/office/drawing/2014/main" id="{BE3469B4-EEEA-414A-9211-8A047667FB5B}"/>
              </a:ext>
            </a:extLst>
          </p:cNvPr>
          <p:cNvSpPr>
            <a:spLocks noGrp="1"/>
          </p:cNvSpPr>
          <p:nvPr>
            <p:ph type="ftr" sz="quarter" idx="3"/>
          </p:nvPr>
        </p:nvSpPr>
        <p:spPr>
          <a:xfrm>
            <a:off x="4038605" y="6356354"/>
            <a:ext cx="4114800" cy="365125"/>
          </a:xfrm>
          <a:prstGeom prst="rect">
            <a:avLst/>
          </a:prstGeom>
        </p:spPr>
        <p:txBody>
          <a:bodyPr vert="horz" lIns="91440" tIns="45720" rIns="91440" bIns="45720" rtlCol="0" anchor="ctr"/>
          <a:lstStyle>
            <a:lvl1pPr algn="ctr">
              <a:defRPr sz="1202">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5DA63F02-EBFC-416B-A6F8-14FA67E7B125}"/>
              </a:ext>
            </a:extLst>
          </p:cNvPr>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2">
                <a:solidFill>
                  <a:schemeClr val="tx1">
                    <a:tint val="75000"/>
                  </a:schemeClr>
                </a:solidFill>
              </a:defRPr>
            </a:lvl1pPr>
          </a:lstStyle>
          <a:p>
            <a:fld id="{624A53D0-6AB3-4744-AEA7-956A05BBCC7D}" type="slidenum">
              <a:rPr lang="de-AT" smtClean="0"/>
              <a:t>‹Nr.›</a:t>
            </a:fld>
            <a:endParaRPr lang="de-AT"/>
          </a:p>
        </p:txBody>
      </p:sp>
    </p:spTree>
    <p:extLst>
      <p:ext uri="{BB962C8B-B14F-4D97-AF65-F5344CB8AC3E}">
        <p14:creationId xmlns:p14="http://schemas.microsoft.com/office/powerpoint/2010/main" val="4219382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3"/>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5"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40"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e-DE"/>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5" algn="l" defTabSz="914411" rtl="0" eaLnBrk="1" latinLnBrk="0" hangingPunct="1">
        <a:defRPr sz="1801" kern="1200">
          <a:solidFill>
            <a:schemeClr val="tx1"/>
          </a:solidFill>
          <a:latin typeface="+mn-lt"/>
          <a:ea typeface="+mn-ea"/>
          <a:cs typeface="+mn-cs"/>
        </a:defRPr>
      </a:lvl4pPr>
      <a:lvl5pPr marL="1828821" algn="l" defTabSz="914411" rtl="0" eaLnBrk="1" latinLnBrk="0" hangingPunct="1">
        <a:defRPr sz="1801" kern="1200">
          <a:solidFill>
            <a:schemeClr val="tx1"/>
          </a:solidFill>
          <a:latin typeface="+mn-lt"/>
          <a:ea typeface="+mn-ea"/>
          <a:cs typeface="+mn-cs"/>
        </a:defRPr>
      </a:lvl5pPr>
      <a:lvl6pPr marL="2286030" algn="l" defTabSz="914411" rtl="0" eaLnBrk="1" latinLnBrk="0" hangingPunct="1">
        <a:defRPr sz="1801" kern="1200">
          <a:solidFill>
            <a:schemeClr val="tx1"/>
          </a:solidFill>
          <a:latin typeface="+mn-lt"/>
          <a:ea typeface="+mn-ea"/>
          <a:cs typeface="+mn-cs"/>
        </a:defRPr>
      </a:lvl6pPr>
      <a:lvl7pPr marL="2743233"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0C4B6D4-FC0C-4D5D-88B9-F9C97DB9652C}"/>
              </a:ext>
            </a:extLst>
          </p:cNvPr>
          <p:cNvSpPr>
            <a:spLocks noGrp="1"/>
          </p:cNvSpPr>
          <p:nvPr>
            <p:ph type="sldNum" sz="quarter" idx="4"/>
          </p:nvPr>
        </p:nvSpPr>
        <p:spPr>
          <a:xfrm>
            <a:off x="11361420" y="6322060"/>
            <a:ext cx="701040" cy="365125"/>
          </a:xfrm>
          <a:prstGeom prst="rect">
            <a:avLst/>
          </a:prstGeom>
        </p:spPr>
        <p:txBody>
          <a:bodyPr vert="horz" lIns="91440" tIns="45720" rIns="91440" bIns="45720" rtlCol="0" anchor="ctr"/>
          <a:lstStyle>
            <a:lvl1pPr algn="r">
              <a:defRPr sz="1200">
                <a:solidFill>
                  <a:srgbClr val="A5A5A5"/>
                </a:solidFill>
              </a:defRPr>
            </a:lvl1pPr>
          </a:lstStyle>
          <a:p>
            <a:fld id="{5F90ABB0-26BA-4BE2-9014-6FD2B088FEFF}" type="slidenum">
              <a:rPr lang="de-AT" smtClean="0"/>
              <a:pPr/>
              <a:t>‹Nr.›</a:t>
            </a:fld>
            <a:endParaRPr lang="de-AT" dirty="0"/>
          </a:p>
        </p:txBody>
      </p:sp>
    </p:spTree>
    <p:extLst>
      <p:ext uri="{BB962C8B-B14F-4D97-AF65-F5344CB8AC3E}">
        <p14:creationId xmlns:p14="http://schemas.microsoft.com/office/powerpoint/2010/main" val="204419485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Tree>
    <p:extLst>
      <p:ext uri="{BB962C8B-B14F-4D97-AF65-F5344CB8AC3E}">
        <p14:creationId xmlns:p14="http://schemas.microsoft.com/office/powerpoint/2010/main" val="3588948002"/>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30311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0205625B-0A19-49BA-8F1C-AB85B7E698A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AT" altLang="de-DE"/>
          </a:p>
        </p:txBody>
      </p:sp>
      <p:sp>
        <p:nvSpPr>
          <p:cNvPr id="1027" name="Textplatzhalter 2">
            <a:extLst>
              <a:ext uri="{FF2B5EF4-FFF2-40B4-BE49-F238E27FC236}">
                <a16:creationId xmlns:a16="http://schemas.microsoft.com/office/drawing/2014/main" id="{A3A666A6-0F3E-40C8-BAA7-E974673D06B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AT" altLang="de-DE"/>
          </a:p>
        </p:txBody>
      </p:sp>
      <p:sp>
        <p:nvSpPr>
          <p:cNvPr id="4" name="Datumsplatzhalter 3">
            <a:extLst>
              <a:ext uri="{FF2B5EF4-FFF2-40B4-BE49-F238E27FC236}">
                <a16:creationId xmlns:a16="http://schemas.microsoft.com/office/drawing/2014/main" id="{DD6B8985-D0DE-4A00-97AE-9B0086B79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A4BF5BF-6B33-40C9-8DCC-CCEF3B4AF1D9}" type="datetime1">
              <a:rPr lang="de-AT"/>
              <a:pPr>
                <a:defRPr/>
              </a:pPr>
              <a:t>20.10.2023</a:t>
            </a:fld>
            <a:endParaRPr lang="de-AT"/>
          </a:p>
        </p:txBody>
      </p:sp>
      <p:sp>
        <p:nvSpPr>
          <p:cNvPr id="5" name="Fußzeilenplatzhalter 4">
            <a:extLst>
              <a:ext uri="{FF2B5EF4-FFF2-40B4-BE49-F238E27FC236}">
                <a16:creationId xmlns:a16="http://schemas.microsoft.com/office/drawing/2014/main" id="{CC482919-2ACE-48D9-8350-7B34CD559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41A4D9C6-011C-46DD-860D-BE5C837C8B3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02B8417-0CB7-407C-B210-054E0906392D}" type="slidenum">
              <a:rPr lang="de-AT" altLang="de-DE"/>
              <a:pPr>
                <a:defRPr/>
              </a:pPr>
              <a:t>‹Nr.›</a:t>
            </a:fld>
            <a:endParaRPr lang="de-AT" altLang="de-DE"/>
          </a:p>
        </p:txBody>
      </p:sp>
    </p:spTree>
    <p:extLst>
      <p:ext uri="{BB962C8B-B14F-4D97-AF65-F5344CB8AC3E}">
        <p14:creationId xmlns:p14="http://schemas.microsoft.com/office/powerpoint/2010/main" val="14840701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20.10.23Christina.Raab@uibk.ac.at"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s.bka.gv.at/GeltendeFassung.wxe?Abfrage=Bundesnormen&amp;Gesetzesnummer=20002128"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hyperlink" Target="https://www.ris.bka.gv.at/GeltendeFassung.wxe?Abfrage=Bundesnormen&amp;Gesetzesnummer=2000462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is.bka.gv.at/eli/bgbl/1993/340/P0/NOR40237262?ResultFunctionToken=378316d3-5dcf-4e7e-aef7-d409e24f36b2&amp;Position=1&amp;SkipToDocumentPage=True&amp;Abfrage=Bundesnormen&amp;Kundmachungsorgan=&amp;Index=&amp;Titel=&amp;Gesetzesnummer=&amp;VonArtikel=&amp;BisArtikel=&amp;VonParagraf=&amp;BisParagraf=&amp;VonAnlage=&amp;BisAnlage=&amp;Typ=&amp;Kundmachungsnummer=&amp;Unterzeichnungsdatum=&amp;FassungVom=28.11.2022&amp;VonInkrafttretedatum=&amp;BisInkrafttretedatum=&amp;VonAusserkrafttretedatum=&amp;BisAusserkrafttretedatum=&amp;NormabschnittnummerKombination=Und&amp;ImRisSeitVonDatum=&amp;ImRisSeitBisDatum=&amp;ImRisSeit=Undefined&amp;ResultPageSize=100&amp;Suchworte=FHSTG" TargetMode="External"/><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hyperlink" Target="https://www.aq.ac.at/de/akkreditierung/dokumente-verfahren-fh/FH-AkkVO_2021_20_05_2022_V1.2.pdf?m=1655118578&am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image" Target="../media/image27.emf"/><Relationship Id="rId26" Type="http://schemas.openxmlformats.org/officeDocument/2006/relationships/image" Target="../media/image31.emf"/><Relationship Id="rId39" Type="http://schemas.openxmlformats.org/officeDocument/2006/relationships/customXml" Target="../ink/ink16.xml"/><Relationship Id="rId21" Type="http://schemas.openxmlformats.org/officeDocument/2006/relationships/customXml" Target="../ink/ink7.xml"/><Relationship Id="rId34" Type="http://schemas.openxmlformats.org/officeDocument/2006/relationships/image" Target="../media/image35.emf"/><Relationship Id="rId42" Type="http://schemas.openxmlformats.org/officeDocument/2006/relationships/image" Target="../media/image39.emf"/><Relationship Id="rId47" Type="http://schemas.openxmlformats.org/officeDocument/2006/relationships/customXml" Target="../ink/ink20.xml"/><Relationship Id="rId7" Type="http://schemas.openxmlformats.org/officeDocument/2006/relationships/image" Target="../media/image6.png"/><Relationship Id="rId2" Type="http://schemas.openxmlformats.org/officeDocument/2006/relationships/notesSlide" Target="../notesSlides/notesSlide13.xml"/><Relationship Id="rId16" Type="http://schemas.openxmlformats.org/officeDocument/2006/relationships/image" Target="../media/image26.emf"/><Relationship Id="rId29"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customXml" Target="../ink/ink2.xml"/><Relationship Id="rId24" Type="http://schemas.openxmlformats.org/officeDocument/2006/relationships/image" Target="../media/image30.emf"/><Relationship Id="rId32" Type="http://schemas.openxmlformats.org/officeDocument/2006/relationships/image" Target="../media/image34.emf"/><Relationship Id="rId37" Type="http://schemas.openxmlformats.org/officeDocument/2006/relationships/customXml" Target="../ink/ink15.xml"/><Relationship Id="rId40" Type="http://schemas.openxmlformats.org/officeDocument/2006/relationships/image" Target="../media/image38.emf"/><Relationship Id="rId45" Type="http://schemas.openxmlformats.org/officeDocument/2006/relationships/customXml" Target="../ink/ink19.xml"/><Relationship Id="rId5" Type="http://schemas.openxmlformats.org/officeDocument/2006/relationships/image" Target="../media/image4.pn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32.emf"/><Relationship Id="rId36" Type="http://schemas.openxmlformats.org/officeDocument/2006/relationships/image" Target="../media/image36.emf"/><Relationship Id="rId10" Type="http://schemas.openxmlformats.org/officeDocument/2006/relationships/image" Target="../media/image23.emf"/><Relationship Id="rId19" Type="http://schemas.openxmlformats.org/officeDocument/2006/relationships/customXml" Target="../ink/ink6.xml"/><Relationship Id="rId31" Type="http://schemas.openxmlformats.org/officeDocument/2006/relationships/customXml" Target="../ink/ink12.xml"/><Relationship Id="rId44" Type="http://schemas.openxmlformats.org/officeDocument/2006/relationships/image" Target="../media/image40.emf"/><Relationship Id="rId4" Type="http://schemas.openxmlformats.org/officeDocument/2006/relationships/image" Target="../media/image8.png"/><Relationship Id="rId9" Type="http://schemas.openxmlformats.org/officeDocument/2006/relationships/customXml" Target="../ink/ink1.xml"/><Relationship Id="rId14" Type="http://schemas.openxmlformats.org/officeDocument/2006/relationships/image" Target="../media/image25.emf"/><Relationship Id="rId22" Type="http://schemas.openxmlformats.org/officeDocument/2006/relationships/image" Target="../media/image29.emf"/><Relationship Id="rId27" Type="http://schemas.openxmlformats.org/officeDocument/2006/relationships/customXml" Target="../ink/ink10.xml"/><Relationship Id="rId30" Type="http://schemas.openxmlformats.org/officeDocument/2006/relationships/image" Target="../media/image33.emf"/><Relationship Id="rId35" Type="http://schemas.openxmlformats.org/officeDocument/2006/relationships/customXml" Target="../ink/ink14.xml"/><Relationship Id="rId43" Type="http://schemas.openxmlformats.org/officeDocument/2006/relationships/customXml" Target="../ink/ink18.xml"/><Relationship Id="rId48" Type="http://schemas.openxmlformats.org/officeDocument/2006/relationships/image" Target="../media/image42.emf"/><Relationship Id="rId8" Type="http://schemas.openxmlformats.org/officeDocument/2006/relationships/image" Target="../media/image7.svg"/><Relationship Id="rId3" Type="http://schemas.openxmlformats.org/officeDocument/2006/relationships/hyperlink" Target="https://www.ris.bka.gv.at/GeltendeFassung.wxe?Abfrage=Bundesnormen&amp;Gesetzesnummer=20009496" TargetMode="External"/><Relationship Id="rId12" Type="http://schemas.openxmlformats.org/officeDocument/2006/relationships/image" Target="../media/image24.emf"/><Relationship Id="rId17" Type="http://schemas.openxmlformats.org/officeDocument/2006/relationships/customXml" Target="../ink/ink5.xml"/><Relationship Id="rId25" Type="http://schemas.openxmlformats.org/officeDocument/2006/relationships/customXml" Target="../ink/ink9.xml"/><Relationship Id="rId33" Type="http://schemas.openxmlformats.org/officeDocument/2006/relationships/customXml" Target="../ink/ink13.xml"/><Relationship Id="rId38" Type="http://schemas.openxmlformats.org/officeDocument/2006/relationships/image" Target="../media/image37.emf"/><Relationship Id="rId46" Type="http://schemas.openxmlformats.org/officeDocument/2006/relationships/image" Target="../media/image41.emf"/><Relationship Id="rId20" Type="http://schemas.openxmlformats.org/officeDocument/2006/relationships/image" Target="../media/image28.emf"/><Relationship Id="rId41" Type="http://schemas.openxmlformats.org/officeDocument/2006/relationships/customXml" Target="../ink/ink1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hyperlink" Target="https://www.hrk.de/fileadmin/redaktion/hrk/02-Dokumente/02-10-Publikationsdatenbank/Beitr-2015-03_Standards_und_Leitlinien_ESG_2.pdf" TargetMode="External"/><Relationship Id="rId3" Type="http://schemas.openxmlformats.org/officeDocument/2006/relationships/hyperlink" Target="https://op.europa.eu/de/publication-detail/-/publication/da7467e6-8450-11e5-b8b7-01aa75ed71a1" TargetMode="External"/><Relationship Id="rId7" Type="http://schemas.openxmlformats.org/officeDocument/2006/relationships/hyperlink" Target="https://www.ris.bka.gv.at/GeltendeFassung.wxe?Abfrage=Bundesnormen&amp;Gesetzesnummer=20009496"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11" Type="http://schemas.openxmlformats.org/officeDocument/2006/relationships/hyperlink" Target="https://www.ris.bka.gv.at/GeltendeFassung.wxe?Abfrage=Bundesnormen&amp;Gesetzesnummer=20011989&amp;FassungVom=2023-10-11" TargetMode="External"/><Relationship Id="rId5" Type="http://schemas.openxmlformats.org/officeDocument/2006/relationships/hyperlink" Target="https://enqa.eu/wp-content/uploads/2015/11/ESG_2015.pdf" TargetMode="External"/><Relationship Id="rId10" Type="http://schemas.openxmlformats.org/officeDocument/2006/relationships/hyperlink" Target="https://www.bmbwf.gv.at/dam/jcr:49b6acc1-6c06-45c7-baf3-bd790835cf71/BFUG_Empfehlung_zu_ECTS-Leitfaden_2015_final.pdf" TargetMode="External"/><Relationship Id="rId4" Type="http://schemas.openxmlformats.org/officeDocument/2006/relationships/image" Target="../media/image1.png"/><Relationship Id="rId9" Type="http://schemas.openxmlformats.org/officeDocument/2006/relationships/hyperlink" Target="https://www.bmbwf.gv.at/dam/jcr:13166256-42c5-4945-8454-d8a6259f875a/Revised%20Diploma%20Supplement_deutsch_m%20Ausf%C3%BCllhilfe_final.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lemmens.de/dateien/medien/buecher-ebooks/aca/2013_mobility_windows.pdf" TargetMode="External"/><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hyperlink" Target="https://lfuonline.uibk.ac.at/public/lfuonline_lv.details?sem_id_in=22S&amp;lvnr_id_in=800870" TargetMode="External"/><Relationship Id="rId2" Type="http://schemas.openxmlformats.org/officeDocument/2006/relationships/notesSlide" Target="../notesSlides/notesSlide28.xml"/><Relationship Id="rId16" Type="http://schemas.openxmlformats.org/officeDocument/2006/relationships/hyperlink" Target="https://lfuonline.uibk.ac.at/public/lfuonline_lv.details?sem_id_in=21W&amp;lvnr_id_in=800725" TargetMode="External"/><Relationship Id="rId1" Type="http://schemas.openxmlformats.org/officeDocument/2006/relationships/slideLayout" Target="../slideLayouts/slideLayout80.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hyperlink" Target="https://lfuonline.uibk.ac.at/public/lfuonline_lv.details?sem_id_in=21W&amp;lvnr_id_in=80072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ris.bka.gv.at/GeltendeFassung.wxe?Abfrage=Bundesnormen&amp;Gesetzesnummer=20002128" TargetMode="External"/><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hyperlink" Target="https://www.ris.bka.gv.at/GeltendeFassung.wxe?Abfrage=Bundesnormen&amp;Gesetzesnummer=20004626"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39.xml"/><Relationship Id="rId1" Type="http://schemas.openxmlformats.org/officeDocument/2006/relationships/slideLayout" Target="../slideLayouts/slideLayout59.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8" Type="http://schemas.openxmlformats.org/officeDocument/2006/relationships/hyperlink" Target="#InquiryAnalysis"/><Relationship Id="rId13" Type="http://schemas.openxmlformats.org/officeDocument/2006/relationships/hyperlink" Target="#ProblemSolving"/><Relationship Id="rId18" Type="http://schemas.openxmlformats.org/officeDocument/2006/relationships/hyperlink" Target="#Reading"/><Relationship Id="rId3" Type="http://schemas.openxmlformats.org/officeDocument/2006/relationships/hyperlink" Target="#CivicEngagement"/><Relationship Id="rId21" Type="http://schemas.openxmlformats.org/officeDocument/2006/relationships/hyperlink" Target="https://www.aacu.org/about" TargetMode="External"/><Relationship Id="rId7" Type="http://schemas.openxmlformats.org/officeDocument/2006/relationships/hyperlink" Target="#GlobalLearning"/><Relationship Id="rId12" Type="http://schemas.openxmlformats.org/officeDocument/2006/relationships/hyperlink" Target="#Oral"/><Relationship Id="rId17" Type="http://schemas.openxmlformats.org/officeDocument/2006/relationships/hyperlink" Target="#Written"/><Relationship Id="rId2" Type="http://schemas.openxmlformats.org/officeDocument/2006/relationships/notesSlide" Target="../notesSlides/notesSlide41.xml"/><Relationship Id="rId16" Type="http://schemas.openxmlformats.org/officeDocument/2006/relationships/hyperlink" Target="#TeamWork"/><Relationship Id="rId20" Type="http://schemas.openxmlformats.org/officeDocument/2006/relationships/hyperlink" Target="https://www.aacu.org/initiatives/value-initiative/value-rubrics" TargetMode="External"/><Relationship Id="rId1" Type="http://schemas.openxmlformats.org/officeDocument/2006/relationships/slideLayout" Target="../slideLayouts/slideLayout40.xml"/><Relationship Id="rId6" Type="http://schemas.openxmlformats.org/officeDocument/2006/relationships/hyperlink" Target="#CreativeThinking"/><Relationship Id="rId11" Type="http://schemas.openxmlformats.org/officeDocument/2006/relationships/hyperlink" Target="#Intercultural"/><Relationship Id="rId5" Type="http://schemas.openxmlformats.org/officeDocument/2006/relationships/hyperlink" Target="#EthicalReasoning"/><Relationship Id="rId15" Type="http://schemas.openxmlformats.org/officeDocument/2006/relationships/hyperlink" Target="#Quantitative"/><Relationship Id="rId10" Type="http://schemas.openxmlformats.org/officeDocument/2006/relationships/hyperlink" Target="#InformationLiteracy"/><Relationship Id="rId19" Type="http://schemas.openxmlformats.org/officeDocument/2006/relationships/hyperlink" Target="https://aurora-universities.eu/new/wp-content/uploads/2022/12/LOUIS_deutsch_ENDVERSION_ohneLAYOUT_30112022.pdf" TargetMode="External"/><Relationship Id="rId4" Type="http://schemas.openxmlformats.org/officeDocument/2006/relationships/hyperlink" Target="#CriticalThinkin"/><Relationship Id="rId9" Type="http://schemas.openxmlformats.org/officeDocument/2006/relationships/hyperlink" Target="#IntegrativeLearning"/><Relationship Id="rId14" Type="http://schemas.openxmlformats.org/officeDocument/2006/relationships/hyperlink" Target="#LifeLongLearning"/><Relationship Id="rId22"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ris.bka.gv.at/GeltendeFassung.wxe?Abfrage=Bundesnormen&amp;Gesetzesnummer=20002128" TargetMode="External"/><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hyperlink" Target="https://www.ris.bka.gv.at/GeltendeFassung.wxe?Abfrage=Bundesnormen&amp;Gesetzesnummer=10009895"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enic-naric.net/page-recognition-conventions" TargetMode="External"/><Relationship Id="rId2" Type="http://schemas.openxmlformats.org/officeDocument/2006/relationships/notesSlide" Target="../notesSlides/notesSlide47.xml"/><Relationship Id="rId1" Type="http://schemas.openxmlformats.org/officeDocument/2006/relationships/slideLayout" Target="../slideLayouts/slideLayout40.xml"/><Relationship Id="rId5" Type="http://schemas.openxmlformats.org/officeDocument/2006/relationships/hyperlink" Target="https://www.nuffic.nl/sites/default/files/2020-08/the-european-recognition-manual-for-higher-education-institutions%20%281%29.pdf" TargetMode="External"/><Relationship Id="rId4" Type="http://schemas.openxmlformats.org/officeDocument/2006/relationships/hyperlink" Target="https://www.hrk-nexus.de/fileadmin/redaktion/hrk-nexus/07-Downloads/07-02-Publikationen/Handbuch_Anerkennung_an_europaeischen_Hochschulen_2020_Web.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hyperlink" Target="https://www.ris.bka.gv.at/GeltendeFassung.wxe?Abfrage=Bundesnormen&amp;Gesetzesnummer=20002128" TargetMode="External"/><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hyperlink" Target="https://www.ris.bka.gv.at/GeltendeFassung.wxe?Abfrage=Bundesnormen&amp;Gesetzesnummer=10009895"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hyperlink" Target="https://fd8.formdesk.com/nuffic/micro-credentials/?get=1&amp;sidn=12ec51dce8224ee39e91fd7a11e436b4" TargetMode="External"/><Relationship Id="rId2" Type="http://schemas.openxmlformats.org/officeDocument/2006/relationships/notesSlide" Target="../notesSlides/notesSlide52.xml"/><Relationship Id="rId1" Type="http://schemas.openxmlformats.org/officeDocument/2006/relationships/slideLayout" Target="../slideLayouts/slideLayout40.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1.svg"/></Relationships>
</file>

<file path=ppt/slides/_rels/slide53.xml.rels><?xml version="1.0" encoding="UTF-8" standalone="yes"?>
<Relationships xmlns="http://schemas.openxmlformats.org/package/2006/relationships"><Relationship Id="rId3" Type="http://schemas.openxmlformats.org/officeDocument/2006/relationships/hyperlink" Target="https://www.enic-naric.net/page-recognition-conventions" TargetMode="External"/><Relationship Id="rId2" Type="http://schemas.openxmlformats.org/officeDocument/2006/relationships/notesSlide" Target="../notesSlides/notesSlide53.xml"/><Relationship Id="rId1" Type="http://schemas.openxmlformats.org/officeDocument/2006/relationships/slideLayout" Target="../slideLayouts/slideLayout40.xml"/><Relationship Id="rId5" Type="http://schemas.openxmlformats.org/officeDocument/2006/relationships/hyperlink" Target="https://www.nuffic.nl/sites/default/files/2020-08/the-european-recognition-manual-for-higher-education-institutions%20%281%29.pdf" TargetMode="External"/><Relationship Id="rId4" Type="http://schemas.openxmlformats.org/officeDocument/2006/relationships/hyperlink" Target="https://www.hrk-nexus.de/fileadmin/redaktion/hrk-nexus/07-Downloads/07-02-Publikationen/Handbuch_Anerkennung_an_europaeischen_Hochschulen_2020_Web.pd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hyperlink" Target="https://fd8.formdesk.com/nuffic/micro-credentials/?get=1&amp;sidn=12ec51dce8224ee39e91fd7a11e436b4" TargetMode="External"/><Relationship Id="rId2" Type="http://schemas.openxmlformats.org/officeDocument/2006/relationships/notesSlide" Target="../notesSlides/notesSlide55.xml"/><Relationship Id="rId1" Type="http://schemas.openxmlformats.org/officeDocument/2006/relationships/slideLayout" Target="../slideLayouts/slideLayout40.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ris.bka.gv.at/GeltendeFassung.wxe?Abfrage=Bundesnormen&amp;Gesetzesnummer=20002128"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hyperlink" Target="https://www.ris.bka.gv.at/GeltendeFassung.wxe?Abfrage=Bundesnormen&amp;Gesetzesnummer=10009895" TargetMode="External"/><Relationship Id="rId4" Type="http://schemas.openxmlformats.org/officeDocument/2006/relationships/hyperlink" Target="https://www.ris.bka.gv.at/GeltendeFassung.wxe?Abfrage=Bundesnormen&amp;Gesetzesnummer=200046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is.bka.gv.at/GeltendeFassung.wxe?Abfrage=Bundesnormen&amp;Gesetzesnummer=20008637" TargetMode="External"/><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33BEB-E767-42F9-A2F3-E999CE930F19}"/>
              </a:ext>
            </a:extLst>
          </p:cNvPr>
          <p:cNvSpPr>
            <a:spLocks noGrp="1"/>
          </p:cNvSpPr>
          <p:nvPr>
            <p:ph type="ctrTitle" idx="4294967295"/>
          </p:nvPr>
        </p:nvSpPr>
        <p:spPr>
          <a:xfrm>
            <a:off x="463296" y="1154435"/>
            <a:ext cx="11241024" cy="874712"/>
          </a:xfrm>
          <a:prstGeom prst="rect">
            <a:avLst/>
          </a:prstGeom>
        </p:spPr>
        <p:txBody>
          <a:bodyPr>
            <a:noAutofit/>
          </a:bodyPr>
          <a:lstStyle/>
          <a:p>
            <a:pPr algn="ctr">
              <a:spcBef>
                <a:spcPts val="3600"/>
              </a:spcBef>
            </a:pPr>
            <a:r>
              <a:rPr lang="de-AT" sz="4800" b="1" i="1" dirty="0">
                <a:solidFill>
                  <a:srgbClr val="548235"/>
                </a:solidFill>
              </a:rPr>
              <a:t>BEST OF WORKSHOPREIHE</a:t>
            </a:r>
            <a:br>
              <a:rPr lang="de-AT" sz="4800" b="1" i="1" dirty="0">
                <a:solidFill>
                  <a:srgbClr val="548235"/>
                </a:solidFill>
              </a:rPr>
            </a:br>
            <a:r>
              <a:rPr lang="de-AT" sz="4800" b="1" dirty="0">
                <a:solidFill>
                  <a:srgbClr val="548235"/>
                </a:solidFill>
              </a:rPr>
              <a:t>Strukturen </a:t>
            </a:r>
            <a:br>
              <a:rPr lang="de-AT" sz="4800" b="1" dirty="0">
                <a:solidFill>
                  <a:srgbClr val="548235"/>
                </a:solidFill>
              </a:rPr>
            </a:br>
            <a:r>
              <a:rPr lang="de-AT" sz="4800" b="1" dirty="0">
                <a:solidFill>
                  <a:srgbClr val="548235"/>
                </a:solidFill>
              </a:rPr>
              <a:t>zur Flexibilisierung &amp; Internationalisierung von Curricula</a:t>
            </a:r>
          </a:p>
        </p:txBody>
      </p:sp>
      <p:sp>
        <p:nvSpPr>
          <p:cNvPr id="3" name="Untertitel 2">
            <a:extLst>
              <a:ext uri="{FF2B5EF4-FFF2-40B4-BE49-F238E27FC236}">
                <a16:creationId xmlns:a16="http://schemas.microsoft.com/office/drawing/2014/main" id="{6A76CC22-2F62-4E7F-B7DC-385520E85D0D}"/>
              </a:ext>
            </a:extLst>
          </p:cNvPr>
          <p:cNvSpPr>
            <a:spLocks noGrp="1"/>
          </p:cNvSpPr>
          <p:nvPr>
            <p:ph type="subTitle" idx="4294967295"/>
          </p:nvPr>
        </p:nvSpPr>
        <p:spPr>
          <a:xfrm>
            <a:off x="463297" y="4233416"/>
            <a:ext cx="11143488" cy="1342194"/>
          </a:xfrm>
        </p:spPr>
        <p:txBody>
          <a:bodyPr>
            <a:noAutofit/>
          </a:bodyPr>
          <a:lstStyle/>
          <a:p>
            <a:pPr marL="0" indent="0" algn="ctr">
              <a:buNone/>
            </a:pPr>
            <a:r>
              <a:rPr lang="de-DE" sz="2400" dirty="0"/>
              <a:t>Netzwerktreffen der Bologna-Koordinatorinnen &amp; -Koordinatoren </a:t>
            </a:r>
            <a:br>
              <a:rPr lang="de-DE" sz="2400" dirty="0"/>
            </a:br>
            <a:r>
              <a:rPr lang="de-DE" sz="2400" i="1" dirty="0"/>
              <a:t>online, 20.10.2023</a:t>
            </a:r>
          </a:p>
          <a:p>
            <a:pPr marL="0" indent="0" algn="ctr">
              <a:buNone/>
            </a:pPr>
            <a:endParaRPr lang="de-DE" sz="2400" dirty="0"/>
          </a:p>
          <a:p>
            <a:pPr marL="0" indent="0" algn="r">
              <a:buNone/>
            </a:pPr>
            <a:r>
              <a:rPr lang="de-AT" sz="2400" dirty="0">
                <a:hlinkClick r:id="rId3"/>
              </a:rPr>
              <a:t>Christina.Raab@uibk.ac.at</a:t>
            </a:r>
            <a:endParaRPr lang="de-AT" sz="2400" dirty="0"/>
          </a:p>
        </p:txBody>
      </p:sp>
      <p:sp>
        <p:nvSpPr>
          <p:cNvPr id="5" name="Foliennummernplatzhalter 11">
            <a:extLst>
              <a:ext uri="{FF2B5EF4-FFF2-40B4-BE49-F238E27FC236}">
                <a16:creationId xmlns:a16="http://schemas.microsoft.com/office/drawing/2014/main" id="{7B8052B8-F7A3-4B89-9243-DA41F9EAE3DE}"/>
              </a:ext>
            </a:extLst>
          </p:cNvPr>
          <p:cNvSpPr txBox="1">
            <a:spLocks/>
          </p:cNvSpPr>
          <p:nvPr/>
        </p:nvSpPr>
        <p:spPr>
          <a:xfrm>
            <a:off x="8610601" y="6356354"/>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de-DE" sz="1000">
                <a:solidFill>
                  <a:schemeClr val="bg1">
                    <a:lumMod val="50000"/>
                  </a:schemeClr>
                </a:solidFill>
                <a:latin typeface="Calibri" panose="020F0502020204030204"/>
              </a:rPr>
              <a:t>Seite </a:t>
            </a:r>
            <a:fld id="{EBA229B5-7CFD-BC45-B1DD-7E8FA6FF2A01}" type="slidenum">
              <a:rPr lang="de-DE" sz="1000" smtClean="0">
                <a:solidFill>
                  <a:schemeClr val="bg1">
                    <a:lumMod val="50000"/>
                  </a:schemeClr>
                </a:solidFill>
                <a:latin typeface="Calibri" panose="020F0502020204030204"/>
              </a:rPr>
              <a:pPr algn="r">
                <a:defRPr/>
              </a:pPr>
              <a:t>1</a:t>
            </a:fld>
            <a:endParaRPr lang="de-DE" sz="1000" dirty="0">
              <a:solidFill>
                <a:schemeClr val="bg1">
                  <a:lumMod val="50000"/>
                </a:schemeClr>
              </a:solidFill>
              <a:latin typeface="Calibri" panose="020F0502020204030204"/>
            </a:endParaRPr>
          </a:p>
        </p:txBody>
      </p:sp>
    </p:spTree>
    <p:extLst>
      <p:ext uri="{BB962C8B-B14F-4D97-AF65-F5344CB8AC3E}">
        <p14:creationId xmlns:p14="http://schemas.microsoft.com/office/powerpoint/2010/main" val="295581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r>
              <a:rPr lang="de-DE" sz="1000" dirty="0"/>
              <a:t>Seite </a:t>
            </a:r>
            <a:fld id="{EBA229B5-7CFD-BC45-B1DD-7E8FA6FF2A01}" type="slidenum">
              <a:rPr lang="de-DE" sz="1000" smtClean="0"/>
              <a:pPr/>
              <a:t>10</a:t>
            </a:fld>
            <a:endParaRPr lang="de-DE" sz="1000" dirty="0"/>
          </a:p>
        </p:txBody>
      </p:sp>
      <p:sp>
        <p:nvSpPr>
          <p:cNvPr id="15" name="Titel 14"/>
          <p:cNvSpPr>
            <a:spLocks noGrp="1"/>
          </p:cNvSpPr>
          <p:nvPr>
            <p:ph type="ctrTitle" idx="4294967295"/>
          </p:nvPr>
        </p:nvSpPr>
        <p:spPr>
          <a:xfrm>
            <a:off x="338202" y="549275"/>
            <a:ext cx="10177397" cy="484188"/>
          </a:xfrm>
        </p:spPr>
        <p:txBody>
          <a:bodyPr>
            <a:noAutofit/>
          </a:bodyPr>
          <a:lstStyle/>
          <a:p>
            <a:r>
              <a:rPr lang="de-DE" sz="3200" b="1" dirty="0">
                <a:solidFill>
                  <a:schemeClr val="accent6">
                    <a:lumMod val="75000"/>
                  </a:schemeClr>
                </a:solidFill>
              </a:rPr>
              <a:t>Qualifikationsprofil – Definitionen (UG, HG) </a:t>
            </a:r>
          </a:p>
        </p:txBody>
      </p:sp>
      <p:sp>
        <p:nvSpPr>
          <p:cNvPr id="16" name="Untertitel 15"/>
          <p:cNvSpPr>
            <a:spLocks noGrp="1"/>
          </p:cNvSpPr>
          <p:nvPr>
            <p:ph type="subTitle" idx="4294967295"/>
          </p:nvPr>
        </p:nvSpPr>
        <p:spPr>
          <a:xfrm>
            <a:off x="338203" y="1773238"/>
            <a:ext cx="11145772" cy="3362325"/>
          </a:xfrm>
        </p:spPr>
        <p:txBody>
          <a:bodyPr>
            <a:noAutofit/>
          </a:bodyPr>
          <a:lstStyle/>
          <a:p>
            <a:pPr marL="0" indent="0">
              <a:buNone/>
            </a:pPr>
            <a:r>
              <a:rPr lang="de-AT" sz="2400" dirty="0">
                <a:latin typeface="+mn-lt"/>
              </a:rPr>
              <a:t>„(…) </a:t>
            </a:r>
            <a:r>
              <a:rPr lang="de-AT" sz="2400" b="1" dirty="0">
                <a:latin typeface="+mn-lt"/>
              </a:rPr>
              <a:t>Qualifikationsprofil</a:t>
            </a:r>
            <a:r>
              <a:rPr lang="de-AT" sz="2400" dirty="0">
                <a:latin typeface="+mn-lt"/>
              </a:rPr>
              <a:t> ist jener Teil des Curriculums, der beschreibt, welche wissenschaftlichen, künstlerischen und beruflichen Qualifikationen die Studierenden durch die Absolvierung des betreffenden Studiums erwerben (…)“</a:t>
            </a:r>
          </a:p>
          <a:p>
            <a:pPr marL="0" indent="0" algn="r">
              <a:buNone/>
            </a:pPr>
            <a:r>
              <a:rPr lang="de-AT" sz="2400" dirty="0">
                <a:latin typeface="+mn-lt"/>
              </a:rPr>
              <a:t> </a:t>
            </a:r>
            <a:r>
              <a:rPr lang="de-AT" sz="2400" dirty="0">
                <a:latin typeface="+mn-lt"/>
                <a:hlinkClick r:id="rId3"/>
              </a:rPr>
              <a:t>§ 51 (2) Z 29 UG</a:t>
            </a:r>
            <a:r>
              <a:rPr lang="de-AT" sz="2400" dirty="0">
                <a:latin typeface="+mn-lt"/>
              </a:rPr>
              <a:t>, </a:t>
            </a:r>
            <a:r>
              <a:rPr lang="de-AT" sz="2400" dirty="0">
                <a:solidFill>
                  <a:srgbClr val="000000"/>
                </a:solidFill>
                <a:latin typeface="+mn-lt"/>
                <a:hlinkClick r:id="rId4"/>
              </a:rPr>
              <a:t>§35 (33) HG </a:t>
            </a:r>
            <a:endParaRPr lang="de-AT" sz="2400" dirty="0">
              <a:solidFill>
                <a:srgbClr val="000000"/>
              </a:solidFill>
              <a:latin typeface="+mn-lt"/>
            </a:endParaRPr>
          </a:p>
          <a:p>
            <a:pPr marL="0" indent="0">
              <a:buNone/>
            </a:pPr>
            <a:endParaRPr lang="de-AT" sz="2400" dirty="0"/>
          </a:p>
          <a:p>
            <a:pPr marL="0" indent="0">
              <a:buNone/>
            </a:pPr>
            <a:r>
              <a:rPr lang="de-AT" sz="2400" dirty="0">
                <a:latin typeface="+mn-lt"/>
              </a:rPr>
              <a:t>„(…) Im Rahmen eines Studiums erworbene Lernergebnisse werden insbesondere im </a:t>
            </a:r>
            <a:r>
              <a:rPr lang="de-AT" sz="2400" b="1" dirty="0">
                <a:latin typeface="+mn-lt"/>
              </a:rPr>
              <a:t>Qualifikationsprofil</a:t>
            </a:r>
            <a:r>
              <a:rPr lang="de-AT" sz="2400" dirty="0">
                <a:latin typeface="+mn-lt"/>
              </a:rPr>
              <a:t> zu diesem Studium beschrieben. (…)“</a:t>
            </a:r>
          </a:p>
          <a:p>
            <a:pPr marL="0" indent="0" algn="r">
              <a:buNone/>
            </a:pPr>
            <a:r>
              <a:rPr lang="de-AT" sz="2400" dirty="0">
                <a:latin typeface="+mn-lt"/>
              </a:rPr>
              <a:t> </a:t>
            </a:r>
            <a:r>
              <a:rPr lang="de-AT" sz="2400" dirty="0">
                <a:latin typeface="+mn-lt"/>
                <a:hlinkClick r:id="rId3"/>
              </a:rPr>
              <a:t>§ 51 (2) Z 34 UG</a:t>
            </a:r>
            <a:endParaRPr lang="de-AT" sz="2400" dirty="0">
              <a:latin typeface="+mn-lt"/>
            </a:endParaRPr>
          </a:p>
          <a:p>
            <a:endParaRPr lang="de-AT" sz="2400" dirty="0">
              <a:latin typeface="+mn-lt"/>
            </a:endParaRPr>
          </a:p>
        </p:txBody>
      </p:sp>
      <p:sp>
        <p:nvSpPr>
          <p:cNvPr id="2" name="Untertitel 15">
            <a:extLst>
              <a:ext uri="{FF2B5EF4-FFF2-40B4-BE49-F238E27FC236}">
                <a16:creationId xmlns:a16="http://schemas.microsoft.com/office/drawing/2014/main" id="{30022E2F-78C8-5CEE-837A-CF05D63E17F7}"/>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Tree>
    <p:extLst>
      <p:ext uri="{BB962C8B-B14F-4D97-AF65-F5344CB8AC3E}">
        <p14:creationId xmlns:p14="http://schemas.microsoft.com/office/powerpoint/2010/main" val="381290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r>
              <a:rPr lang="de-DE" dirty="0"/>
              <a:t>Seite </a:t>
            </a:r>
            <a:fld id="{EBA229B5-7CFD-BC45-B1DD-7E8FA6FF2A01}" type="slidenum">
              <a:rPr lang="de-DE" smtClean="0"/>
              <a:pPr/>
              <a:t>11</a:t>
            </a:fld>
            <a:endParaRPr lang="de-DE" dirty="0"/>
          </a:p>
        </p:txBody>
      </p:sp>
      <p:sp>
        <p:nvSpPr>
          <p:cNvPr id="15" name="Titel 14"/>
          <p:cNvSpPr>
            <a:spLocks noGrp="1"/>
          </p:cNvSpPr>
          <p:nvPr>
            <p:ph type="ctrTitle" idx="4294967295"/>
          </p:nvPr>
        </p:nvSpPr>
        <p:spPr>
          <a:xfrm>
            <a:off x="335358" y="549275"/>
            <a:ext cx="10180241" cy="484188"/>
          </a:xfrm>
        </p:spPr>
        <p:txBody>
          <a:bodyPr>
            <a:noAutofit/>
          </a:bodyPr>
          <a:lstStyle/>
          <a:p>
            <a:r>
              <a:rPr lang="de-DE" sz="3200" b="1" dirty="0">
                <a:solidFill>
                  <a:schemeClr val="accent6">
                    <a:lumMod val="75000"/>
                  </a:schemeClr>
                </a:solidFill>
              </a:rPr>
              <a:t>Qualifikationsprofil – Definitionen (FHG, FH-</a:t>
            </a:r>
            <a:r>
              <a:rPr lang="de-DE" sz="3200" b="1" dirty="0" err="1">
                <a:solidFill>
                  <a:schemeClr val="accent6">
                    <a:lumMod val="75000"/>
                  </a:schemeClr>
                </a:solidFill>
              </a:rPr>
              <a:t>AkkVO</a:t>
            </a:r>
            <a:r>
              <a:rPr lang="de-DE" sz="3200" b="1" dirty="0">
                <a:solidFill>
                  <a:schemeClr val="accent6">
                    <a:lumMod val="75000"/>
                  </a:schemeClr>
                </a:solidFill>
              </a:rPr>
              <a:t> 2021) </a:t>
            </a:r>
          </a:p>
        </p:txBody>
      </p:sp>
      <p:sp>
        <p:nvSpPr>
          <p:cNvPr id="4" name="Untertitel 15">
            <a:extLst>
              <a:ext uri="{FF2B5EF4-FFF2-40B4-BE49-F238E27FC236}">
                <a16:creationId xmlns:a16="http://schemas.microsoft.com/office/drawing/2014/main" id="{3A5E2D2B-8BE9-E70E-43BB-863853BC4DEF}"/>
              </a:ext>
            </a:extLst>
          </p:cNvPr>
          <p:cNvSpPr txBox="1">
            <a:spLocks/>
          </p:cNvSpPr>
          <p:nvPr/>
        </p:nvSpPr>
        <p:spPr>
          <a:xfrm>
            <a:off x="335359" y="1772815"/>
            <a:ext cx="11497249" cy="420490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de-AT" sz="2400" dirty="0">
                <a:latin typeface="+mn-lt"/>
              </a:rPr>
              <a:t>„(…) Die Lehrveranstaltungen sind ihren Aufgabenstellungen und dem </a:t>
            </a:r>
            <a:r>
              <a:rPr lang="de-AT" sz="2400" b="1" dirty="0">
                <a:latin typeface="+mn-lt"/>
              </a:rPr>
              <a:t>curricular verankerten Qualifikationsprofil</a:t>
            </a:r>
            <a:r>
              <a:rPr lang="de-AT" sz="2400" dirty="0">
                <a:latin typeface="+mn-lt"/>
              </a:rPr>
              <a:t> entsprechend didaktisch zu gestalten</a:t>
            </a:r>
            <a:r>
              <a:rPr lang="de-AT" sz="2400" b="1" dirty="0">
                <a:latin typeface="+mn-lt"/>
              </a:rPr>
              <a:t> </a:t>
            </a:r>
            <a:r>
              <a:rPr lang="de-AT" sz="2400" dirty="0">
                <a:latin typeface="+mn-lt"/>
              </a:rPr>
              <a:t>(…)“	</a:t>
            </a:r>
          </a:p>
          <a:p>
            <a:pPr algn="r"/>
            <a:r>
              <a:rPr lang="de-AT" sz="2400" dirty="0">
                <a:latin typeface="+mn-lt"/>
                <a:hlinkClick r:id="rId3"/>
              </a:rPr>
              <a:t>§ 3(2) Z 8 FHG</a:t>
            </a:r>
            <a:endParaRPr lang="de-AT" sz="2400" dirty="0">
              <a:latin typeface="+mn-lt"/>
            </a:endParaRPr>
          </a:p>
          <a:p>
            <a:r>
              <a:rPr lang="de-AT" sz="2400" dirty="0">
                <a:latin typeface="+mn-lt"/>
              </a:rPr>
              <a:t>„(…) Das </a:t>
            </a:r>
            <a:r>
              <a:rPr lang="de-AT" sz="2400" b="1" dirty="0">
                <a:latin typeface="+mn-lt"/>
              </a:rPr>
              <a:t>Profil</a:t>
            </a:r>
            <a:r>
              <a:rPr lang="de-AT" sz="2400" dirty="0">
                <a:latin typeface="+mn-lt"/>
              </a:rPr>
              <a:t> und die intendierten Lernergebnisse des Studiengangs </a:t>
            </a:r>
          </a:p>
          <a:p>
            <a:pPr marL="457200" indent="-457200">
              <a:spcBef>
                <a:spcPts val="0"/>
              </a:spcBef>
              <a:buFont typeface="+mj-lt"/>
              <a:buAutoNum type="alphaLcParenR"/>
            </a:pPr>
            <a:r>
              <a:rPr lang="de-AT" sz="2400" dirty="0">
                <a:latin typeface="+mn-lt"/>
              </a:rPr>
              <a:t>sind klar formuliert; </a:t>
            </a:r>
          </a:p>
          <a:p>
            <a:pPr marL="457200" indent="-457200">
              <a:spcBef>
                <a:spcPts val="0"/>
              </a:spcBef>
              <a:buFont typeface="+mj-lt"/>
              <a:buAutoNum type="alphaLcParenR"/>
            </a:pPr>
            <a:r>
              <a:rPr lang="de-AT" sz="2400" dirty="0">
                <a:latin typeface="+mn-lt"/>
              </a:rPr>
              <a:t>umfassen sowohl fachlich-wissenschaftliche und/oder wissenschaftlich-künstlerische als auch personale und soziale Kompetenzen; </a:t>
            </a:r>
          </a:p>
          <a:p>
            <a:pPr marL="457200" indent="-457200">
              <a:spcBef>
                <a:spcPts val="0"/>
              </a:spcBef>
              <a:buFont typeface="+mj-lt"/>
              <a:buAutoNum type="alphaLcParenR"/>
            </a:pPr>
            <a:r>
              <a:rPr lang="de-AT" sz="2400" dirty="0">
                <a:latin typeface="+mn-lt"/>
              </a:rPr>
              <a:t>entsprechen den Anforderungen der angestrebten beruflichen Tätigkeitsfelder und </a:t>
            </a:r>
          </a:p>
          <a:p>
            <a:pPr marL="457200" indent="-457200">
              <a:spcBef>
                <a:spcPts val="0"/>
              </a:spcBef>
              <a:buFont typeface="+mj-lt"/>
              <a:buAutoNum type="alphaLcParenR"/>
            </a:pPr>
            <a:r>
              <a:rPr lang="de-AT" sz="2400" dirty="0">
                <a:latin typeface="+mn-lt"/>
              </a:rPr>
              <a:t>entsprechen dem jeweiligen Qualifikationsniveau des Nationalen Qualifikationsrahmens (…)“</a:t>
            </a:r>
            <a:br>
              <a:rPr lang="de-AT" sz="2400" dirty="0">
                <a:latin typeface="+mn-lt"/>
              </a:rPr>
            </a:br>
            <a:r>
              <a:rPr lang="de-AT" sz="2400" dirty="0">
                <a:latin typeface="+mn-lt"/>
              </a:rPr>
              <a:t>								               </a:t>
            </a:r>
            <a:r>
              <a:rPr lang="de-AT" sz="2400" dirty="0">
                <a:latin typeface="+mn-lt"/>
                <a:hlinkClick r:id="rId4"/>
              </a:rPr>
              <a:t>§ 17 (3) FH-AkkVO 2021</a:t>
            </a:r>
            <a:endParaRPr lang="de-AT" sz="2400" dirty="0">
              <a:latin typeface="+mn-lt"/>
            </a:endParaRPr>
          </a:p>
        </p:txBody>
      </p:sp>
      <p:sp>
        <p:nvSpPr>
          <p:cNvPr id="5" name="Untertitel 15">
            <a:extLst>
              <a:ext uri="{FF2B5EF4-FFF2-40B4-BE49-F238E27FC236}">
                <a16:creationId xmlns:a16="http://schemas.microsoft.com/office/drawing/2014/main" id="{FF8D869C-8BE5-B1BA-05A0-8024AADF0CB9}"/>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Tree>
    <p:extLst>
      <p:ext uri="{BB962C8B-B14F-4D97-AF65-F5344CB8AC3E}">
        <p14:creationId xmlns:p14="http://schemas.microsoft.com/office/powerpoint/2010/main" val="422386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ctrTitle"/>
          </p:nvPr>
        </p:nvSpPr>
        <p:spPr>
          <a:xfrm>
            <a:off x="335360" y="567428"/>
            <a:ext cx="11784632" cy="485308"/>
          </a:xfrm>
        </p:spPr>
        <p:txBody>
          <a:bodyPr/>
          <a:lstStyle/>
          <a:p>
            <a:pPr algn="l"/>
            <a:r>
              <a:rPr lang="de-DE" sz="3200" b="1" dirty="0">
                <a:solidFill>
                  <a:schemeClr val="accent6">
                    <a:lumMod val="75000"/>
                  </a:schemeClr>
                </a:solidFill>
              </a:rPr>
              <a:t>Qualifikationsprofil - Folgerungen </a:t>
            </a:r>
          </a:p>
        </p:txBody>
      </p:sp>
      <p:sp>
        <p:nvSpPr>
          <p:cNvPr id="16" name="Untertitel 15"/>
          <p:cNvSpPr>
            <a:spLocks noGrp="1"/>
          </p:cNvSpPr>
          <p:nvPr>
            <p:ph type="subTitle" idx="1"/>
          </p:nvPr>
        </p:nvSpPr>
        <p:spPr>
          <a:xfrm>
            <a:off x="335360" y="1772816"/>
            <a:ext cx="11521280" cy="3578476"/>
          </a:xfrm>
        </p:spPr>
        <p:txBody>
          <a:bodyPr>
            <a:noAutofit/>
          </a:bodyPr>
          <a:lstStyle/>
          <a:p>
            <a:pPr marL="342900" indent="-342900" algn="l">
              <a:buFont typeface="Wingdings" panose="05000000000000000000" pitchFamily="2" charset="2"/>
              <a:buChar char="Ø"/>
            </a:pPr>
            <a:r>
              <a:rPr lang="de-AT" sz="2400" dirty="0">
                <a:latin typeface="+mn-lt"/>
              </a:rPr>
              <a:t>Die modularen Lernergebnisse sind „Bausteine“ des Qualifikationsprofils </a:t>
            </a:r>
          </a:p>
          <a:p>
            <a:pPr marL="342900" indent="-342900" algn="l">
              <a:buFont typeface="Wingdings" panose="05000000000000000000" pitchFamily="2" charset="2"/>
              <a:buChar char="Ø"/>
            </a:pPr>
            <a:r>
              <a:rPr lang="de-AT" sz="2400" dirty="0">
                <a:latin typeface="+mn-lt"/>
              </a:rPr>
              <a:t>Das Qualifikationsprofil ist mehr als die Summe seiner Teile (Module)</a:t>
            </a:r>
          </a:p>
          <a:p>
            <a:pPr marL="342900" indent="-342900" algn="l">
              <a:buFont typeface="Wingdings" panose="05000000000000000000" pitchFamily="2" charset="2"/>
              <a:buChar char="Ø"/>
            </a:pPr>
            <a:r>
              <a:rPr lang="de-AT" sz="2400" dirty="0">
                <a:solidFill>
                  <a:schemeClr val="bg1">
                    <a:lumMod val="65000"/>
                  </a:schemeClr>
                </a:solidFill>
                <a:latin typeface="+mn-lt"/>
              </a:rPr>
              <a:t>Qualifikationsprofil und Lernergebnisse sind maßgeblich für „Anerkennung“ und „Zulassung“</a:t>
            </a:r>
          </a:p>
        </p:txBody>
      </p:sp>
      <p:sp>
        <p:nvSpPr>
          <p:cNvPr id="6" name="Untertitel 15">
            <a:extLst>
              <a:ext uri="{FF2B5EF4-FFF2-40B4-BE49-F238E27FC236}">
                <a16:creationId xmlns:a16="http://schemas.microsoft.com/office/drawing/2014/main" id="{A3F8FF90-AAA6-4F6A-83F1-56B1CE8C0DE1}"/>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
        <p:nvSpPr>
          <p:cNvPr id="7" name="Foliennummernplatzhalter 11">
            <a:extLst>
              <a:ext uri="{FF2B5EF4-FFF2-40B4-BE49-F238E27FC236}">
                <a16:creationId xmlns:a16="http://schemas.microsoft.com/office/drawing/2014/main" id="{893DFCA0-B5FF-4577-BA80-9F3B91F3B28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4" name="Gruppieren 3">
            <a:extLst>
              <a:ext uri="{FF2B5EF4-FFF2-40B4-BE49-F238E27FC236}">
                <a16:creationId xmlns:a16="http://schemas.microsoft.com/office/drawing/2014/main" id="{C27CC2E9-FAF5-4B5C-B4A8-4D5BA71D0A34}"/>
              </a:ext>
            </a:extLst>
          </p:cNvPr>
          <p:cNvGrpSpPr/>
          <p:nvPr/>
        </p:nvGrpSpPr>
        <p:grpSpPr>
          <a:xfrm>
            <a:off x="763105" y="3758606"/>
            <a:ext cx="10379817" cy="1021035"/>
            <a:chOff x="763105" y="4045689"/>
            <a:chExt cx="10379817" cy="1021035"/>
          </a:xfrm>
        </p:grpSpPr>
        <p:sp>
          <p:nvSpPr>
            <p:cNvPr id="8" name="Untertitel 15">
              <a:extLst>
                <a:ext uri="{FF2B5EF4-FFF2-40B4-BE49-F238E27FC236}">
                  <a16:creationId xmlns:a16="http://schemas.microsoft.com/office/drawing/2014/main" id="{3CE00E64-3EED-47D0-A8DB-B52ED452DFEE}"/>
                </a:ext>
              </a:extLst>
            </p:cNvPr>
            <p:cNvSpPr txBox="1">
              <a:spLocks/>
            </p:cNvSpPr>
            <p:nvPr/>
          </p:nvSpPr>
          <p:spPr>
            <a:xfrm>
              <a:off x="1775637" y="4170768"/>
              <a:ext cx="9367285" cy="89595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2400" b="0" i="0" u="none" strike="noStrike" kern="1200" cap="none" spc="0" normalizeH="0" baseline="0" noProof="0" dirty="0">
                  <a:ln>
                    <a:noFill/>
                  </a:ln>
                  <a:solidFill>
                    <a:prstClr val="black"/>
                  </a:solidFill>
                  <a:effectLst/>
                  <a:uLnTx/>
                  <a:uFillTx/>
                  <a:latin typeface="Calibri" panose="020F0502020204030204"/>
                  <a:ea typeface="+mn-ea"/>
                  <a:cs typeface="+mn-cs"/>
                </a:rPr>
                <a:t>„Signalwörter“ aus dem NQR (EQR &amp; DD) beachten und für das </a:t>
              </a:r>
              <a:br>
                <a:rPr kumimoji="0" lang="de-AT"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AT" sz="2400" b="0" i="0" u="none" strike="noStrike" kern="1200" cap="none" spc="0" normalizeH="0" baseline="0" noProof="0" dirty="0">
                  <a:ln>
                    <a:noFill/>
                  </a:ln>
                  <a:solidFill>
                    <a:prstClr val="black"/>
                  </a:solidFill>
                  <a:effectLst/>
                  <a:uLnTx/>
                  <a:uFillTx/>
                  <a:latin typeface="Calibri" panose="020F0502020204030204"/>
                  <a:ea typeface="+mn-ea"/>
                  <a:cs typeface="+mn-cs"/>
                </a:rPr>
                <a:t>jeweilige Qualifikationsprofil niveauadäquat einsetzen.</a:t>
              </a:r>
            </a:p>
          </p:txBody>
        </p:sp>
        <p:pic>
          <p:nvPicPr>
            <p:cNvPr id="3" name="Grafik 2" descr="Fragen">
              <a:extLst>
                <a:ext uri="{FF2B5EF4-FFF2-40B4-BE49-F238E27FC236}">
                  <a16:creationId xmlns:a16="http://schemas.microsoft.com/office/drawing/2014/main" id="{CFADC833-54E5-4A5C-B3D8-8C638818E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105" y="4045689"/>
              <a:ext cx="914400" cy="914400"/>
            </a:xfrm>
            <a:prstGeom prst="rect">
              <a:avLst/>
            </a:prstGeom>
          </p:spPr>
        </p:pic>
      </p:grpSp>
      <p:grpSp>
        <p:nvGrpSpPr>
          <p:cNvPr id="9" name="Gruppieren 8">
            <a:extLst>
              <a:ext uri="{FF2B5EF4-FFF2-40B4-BE49-F238E27FC236}">
                <a16:creationId xmlns:a16="http://schemas.microsoft.com/office/drawing/2014/main" id="{EC8DEC7A-3BE0-4FE3-8A8D-D8B1EC0F7875}"/>
              </a:ext>
            </a:extLst>
          </p:cNvPr>
          <p:cNvGrpSpPr/>
          <p:nvPr/>
        </p:nvGrpSpPr>
        <p:grpSpPr>
          <a:xfrm>
            <a:off x="763105" y="4960395"/>
            <a:ext cx="8933788" cy="1004648"/>
            <a:chOff x="763105" y="5066724"/>
            <a:chExt cx="8933788" cy="1004648"/>
          </a:xfrm>
        </p:grpSpPr>
        <p:sp>
          <p:nvSpPr>
            <p:cNvPr id="5" name="Rechteck 4">
              <a:extLst>
                <a:ext uri="{FF2B5EF4-FFF2-40B4-BE49-F238E27FC236}">
                  <a16:creationId xmlns:a16="http://schemas.microsoft.com/office/drawing/2014/main" id="{1F7D45BA-33A3-42B7-80C8-FDFB0459DC9D}"/>
                </a:ext>
              </a:extLst>
            </p:cNvPr>
            <p:cNvSpPr/>
            <p:nvPr/>
          </p:nvSpPr>
          <p:spPr>
            <a:xfrm>
              <a:off x="1775637" y="5148042"/>
              <a:ext cx="792125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1" u="none" strike="noStrike" kern="1200" cap="none" spc="0" normalizeH="0" baseline="0" noProof="0" dirty="0">
                  <a:ln>
                    <a:noFill/>
                  </a:ln>
                  <a:solidFill>
                    <a:prstClr val="black"/>
                  </a:solidFill>
                  <a:effectLst/>
                  <a:uLnTx/>
                  <a:uFillTx/>
                  <a:latin typeface="Calibri" panose="020F0502020204030204"/>
                  <a:ea typeface="+mn-ea"/>
                  <a:cs typeface="+mn-cs"/>
                </a:rPr>
                <a:t>….anders formuliert: für die Kernqualifikationen (Qualifikationsprofil) eines Studiums keine Signalwörter aus dem NQR verwenden, die mit anderen (niedrigeren) NQR Niveaus „konnotiert“ sind!</a:t>
              </a:r>
              <a:endParaRPr kumimoji="0" lang="de-AT" sz="18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1" name="Grafik 10" descr="Kundenbewertung">
              <a:extLst>
                <a:ext uri="{FF2B5EF4-FFF2-40B4-BE49-F238E27FC236}">
                  <a16:creationId xmlns:a16="http://schemas.microsoft.com/office/drawing/2014/main" id="{A64AC96D-99BE-4DEF-97D9-57278A5022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105" y="5066724"/>
              <a:ext cx="914400" cy="914400"/>
            </a:xfrm>
            <a:prstGeom prst="rect">
              <a:avLst/>
            </a:prstGeom>
          </p:spPr>
        </p:pic>
      </p:grpSp>
    </p:spTree>
    <p:extLst>
      <p:ext uri="{BB962C8B-B14F-4D97-AF65-F5344CB8AC3E}">
        <p14:creationId xmlns:p14="http://schemas.microsoft.com/office/powerpoint/2010/main" val="10961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15">
            <a:extLst>
              <a:ext uri="{FF2B5EF4-FFF2-40B4-BE49-F238E27FC236}">
                <a16:creationId xmlns:a16="http://schemas.microsoft.com/office/drawing/2014/main" id="{A3F8FF90-AAA6-4F6A-83F1-56B1CE8C0DE1}"/>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
        <p:nvSpPr>
          <p:cNvPr id="7" name="Foliennummernplatzhalter 11">
            <a:extLst>
              <a:ext uri="{FF2B5EF4-FFF2-40B4-BE49-F238E27FC236}">
                <a16:creationId xmlns:a16="http://schemas.microsoft.com/office/drawing/2014/main" id="{893DFCA0-B5FF-4577-BA80-9F3B91F3B28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2" name="Grafik 1">
            <a:hlinkClick r:id="rId3"/>
            <a:extLst>
              <a:ext uri="{FF2B5EF4-FFF2-40B4-BE49-F238E27FC236}">
                <a16:creationId xmlns:a16="http://schemas.microsoft.com/office/drawing/2014/main" id="{B09A301B-5435-4DBB-95E4-0416F71B8B40}"/>
              </a:ext>
            </a:extLst>
          </p:cNvPr>
          <p:cNvPicPr>
            <a:picLocks noChangeAspect="1"/>
          </p:cNvPicPr>
          <p:nvPr/>
        </p:nvPicPr>
        <p:blipFill>
          <a:blip r:embed="rId4"/>
          <a:stretch>
            <a:fillRect/>
          </a:stretch>
        </p:blipFill>
        <p:spPr>
          <a:xfrm>
            <a:off x="1783509" y="554857"/>
            <a:ext cx="7673469" cy="6210123"/>
          </a:xfrm>
          <a:prstGeom prst="rect">
            <a:avLst/>
          </a:prstGeom>
        </p:spPr>
      </p:pic>
      <p:pic>
        <p:nvPicPr>
          <p:cNvPr id="9" name="Grafik 8" descr="Fragen">
            <a:extLst>
              <a:ext uri="{FF2B5EF4-FFF2-40B4-BE49-F238E27FC236}">
                <a16:creationId xmlns:a16="http://schemas.microsoft.com/office/drawing/2014/main" id="{D422DF28-8305-48C9-8CF4-2BF69A4A66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358" y="462516"/>
            <a:ext cx="914400" cy="914400"/>
          </a:xfrm>
          <a:prstGeom prst="rect">
            <a:avLst/>
          </a:prstGeom>
        </p:spPr>
      </p:pic>
      <p:pic>
        <p:nvPicPr>
          <p:cNvPr id="11" name="Grafik 10" descr="Kundenbewertung">
            <a:extLst>
              <a:ext uri="{FF2B5EF4-FFF2-40B4-BE49-F238E27FC236}">
                <a16:creationId xmlns:a16="http://schemas.microsoft.com/office/drawing/2014/main" id="{3A2DD3D9-0008-450C-B430-69B3FC376C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637" y="1919177"/>
            <a:ext cx="914400" cy="914400"/>
          </a:xfrm>
          <a:prstGeom prst="rect">
            <a:avLst/>
          </a:prstGeom>
        </p:spPr>
      </p:pic>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AEE2BB32-27A0-4157-950E-1CF152B65BAA}"/>
                  </a:ext>
                </a:extLst>
              </p14:cNvPr>
              <p14:cNvContentPartPr/>
              <p14:nvPr/>
            </p14:nvContentPartPr>
            <p14:xfrm>
              <a:off x="3790324" y="2712759"/>
              <a:ext cx="1882080" cy="79560"/>
            </p14:xfrm>
          </p:contentPart>
        </mc:Choice>
        <mc:Fallback xmlns="">
          <p:pic>
            <p:nvPicPr>
              <p:cNvPr id="14" name="Freihand 13">
                <a:extLst>
                  <a:ext uri="{FF2B5EF4-FFF2-40B4-BE49-F238E27FC236}">
                    <a16:creationId xmlns:a16="http://schemas.microsoft.com/office/drawing/2014/main" id="{AEE2BB32-27A0-4157-950E-1CF152B65BAA}"/>
                  </a:ext>
                </a:extLst>
              </p:cNvPr>
              <p:cNvPicPr/>
              <p:nvPr/>
            </p:nvPicPr>
            <p:blipFill>
              <a:blip r:embed="rId10"/>
              <a:stretch>
                <a:fillRect/>
              </a:stretch>
            </p:blipFill>
            <p:spPr>
              <a:xfrm>
                <a:off x="3754324" y="2640759"/>
                <a:ext cx="1953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6BCF6772-2093-4123-BBBC-133425F461F3}"/>
                  </a:ext>
                </a:extLst>
              </p14:cNvPr>
              <p14:cNvContentPartPr/>
              <p14:nvPr/>
            </p14:nvContentPartPr>
            <p14:xfrm>
              <a:off x="5539626" y="2402799"/>
              <a:ext cx="1946160" cy="32400"/>
            </p14:xfrm>
          </p:contentPart>
        </mc:Choice>
        <mc:Fallback xmlns="">
          <p:pic>
            <p:nvPicPr>
              <p:cNvPr id="17" name="Freihand 16">
                <a:extLst>
                  <a:ext uri="{FF2B5EF4-FFF2-40B4-BE49-F238E27FC236}">
                    <a16:creationId xmlns:a16="http://schemas.microsoft.com/office/drawing/2014/main" id="{6BCF6772-2093-4123-BBBC-133425F461F3}"/>
                  </a:ext>
                </a:extLst>
              </p:cNvPr>
              <p:cNvPicPr/>
              <p:nvPr/>
            </p:nvPicPr>
            <p:blipFill>
              <a:blip r:embed="rId12"/>
              <a:stretch>
                <a:fillRect/>
              </a:stretch>
            </p:blipFill>
            <p:spPr>
              <a:xfrm>
                <a:off x="5503626" y="2330799"/>
                <a:ext cx="2017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9601EFCE-5D93-47A2-BA31-87B29B19B6CC}"/>
                  </a:ext>
                </a:extLst>
              </p14:cNvPr>
              <p14:cNvContentPartPr/>
              <p14:nvPr/>
            </p14:nvContentPartPr>
            <p14:xfrm>
              <a:off x="5656578" y="2504679"/>
              <a:ext cx="1892880" cy="47520"/>
            </p14:xfrm>
          </p:contentPart>
        </mc:Choice>
        <mc:Fallback xmlns="">
          <p:pic>
            <p:nvPicPr>
              <p:cNvPr id="18" name="Freihand 17">
                <a:extLst>
                  <a:ext uri="{FF2B5EF4-FFF2-40B4-BE49-F238E27FC236}">
                    <a16:creationId xmlns:a16="http://schemas.microsoft.com/office/drawing/2014/main" id="{9601EFCE-5D93-47A2-BA31-87B29B19B6CC}"/>
                  </a:ext>
                </a:extLst>
              </p:cNvPr>
              <p:cNvPicPr/>
              <p:nvPr/>
            </p:nvPicPr>
            <p:blipFill>
              <a:blip r:embed="rId14"/>
              <a:stretch>
                <a:fillRect/>
              </a:stretch>
            </p:blipFill>
            <p:spPr>
              <a:xfrm>
                <a:off x="5620578" y="2432679"/>
                <a:ext cx="1964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DCEED73A-F8DE-4FF2-82F6-96CAA8E5EE15}"/>
                  </a:ext>
                </a:extLst>
              </p14:cNvPr>
              <p14:cNvContentPartPr/>
              <p14:nvPr/>
            </p14:nvContentPartPr>
            <p14:xfrm>
              <a:off x="5624689" y="2600799"/>
              <a:ext cx="1871640" cy="175320"/>
            </p14:xfrm>
          </p:contentPart>
        </mc:Choice>
        <mc:Fallback xmlns="">
          <p:pic>
            <p:nvPicPr>
              <p:cNvPr id="19" name="Freihand 18">
                <a:extLst>
                  <a:ext uri="{FF2B5EF4-FFF2-40B4-BE49-F238E27FC236}">
                    <a16:creationId xmlns:a16="http://schemas.microsoft.com/office/drawing/2014/main" id="{DCEED73A-F8DE-4FF2-82F6-96CAA8E5EE15}"/>
                  </a:ext>
                </a:extLst>
              </p:cNvPr>
              <p:cNvPicPr/>
              <p:nvPr/>
            </p:nvPicPr>
            <p:blipFill>
              <a:blip r:embed="rId16"/>
              <a:stretch>
                <a:fillRect/>
              </a:stretch>
            </p:blipFill>
            <p:spPr>
              <a:xfrm>
                <a:off x="5588689" y="2528799"/>
                <a:ext cx="19432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A69E2755-8956-4BF4-86BC-5B8B0C07F442}"/>
                  </a:ext>
                </a:extLst>
              </p14:cNvPr>
              <p14:cNvContentPartPr/>
              <p14:nvPr/>
            </p14:nvContentPartPr>
            <p14:xfrm>
              <a:off x="6049993" y="2743359"/>
              <a:ext cx="996840" cy="75600"/>
            </p14:xfrm>
          </p:contentPart>
        </mc:Choice>
        <mc:Fallback xmlns="">
          <p:pic>
            <p:nvPicPr>
              <p:cNvPr id="20" name="Freihand 19">
                <a:extLst>
                  <a:ext uri="{FF2B5EF4-FFF2-40B4-BE49-F238E27FC236}">
                    <a16:creationId xmlns:a16="http://schemas.microsoft.com/office/drawing/2014/main" id="{A69E2755-8956-4BF4-86BC-5B8B0C07F442}"/>
                  </a:ext>
                </a:extLst>
              </p:cNvPr>
              <p:cNvPicPr/>
              <p:nvPr/>
            </p:nvPicPr>
            <p:blipFill>
              <a:blip r:embed="rId18"/>
              <a:stretch>
                <a:fillRect/>
              </a:stretch>
            </p:blipFill>
            <p:spPr>
              <a:xfrm>
                <a:off x="6013993" y="2671359"/>
                <a:ext cx="1068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A3DBFB95-877D-4272-82F8-C31A6CB4D061}"/>
                  </a:ext>
                </a:extLst>
              </p14:cNvPr>
              <p14:cNvContentPartPr/>
              <p14:nvPr/>
            </p14:nvContentPartPr>
            <p14:xfrm>
              <a:off x="5698927" y="3614919"/>
              <a:ext cx="1914480" cy="45000"/>
            </p14:xfrm>
          </p:contentPart>
        </mc:Choice>
        <mc:Fallback xmlns="">
          <p:pic>
            <p:nvPicPr>
              <p:cNvPr id="21" name="Freihand 20">
                <a:extLst>
                  <a:ext uri="{FF2B5EF4-FFF2-40B4-BE49-F238E27FC236}">
                    <a16:creationId xmlns:a16="http://schemas.microsoft.com/office/drawing/2014/main" id="{A3DBFB95-877D-4272-82F8-C31A6CB4D061}"/>
                  </a:ext>
                </a:extLst>
              </p:cNvPr>
              <p:cNvPicPr/>
              <p:nvPr/>
            </p:nvPicPr>
            <p:blipFill>
              <a:blip r:embed="rId20"/>
              <a:stretch>
                <a:fillRect/>
              </a:stretch>
            </p:blipFill>
            <p:spPr>
              <a:xfrm>
                <a:off x="5662927" y="3542919"/>
                <a:ext cx="1986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CF7E70A1-070F-442D-BA84-75679CE67872}"/>
                  </a:ext>
                </a:extLst>
              </p14:cNvPr>
              <p14:cNvContentPartPr/>
              <p14:nvPr/>
            </p14:nvContentPartPr>
            <p14:xfrm>
              <a:off x="5656416" y="3739839"/>
              <a:ext cx="1939680" cy="88560"/>
            </p14:xfrm>
          </p:contentPart>
        </mc:Choice>
        <mc:Fallback xmlns="">
          <p:pic>
            <p:nvPicPr>
              <p:cNvPr id="22" name="Freihand 21">
                <a:extLst>
                  <a:ext uri="{FF2B5EF4-FFF2-40B4-BE49-F238E27FC236}">
                    <a16:creationId xmlns:a16="http://schemas.microsoft.com/office/drawing/2014/main" id="{CF7E70A1-070F-442D-BA84-75679CE67872}"/>
                  </a:ext>
                </a:extLst>
              </p:cNvPr>
              <p:cNvPicPr/>
              <p:nvPr/>
            </p:nvPicPr>
            <p:blipFill>
              <a:blip r:embed="rId22"/>
              <a:stretch>
                <a:fillRect/>
              </a:stretch>
            </p:blipFill>
            <p:spPr>
              <a:xfrm>
                <a:off x="5620416" y="3667839"/>
                <a:ext cx="2011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C1BEADD5-0A00-4BBD-A8AE-01DD140AD238}"/>
                  </a:ext>
                </a:extLst>
              </p14:cNvPr>
              <p14:cNvContentPartPr/>
              <p14:nvPr/>
            </p14:nvContentPartPr>
            <p14:xfrm>
              <a:off x="5646007" y="3842079"/>
              <a:ext cx="1977840" cy="124200"/>
            </p14:xfrm>
          </p:contentPart>
        </mc:Choice>
        <mc:Fallback xmlns="">
          <p:pic>
            <p:nvPicPr>
              <p:cNvPr id="23" name="Freihand 22">
                <a:extLst>
                  <a:ext uri="{FF2B5EF4-FFF2-40B4-BE49-F238E27FC236}">
                    <a16:creationId xmlns:a16="http://schemas.microsoft.com/office/drawing/2014/main" id="{C1BEADD5-0A00-4BBD-A8AE-01DD140AD238}"/>
                  </a:ext>
                </a:extLst>
              </p:cNvPr>
              <p:cNvPicPr/>
              <p:nvPr/>
            </p:nvPicPr>
            <p:blipFill>
              <a:blip r:embed="rId24"/>
              <a:stretch>
                <a:fillRect/>
              </a:stretch>
            </p:blipFill>
            <p:spPr>
              <a:xfrm>
                <a:off x="5610007" y="3770079"/>
                <a:ext cx="20494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E630A507-0268-494B-A0CD-3BE645C7B81C}"/>
                  </a:ext>
                </a:extLst>
              </p14:cNvPr>
              <p14:cNvContentPartPr/>
              <p14:nvPr/>
            </p14:nvContentPartPr>
            <p14:xfrm>
              <a:off x="5698927" y="4014159"/>
              <a:ext cx="1904040" cy="122400"/>
            </p14:xfrm>
          </p:contentPart>
        </mc:Choice>
        <mc:Fallback xmlns="">
          <p:pic>
            <p:nvPicPr>
              <p:cNvPr id="24" name="Freihand 23">
                <a:extLst>
                  <a:ext uri="{FF2B5EF4-FFF2-40B4-BE49-F238E27FC236}">
                    <a16:creationId xmlns:a16="http://schemas.microsoft.com/office/drawing/2014/main" id="{E630A507-0268-494B-A0CD-3BE645C7B81C}"/>
                  </a:ext>
                </a:extLst>
              </p:cNvPr>
              <p:cNvPicPr/>
              <p:nvPr/>
            </p:nvPicPr>
            <p:blipFill>
              <a:blip r:embed="rId26"/>
              <a:stretch>
                <a:fillRect/>
              </a:stretch>
            </p:blipFill>
            <p:spPr>
              <a:xfrm>
                <a:off x="5662927" y="3942159"/>
                <a:ext cx="1975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6B48BF51-969E-4015-A54E-F06D77F238F1}"/>
                  </a:ext>
                </a:extLst>
              </p14:cNvPr>
              <p14:cNvContentPartPr/>
              <p14:nvPr/>
            </p14:nvContentPartPr>
            <p14:xfrm>
              <a:off x="5667241" y="4132599"/>
              <a:ext cx="1939320" cy="132120"/>
            </p14:xfrm>
          </p:contentPart>
        </mc:Choice>
        <mc:Fallback xmlns="">
          <p:pic>
            <p:nvPicPr>
              <p:cNvPr id="25" name="Freihand 24">
                <a:extLst>
                  <a:ext uri="{FF2B5EF4-FFF2-40B4-BE49-F238E27FC236}">
                    <a16:creationId xmlns:a16="http://schemas.microsoft.com/office/drawing/2014/main" id="{6B48BF51-969E-4015-A54E-F06D77F238F1}"/>
                  </a:ext>
                </a:extLst>
              </p:cNvPr>
              <p:cNvPicPr/>
              <p:nvPr/>
            </p:nvPicPr>
            <p:blipFill>
              <a:blip r:embed="rId28"/>
              <a:stretch>
                <a:fillRect/>
              </a:stretch>
            </p:blipFill>
            <p:spPr>
              <a:xfrm>
                <a:off x="5631241" y="4060599"/>
                <a:ext cx="20109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E783030A-1EBD-42D7-9BFB-BA18F6E1EE29}"/>
                  </a:ext>
                </a:extLst>
              </p14:cNvPr>
              <p14:cNvContentPartPr/>
              <p14:nvPr/>
            </p14:nvContentPartPr>
            <p14:xfrm>
              <a:off x="5656605" y="4256439"/>
              <a:ext cx="925200" cy="60840"/>
            </p14:xfrm>
          </p:contentPart>
        </mc:Choice>
        <mc:Fallback xmlns="">
          <p:pic>
            <p:nvPicPr>
              <p:cNvPr id="26" name="Freihand 25">
                <a:extLst>
                  <a:ext uri="{FF2B5EF4-FFF2-40B4-BE49-F238E27FC236}">
                    <a16:creationId xmlns:a16="http://schemas.microsoft.com/office/drawing/2014/main" id="{E783030A-1EBD-42D7-9BFB-BA18F6E1EE29}"/>
                  </a:ext>
                </a:extLst>
              </p:cNvPr>
              <p:cNvPicPr/>
              <p:nvPr/>
            </p:nvPicPr>
            <p:blipFill>
              <a:blip r:embed="rId30"/>
              <a:stretch>
                <a:fillRect/>
              </a:stretch>
            </p:blipFill>
            <p:spPr>
              <a:xfrm>
                <a:off x="5620605" y="4184439"/>
                <a:ext cx="996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99EAACBF-5182-46C0-8981-856AEFA97AA7}"/>
                  </a:ext>
                </a:extLst>
              </p14:cNvPr>
              <p14:cNvContentPartPr/>
              <p14:nvPr/>
            </p14:nvContentPartPr>
            <p14:xfrm>
              <a:off x="3721402" y="4567130"/>
              <a:ext cx="1892880" cy="80640"/>
            </p14:xfrm>
          </p:contentPart>
        </mc:Choice>
        <mc:Fallback xmlns="">
          <p:pic>
            <p:nvPicPr>
              <p:cNvPr id="27" name="Freihand 26">
                <a:extLst>
                  <a:ext uri="{FF2B5EF4-FFF2-40B4-BE49-F238E27FC236}">
                    <a16:creationId xmlns:a16="http://schemas.microsoft.com/office/drawing/2014/main" id="{99EAACBF-5182-46C0-8981-856AEFA97AA7}"/>
                  </a:ext>
                </a:extLst>
              </p:cNvPr>
              <p:cNvPicPr/>
              <p:nvPr/>
            </p:nvPicPr>
            <p:blipFill>
              <a:blip r:embed="rId32"/>
              <a:stretch>
                <a:fillRect/>
              </a:stretch>
            </p:blipFill>
            <p:spPr>
              <a:xfrm>
                <a:off x="3685402" y="4495130"/>
                <a:ext cx="19645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A0B20C67-75F1-44CA-AEB1-5E91C0CA4647}"/>
                  </a:ext>
                </a:extLst>
              </p14:cNvPr>
              <p14:cNvContentPartPr/>
              <p14:nvPr/>
            </p14:nvContentPartPr>
            <p14:xfrm>
              <a:off x="3732202" y="4717442"/>
              <a:ext cx="1892880" cy="67680"/>
            </p14:xfrm>
          </p:contentPart>
        </mc:Choice>
        <mc:Fallback xmlns="">
          <p:pic>
            <p:nvPicPr>
              <p:cNvPr id="28" name="Freihand 27">
                <a:extLst>
                  <a:ext uri="{FF2B5EF4-FFF2-40B4-BE49-F238E27FC236}">
                    <a16:creationId xmlns:a16="http://schemas.microsoft.com/office/drawing/2014/main" id="{A0B20C67-75F1-44CA-AEB1-5E91C0CA4647}"/>
                  </a:ext>
                </a:extLst>
              </p:cNvPr>
              <p:cNvPicPr/>
              <p:nvPr/>
            </p:nvPicPr>
            <p:blipFill>
              <a:blip r:embed="rId34"/>
              <a:stretch>
                <a:fillRect/>
              </a:stretch>
            </p:blipFill>
            <p:spPr>
              <a:xfrm>
                <a:off x="3696202" y="4645442"/>
                <a:ext cx="1964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75544F5E-674F-49BA-8A26-35B062413AC4}"/>
                  </a:ext>
                </a:extLst>
              </p14:cNvPr>
              <p14:cNvContentPartPr/>
              <p14:nvPr/>
            </p14:nvContentPartPr>
            <p14:xfrm>
              <a:off x="3965953" y="4728399"/>
              <a:ext cx="946800" cy="35280"/>
            </p14:xfrm>
          </p:contentPart>
        </mc:Choice>
        <mc:Fallback xmlns="">
          <p:pic>
            <p:nvPicPr>
              <p:cNvPr id="29" name="Freihand 28">
                <a:extLst>
                  <a:ext uri="{FF2B5EF4-FFF2-40B4-BE49-F238E27FC236}">
                    <a16:creationId xmlns:a16="http://schemas.microsoft.com/office/drawing/2014/main" id="{75544F5E-674F-49BA-8A26-35B062413AC4}"/>
                  </a:ext>
                </a:extLst>
              </p:cNvPr>
              <p:cNvPicPr/>
              <p:nvPr/>
            </p:nvPicPr>
            <p:blipFill>
              <a:blip r:embed="rId36"/>
              <a:stretch>
                <a:fillRect/>
              </a:stretch>
            </p:blipFill>
            <p:spPr>
              <a:xfrm>
                <a:off x="3929953" y="4656399"/>
                <a:ext cx="1018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1EA6CEF3-83E5-461B-860A-D259AE21EBB7}"/>
                  </a:ext>
                </a:extLst>
              </p14:cNvPr>
              <p14:cNvContentPartPr/>
              <p14:nvPr/>
            </p14:nvContentPartPr>
            <p14:xfrm>
              <a:off x="7559702" y="4601882"/>
              <a:ext cx="2031120" cy="65880"/>
            </p14:xfrm>
          </p:contentPart>
        </mc:Choice>
        <mc:Fallback xmlns="">
          <p:pic>
            <p:nvPicPr>
              <p:cNvPr id="30" name="Freihand 29">
                <a:extLst>
                  <a:ext uri="{FF2B5EF4-FFF2-40B4-BE49-F238E27FC236}">
                    <a16:creationId xmlns:a16="http://schemas.microsoft.com/office/drawing/2014/main" id="{1EA6CEF3-83E5-461B-860A-D259AE21EBB7}"/>
                  </a:ext>
                </a:extLst>
              </p:cNvPr>
              <p:cNvPicPr/>
              <p:nvPr/>
            </p:nvPicPr>
            <p:blipFill>
              <a:blip r:embed="rId38"/>
              <a:stretch>
                <a:fillRect/>
              </a:stretch>
            </p:blipFill>
            <p:spPr>
              <a:xfrm>
                <a:off x="7523702" y="4529882"/>
                <a:ext cx="2102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7E3107E2-E5E8-49A1-A4A8-595EB1D360E3}"/>
                  </a:ext>
                </a:extLst>
              </p14:cNvPr>
              <p14:cNvContentPartPr/>
              <p14:nvPr/>
            </p14:nvContentPartPr>
            <p14:xfrm>
              <a:off x="3763934" y="5900919"/>
              <a:ext cx="1967400" cy="108720"/>
            </p14:xfrm>
          </p:contentPart>
        </mc:Choice>
        <mc:Fallback xmlns="">
          <p:pic>
            <p:nvPicPr>
              <p:cNvPr id="31" name="Freihand 30">
                <a:extLst>
                  <a:ext uri="{FF2B5EF4-FFF2-40B4-BE49-F238E27FC236}">
                    <a16:creationId xmlns:a16="http://schemas.microsoft.com/office/drawing/2014/main" id="{7E3107E2-E5E8-49A1-A4A8-595EB1D360E3}"/>
                  </a:ext>
                </a:extLst>
              </p:cNvPr>
              <p:cNvPicPr/>
              <p:nvPr/>
            </p:nvPicPr>
            <p:blipFill>
              <a:blip r:embed="rId40"/>
              <a:stretch>
                <a:fillRect/>
              </a:stretch>
            </p:blipFill>
            <p:spPr>
              <a:xfrm>
                <a:off x="3727934" y="5828919"/>
                <a:ext cx="2039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752EC56F-235E-46E8-9540-3DA73ED3BA5A}"/>
                  </a:ext>
                </a:extLst>
              </p14:cNvPr>
              <p14:cNvContentPartPr/>
              <p14:nvPr/>
            </p14:nvContentPartPr>
            <p14:xfrm>
              <a:off x="3763931" y="6026559"/>
              <a:ext cx="1967400" cy="77040"/>
            </p14:xfrm>
          </p:contentPart>
        </mc:Choice>
        <mc:Fallback xmlns="">
          <p:pic>
            <p:nvPicPr>
              <p:cNvPr id="32" name="Freihand 31">
                <a:extLst>
                  <a:ext uri="{FF2B5EF4-FFF2-40B4-BE49-F238E27FC236}">
                    <a16:creationId xmlns:a16="http://schemas.microsoft.com/office/drawing/2014/main" id="{752EC56F-235E-46E8-9540-3DA73ED3BA5A}"/>
                  </a:ext>
                </a:extLst>
              </p:cNvPr>
              <p:cNvPicPr/>
              <p:nvPr/>
            </p:nvPicPr>
            <p:blipFill>
              <a:blip r:embed="rId42"/>
              <a:stretch>
                <a:fillRect/>
              </a:stretch>
            </p:blipFill>
            <p:spPr>
              <a:xfrm>
                <a:off x="3727931" y="5954559"/>
                <a:ext cx="2039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B12E1990-E937-4742-B13B-3AFCD9CAA985}"/>
                  </a:ext>
                </a:extLst>
              </p14:cNvPr>
              <p14:cNvContentPartPr/>
              <p14:nvPr/>
            </p14:nvContentPartPr>
            <p14:xfrm>
              <a:off x="5645736" y="5954199"/>
              <a:ext cx="1935720" cy="86040"/>
            </p14:xfrm>
          </p:contentPart>
        </mc:Choice>
        <mc:Fallback xmlns="">
          <p:pic>
            <p:nvPicPr>
              <p:cNvPr id="33" name="Freihand 32">
                <a:extLst>
                  <a:ext uri="{FF2B5EF4-FFF2-40B4-BE49-F238E27FC236}">
                    <a16:creationId xmlns:a16="http://schemas.microsoft.com/office/drawing/2014/main" id="{B12E1990-E937-4742-B13B-3AFCD9CAA985}"/>
                  </a:ext>
                </a:extLst>
              </p:cNvPr>
              <p:cNvPicPr/>
              <p:nvPr/>
            </p:nvPicPr>
            <p:blipFill>
              <a:blip r:embed="rId44"/>
              <a:stretch>
                <a:fillRect/>
              </a:stretch>
            </p:blipFill>
            <p:spPr>
              <a:xfrm>
                <a:off x="5609736" y="5882199"/>
                <a:ext cx="2007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BB9A70A8-6839-460E-A37E-854EBE0AC905}"/>
                  </a:ext>
                </a:extLst>
              </p14:cNvPr>
              <p14:cNvContentPartPr/>
              <p14:nvPr/>
            </p14:nvContentPartPr>
            <p14:xfrm>
              <a:off x="5635153" y="6068846"/>
              <a:ext cx="2009880" cy="99000"/>
            </p14:xfrm>
          </p:contentPart>
        </mc:Choice>
        <mc:Fallback xmlns="">
          <p:pic>
            <p:nvPicPr>
              <p:cNvPr id="34" name="Freihand 33">
                <a:extLst>
                  <a:ext uri="{FF2B5EF4-FFF2-40B4-BE49-F238E27FC236}">
                    <a16:creationId xmlns:a16="http://schemas.microsoft.com/office/drawing/2014/main" id="{BB9A70A8-6839-460E-A37E-854EBE0AC905}"/>
                  </a:ext>
                </a:extLst>
              </p:cNvPr>
              <p:cNvPicPr/>
              <p:nvPr/>
            </p:nvPicPr>
            <p:blipFill>
              <a:blip r:embed="rId46"/>
              <a:stretch>
                <a:fillRect/>
              </a:stretch>
            </p:blipFill>
            <p:spPr>
              <a:xfrm>
                <a:off x="5599153" y="5996846"/>
                <a:ext cx="20815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1134C233-6BAF-4F64-A57F-A21E08001D8F}"/>
                  </a:ext>
                </a:extLst>
              </p14:cNvPr>
              <p14:cNvContentPartPr/>
              <p14:nvPr/>
            </p14:nvContentPartPr>
            <p14:xfrm>
              <a:off x="3763005" y="2400639"/>
              <a:ext cx="1935720" cy="47160"/>
            </p14:xfrm>
          </p:contentPart>
        </mc:Choice>
        <mc:Fallback xmlns="">
          <p:pic>
            <p:nvPicPr>
              <p:cNvPr id="35" name="Freihand 34">
                <a:extLst>
                  <a:ext uri="{FF2B5EF4-FFF2-40B4-BE49-F238E27FC236}">
                    <a16:creationId xmlns:a16="http://schemas.microsoft.com/office/drawing/2014/main" id="{1134C233-6BAF-4F64-A57F-A21E08001D8F}"/>
                  </a:ext>
                </a:extLst>
              </p:cNvPr>
              <p:cNvPicPr/>
              <p:nvPr/>
            </p:nvPicPr>
            <p:blipFill>
              <a:blip r:embed="rId48"/>
              <a:stretch>
                <a:fillRect/>
              </a:stretch>
            </p:blipFill>
            <p:spPr>
              <a:xfrm>
                <a:off x="3727005" y="2328639"/>
                <a:ext cx="2007360" cy="190800"/>
              </a:xfrm>
              <a:prstGeom prst="rect">
                <a:avLst/>
              </a:prstGeom>
            </p:spPr>
          </p:pic>
        </mc:Fallback>
      </mc:AlternateContent>
      <p:sp>
        <p:nvSpPr>
          <p:cNvPr id="36" name="Rechteck 35">
            <a:extLst>
              <a:ext uri="{FF2B5EF4-FFF2-40B4-BE49-F238E27FC236}">
                <a16:creationId xmlns:a16="http://schemas.microsoft.com/office/drawing/2014/main" id="{FA08B862-C7FC-4FB2-8AF7-21AB227C33D1}"/>
              </a:ext>
            </a:extLst>
          </p:cNvPr>
          <p:cNvSpPr/>
          <p:nvPr/>
        </p:nvSpPr>
        <p:spPr>
          <a:xfrm rot="5400000">
            <a:off x="7960928" y="3017857"/>
            <a:ext cx="576092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NQR Gesetz, Anlage 1: https://www.ris.bka.gv.at/GeltendeFassung.wxe?Abfrage=Bundesnormen&amp;Gesetzesnummer=20009496</a:t>
            </a:r>
          </a:p>
        </p:txBody>
      </p:sp>
    </p:spTree>
    <p:extLst>
      <p:ext uri="{BB962C8B-B14F-4D97-AF65-F5344CB8AC3E}">
        <p14:creationId xmlns:p14="http://schemas.microsoft.com/office/powerpoint/2010/main" val="400535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610601" y="6356354"/>
            <a:ext cx="253756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6" name="Untertitel 15"/>
          <p:cNvSpPr>
            <a:spLocks noGrp="1"/>
          </p:cNvSpPr>
          <p:nvPr>
            <p:ph type="subTitle" idx="4294967295"/>
          </p:nvPr>
        </p:nvSpPr>
        <p:spPr>
          <a:xfrm>
            <a:off x="356368" y="1801813"/>
            <a:ext cx="3401245" cy="3083338"/>
          </a:xfrm>
        </p:spPr>
        <p:txBody>
          <a:bodyPr>
            <a:noAutofit/>
          </a:bodyPr>
          <a:lstStyle/>
          <a:p>
            <a:pPr marL="342900" indent="-342900">
              <a:lnSpc>
                <a:spcPct val="100000"/>
              </a:lnSpc>
              <a:spcBef>
                <a:spcPts val="0"/>
              </a:spcBef>
              <a:buFont typeface="Wingdings" pitchFamily="2" charset="2"/>
              <a:buChar char="Ø"/>
            </a:pPr>
            <a:r>
              <a:rPr lang="de-AT" sz="2400" dirty="0">
                <a:latin typeface="+mn-lt"/>
              </a:rPr>
              <a:t>Berufsfelder </a:t>
            </a:r>
          </a:p>
          <a:p>
            <a:pPr marL="342900" indent="-342900">
              <a:lnSpc>
                <a:spcPct val="100000"/>
              </a:lnSpc>
              <a:spcBef>
                <a:spcPts val="0"/>
              </a:spcBef>
              <a:buFont typeface="Wingdings" pitchFamily="2" charset="2"/>
              <a:buChar char="Ø"/>
            </a:pPr>
            <a:r>
              <a:rPr lang="de-AT" sz="2400" dirty="0">
                <a:latin typeface="+mn-lt"/>
              </a:rPr>
              <a:t>Tätigkeitsgebiete</a:t>
            </a:r>
            <a:endParaRPr lang="de-DE" altLang="de-DE" sz="2400" dirty="0">
              <a:solidFill>
                <a:schemeClr val="tx1"/>
              </a:solidFill>
              <a:ea typeface="Calibri" panose="020F0502020204030204" pitchFamily="34" charset="0"/>
              <a:cs typeface="Arial" panose="020B0604020202020204" pitchFamily="34" charset="0"/>
            </a:endParaRPr>
          </a:p>
          <a:p>
            <a:pPr marL="342900" indent="-342900">
              <a:lnSpc>
                <a:spcPct val="100000"/>
              </a:lnSpc>
              <a:spcBef>
                <a:spcPts val="0"/>
              </a:spcBef>
              <a:buFont typeface="Wingdings" pitchFamily="2" charset="2"/>
              <a:buChar char="Ø"/>
            </a:pPr>
            <a:r>
              <a:rPr lang="de-AT" sz="2400" dirty="0">
                <a:latin typeface="+mn-lt"/>
              </a:rPr>
              <a:t>aufbauender Charakter</a:t>
            </a:r>
            <a:endParaRPr kumimoji="0" lang="de-DE" altLang="de-DE" sz="2400" b="0" i="0" u="none" strike="noStrike" cap="none" normalizeH="0" baseline="0" dirty="0">
              <a:ln>
                <a:noFill/>
              </a:ln>
              <a:solidFill>
                <a:schemeClr val="tx1"/>
              </a:solidFill>
              <a:effectLst/>
            </a:endParaRPr>
          </a:p>
          <a:p>
            <a:pPr marL="342900" indent="-342900">
              <a:lnSpc>
                <a:spcPct val="100000"/>
              </a:lnSpc>
              <a:spcBef>
                <a:spcPts val="0"/>
              </a:spcBef>
              <a:buFont typeface="Wingdings" pitchFamily="2" charset="2"/>
              <a:buChar char="Ø"/>
            </a:pPr>
            <a:r>
              <a:rPr lang="de-AT" sz="2400" dirty="0">
                <a:latin typeface="+mn-lt"/>
              </a:rPr>
              <a:t>weiterführende Studien</a:t>
            </a:r>
          </a:p>
          <a:p>
            <a:pPr marL="342900" indent="-342900">
              <a:lnSpc>
                <a:spcPct val="100000"/>
              </a:lnSpc>
              <a:spcBef>
                <a:spcPts val="0"/>
              </a:spcBef>
              <a:buFont typeface="Wingdings" pitchFamily="2" charset="2"/>
              <a:buChar char="Ø"/>
            </a:pPr>
            <a:r>
              <a:rPr kumimoji="0" lang="de-AT" altLang="de-DE" sz="2400" b="0" i="0" u="none" strike="noStrike" cap="none" normalizeH="0" baseline="0" dirty="0">
                <a:ln>
                  <a:noFill/>
                </a:ln>
                <a:solidFill>
                  <a:schemeClr val="tx1"/>
                </a:solidFill>
                <a:effectLst/>
                <a:latin typeface="+mn-lt"/>
              </a:rPr>
              <a:t>…</a:t>
            </a:r>
            <a:endParaRPr kumimoji="0" lang="de-DE" altLang="de-DE" sz="2400" b="0" i="0" u="none" strike="noStrike" cap="none" normalizeH="0" baseline="0" dirty="0">
              <a:ln>
                <a:noFill/>
              </a:ln>
              <a:solidFill>
                <a:schemeClr val="tx1"/>
              </a:solidFill>
              <a:effectLst/>
            </a:endParaRPr>
          </a:p>
          <a:p>
            <a:endParaRPr lang="de-AT" sz="2000" dirty="0">
              <a:latin typeface="+mn-lt"/>
            </a:endParaRPr>
          </a:p>
        </p:txBody>
      </p:sp>
      <p:sp>
        <p:nvSpPr>
          <p:cNvPr id="6" name="Untertitel 15">
            <a:extLst>
              <a:ext uri="{FF2B5EF4-FFF2-40B4-BE49-F238E27FC236}">
                <a16:creationId xmlns:a16="http://schemas.microsoft.com/office/drawing/2014/main" id="{8B8B0F23-FF5B-4FA7-A471-98C04181CE58}"/>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
        <p:nvSpPr>
          <p:cNvPr id="5" name="Textfeld 4">
            <a:extLst>
              <a:ext uri="{FF2B5EF4-FFF2-40B4-BE49-F238E27FC236}">
                <a16:creationId xmlns:a16="http://schemas.microsoft.com/office/drawing/2014/main" id="{34103E38-EB9B-0ED0-1424-ACAD72735656}"/>
              </a:ext>
            </a:extLst>
          </p:cNvPr>
          <p:cNvSpPr txBox="1"/>
          <p:nvPr/>
        </p:nvSpPr>
        <p:spPr>
          <a:xfrm>
            <a:off x="4673600" y="2325174"/>
            <a:ext cx="7304960" cy="3785652"/>
          </a:xfrm>
          <a:prstGeom prst="rect">
            <a:avLst/>
          </a:prstGeom>
          <a:noFill/>
        </p:spPr>
        <p:txBody>
          <a:bodyPr wrap="square" numCol="2">
            <a:spAutoFit/>
          </a:bodyPr>
          <a:lstStyle/>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Digitale Kompetenzen</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Arial" panose="020B0604020202020204" pitchFamily="34" charset="0"/>
              </a:rPr>
              <a:t>Entrepreneurial</a:t>
            </a: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Skills</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Gesellschaftliches Engagement</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Green Skills </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Innovationsfähigkeit</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Interkulturelle Kompetenzen</a:t>
            </a:r>
            <a:endPar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Kommunikationskompetenz</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Kritisches Denken</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Problemlösungskompetenz</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Recherche- / Informationskompetenz</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Teamfähigkeit</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Verantwortungsübernahme</a:t>
            </a:r>
          </a:p>
          <a:p>
            <a:pPr marL="342900" marR="0" lvl="0" indent="-342900" algn="l" defTabSz="914400" rtl="0" eaLnBrk="0" fontAlgn="base" latinLnBrk="0" hangingPunct="0">
              <a:lnSpc>
                <a:spcPct val="100000"/>
              </a:lnSpc>
              <a:spcBef>
                <a:spcPct val="0"/>
              </a:spcBef>
              <a:spcAft>
                <a:spcPct val="0"/>
              </a:spcAft>
              <a:buClrTx/>
              <a:buSzTx/>
              <a:buFont typeface="Symbol"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1" name="Untertitel 15">
            <a:extLst>
              <a:ext uri="{FF2B5EF4-FFF2-40B4-BE49-F238E27FC236}">
                <a16:creationId xmlns:a16="http://schemas.microsoft.com/office/drawing/2014/main" id="{0377C129-5A84-FBDA-4214-A6B8E6540E0B}"/>
              </a:ext>
            </a:extLst>
          </p:cNvPr>
          <p:cNvSpPr txBox="1">
            <a:spLocks/>
          </p:cNvSpPr>
          <p:nvPr/>
        </p:nvSpPr>
        <p:spPr>
          <a:xfrm>
            <a:off x="4622542" y="1819017"/>
            <a:ext cx="7213090" cy="485308"/>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de-AT" sz="2400" b="0" i="0" u="none" strike="noStrike" kern="1200" cap="none" spc="0" normalizeH="0" baseline="0" noProof="0" dirty="0">
                <a:ln>
                  <a:noFill/>
                </a:ln>
                <a:solidFill>
                  <a:srgbClr val="343433">
                    <a:alpha val="85000"/>
                  </a:srgbClr>
                </a:solidFill>
                <a:effectLst/>
                <a:uLnTx/>
                <a:uFillTx/>
                <a:latin typeface="Calibri" panose="020F0502020204030204"/>
                <a:ea typeface="+mn-ea"/>
                <a:cs typeface="+mn-cs"/>
              </a:rPr>
              <a:t>Qualifikationen gemäß Profil der Hochschule</a:t>
            </a:r>
            <a:endParaRPr kumimoji="0" lang="de-AT" sz="2500" b="0" i="0" u="none" strike="noStrike" kern="1200" cap="none" spc="0" normalizeH="0" baseline="0" noProof="0" dirty="0">
              <a:ln>
                <a:noFill/>
              </a:ln>
              <a:solidFill>
                <a:srgbClr val="343433">
                  <a:alpha val="8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AT" sz="2400" b="0" i="0" u="none" strike="noStrike" kern="1200" cap="none" spc="0" normalizeH="0" baseline="0" noProof="0" dirty="0">
              <a:ln>
                <a:noFill/>
              </a:ln>
              <a:solidFill>
                <a:srgbClr val="343433">
                  <a:alpha val="85000"/>
                </a:srgbClr>
              </a:solidFill>
              <a:effectLst/>
              <a:uLnTx/>
              <a:uFillTx/>
              <a:latin typeface="Calibri" panose="020F0502020204030204"/>
              <a:ea typeface="+mn-ea"/>
              <a:cs typeface="+mn-cs"/>
            </a:endParaRPr>
          </a:p>
        </p:txBody>
      </p:sp>
      <p:sp>
        <p:nvSpPr>
          <p:cNvPr id="45" name="Titel 14">
            <a:extLst>
              <a:ext uri="{FF2B5EF4-FFF2-40B4-BE49-F238E27FC236}">
                <a16:creationId xmlns:a16="http://schemas.microsoft.com/office/drawing/2014/main" id="{59E4401E-F252-3771-ADB8-759A34D4ABB0}"/>
              </a:ext>
            </a:extLst>
          </p:cNvPr>
          <p:cNvSpPr txBox="1">
            <a:spLocks/>
          </p:cNvSpPr>
          <p:nvPr/>
        </p:nvSpPr>
        <p:spPr>
          <a:xfrm>
            <a:off x="335360" y="567428"/>
            <a:ext cx="11784632"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Qualifikationsprofil – (weitere) Folgerungen </a:t>
            </a:r>
          </a:p>
        </p:txBody>
      </p:sp>
      <p:grpSp>
        <p:nvGrpSpPr>
          <p:cNvPr id="10" name="Gruppieren 9">
            <a:extLst>
              <a:ext uri="{FF2B5EF4-FFF2-40B4-BE49-F238E27FC236}">
                <a16:creationId xmlns:a16="http://schemas.microsoft.com/office/drawing/2014/main" id="{F8CD5741-806C-4F12-A114-C26112294DEE}"/>
              </a:ext>
            </a:extLst>
          </p:cNvPr>
          <p:cNvGrpSpPr>
            <a:grpSpLocks noChangeAspect="1"/>
          </p:cNvGrpSpPr>
          <p:nvPr/>
        </p:nvGrpSpPr>
        <p:grpSpPr>
          <a:xfrm>
            <a:off x="7536640" y="842218"/>
            <a:ext cx="4320000" cy="931020"/>
            <a:chOff x="417693" y="4164380"/>
            <a:chExt cx="7683789" cy="1627346"/>
          </a:xfrm>
        </p:grpSpPr>
        <p:pic>
          <p:nvPicPr>
            <p:cNvPr id="1028" name="Picture 4" descr="Innrain – Universität Innsbruck">
              <a:extLst>
                <a:ext uri="{FF2B5EF4-FFF2-40B4-BE49-F238E27FC236}">
                  <a16:creationId xmlns:a16="http://schemas.microsoft.com/office/drawing/2014/main" id="{7CC59159-AF88-49BB-B008-D577E360D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93" y="4164380"/>
              <a:ext cx="270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ing the Challenges of Hybrid Learning - Steelcase">
              <a:extLst>
                <a:ext uri="{FF2B5EF4-FFF2-40B4-BE49-F238E27FC236}">
                  <a16:creationId xmlns:a16="http://schemas.microsoft.com/office/drawing/2014/main" id="{BF199CE2-7FE0-4C92-8E61-06D01B95378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482" y="4171726"/>
              <a:ext cx="270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ltwirtschaftsforum: Deutschland toppt die Welt bei Innovationsfähigkeit">
              <a:extLst>
                <a:ext uri="{FF2B5EF4-FFF2-40B4-BE49-F238E27FC236}">
                  <a16:creationId xmlns:a16="http://schemas.microsoft.com/office/drawing/2014/main" id="{6C1071CA-E8F6-4D38-8062-15EE8F7D193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9742" y="4164380"/>
              <a:ext cx="2700000" cy="162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56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5"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ntertitel 15">
            <a:extLst>
              <a:ext uri="{FF2B5EF4-FFF2-40B4-BE49-F238E27FC236}">
                <a16:creationId xmlns:a16="http://schemas.microsoft.com/office/drawing/2014/main" id="{0673432F-A8EC-4995-ACA1-E86AF5658390}"/>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
        <p:nvSpPr>
          <p:cNvPr id="2" name="Rechteck 1">
            <a:extLst>
              <a:ext uri="{FF2B5EF4-FFF2-40B4-BE49-F238E27FC236}">
                <a16:creationId xmlns:a16="http://schemas.microsoft.com/office/drawing/2014/main" id="{FF6B51B7-B522-4684-B336-78C14B9677D6}"/>
              </a:ext>
            </a:extLst>
          </p:cNvPr>
          <p:cNvSpPr/>
          <p:nvPr/>
        </p:nvSpPr>
        <p:spPr>
          <a:xfrm>
            <a:off x="335360" y="1268760"/>
            <a:ext cx="6679396" cy="5040000"/>
          </a:xfrm>
          <a:prstGeom prst="rect">
            <a:avLst/>
          </a:prstGeom>
          <a:gradFill flip="none" rotWithShape="1">
            <a:gsLst>
              <a:gs pos="0">
                <a:schemeClr val="accent1">
                  <a:tint val="66000"/>
                  <a:satMod val="160000"/>
                </a:schemeClr>
              </a:gs>
              <a:gs pos="39000">
                <a:schemeClr val="accent1">
                  <a:tint val="44500"/>
                  <a:satMod val="160000"/>
                </a:schemeClr>
              </a:gs>
              <a:gs pos="89000">
                <a:schemeClr val="accent4">
                  <a:lumMod val="20000"/>
                  <a:lumOff val="80000"/>
                </a:schemeClr>
              </a:gs>
            </a:gsLst>
            <a:lin ang="2700000" scaled="1"/>
            <a:tileRect/>
          </a:gradFill>
        </p:spPr>
        <p:txBody>
          <a:bodyPr wrap="square">
            <a:spAutoFit/>
          </a:bodyPr>
          <a:lstStyle/>
          <a:p>
            <a:r>
              <a:rPr lang="de-AT" sz="2000" dirty="0">
                <a:effectLst/>
                <a:latin typeface="Calibri" panose="020F0502020204030204" pitchFamily="34" charset="0"/>
                <a:ea typeface="Calibri" panose="020F0502020204030204" pitchFamily="34" charset="0"/>
                <a:cs typeface="Times New Roman" panose="02020603050405020304" pitchFamily="18" charset="0"/>
              </a:rPr>
              <a:t>Informatikerinnen und Informatiker beschäftigen sich mit Grundlagen, Techniken und Anwendungen der systematischen und automatisierten Informationsverarbeitung. </a:t>
            </a:r>
          </a:p>
          <a:p>
            <a:endParaRPr lang="de-AT" sz="2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2000" dirty="0">
                <a:effectLst/>
                <a:latin typeface="Calibri" panose="020F0502020204030204" pitchFamily="34" charset="0"/>
                <a:ea typeface="Calibri" panose="020F0502020204030204" pitchFamily="34" charset="0"/>
                <a:cs typeface="Times New Roman" panose="02020603050405020304" pitchFamily="18" charset="0"/>
              </a:rPr>
              <a:t>Sie liefern Methoden und Werkzeuge, um komplexe Systeme in Naturwissenschaft, Technik und nahezu allen anderen Bereichen des menschlichen Lebens beherrschen zu können. </a:t>
            </a:r>
          </a:p>
          <a:p>
            <a:endParaRPr lang="de-AT" sz="2000" dirty="0">
              <a:latin typeface="Calibri" panose="020F0502020204030204" pitchFamily="34" charset="0"/>
              <a:ea typeface="Calibri" panose="020F0502020204030204" pitchFamily="34" charset="0"/>
              <a:cs typeface="Times New Roman" panose="02020603050405020304" pitchFamily="18" charset="0"/>
            </a:endParaRPr>
          </a:p>
          <a:p>
            <a:r>
              <a:rPr lang="de-AT" sz="2000" dirty="0">
                <a:effectLst/>
                <a:latin typeface="Calibri" panose="020F0502020204030204" pitchFamily="34" charset="0"/>
                <a:ea typeface="Calibri" panose="020F0502020204030204" pitchFamily="34" charset="0"/>
                <a:cs typeface="Times New Roman" panose="02020603050405020304" pitchFamily="18" charset="0"/>
              </a:rPr>
              <a:t>Dazu setzen sie sowohl mathematisch-formale als auch ingenieurwissenschaftliche Arbeitsweisen ein. </a:t>
            </a:r>
          </a:p>
          <a:p>
            <a:endParaRPr lang="de-AT" sz="2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2000" dirty="0">
                <a:effectLst/>
                <a:latin typeface="Calibri" panose="020F0502020204030204" pitchFamily="34" charset="0"/>
                <a:ea typeface="Calibri" panose="020F0502020204030204" pitchFamily="34" charset="0"/>
                <a:cs typeface="Times New Roman" panose="02020603050405020304" pitchFamily="18" charset="0"/>
              </a:rPr>
              <a:t>Informatikerinnen und Informatiker sind weltweit und branchenübergreifend gefragt. Ihre Einsatzbereiche und Berufsfelder reichen von der Grundlagenforschung bis zu Entwicklung und Betrieb von innovativen Technologien und neuen Anwendungen.</a:t>
            </a:r>
          </a:p>
        </p:txBody>
      </p:sp>
      <p:grpSp>
        <p:nvGrpSpPr>
          <p:cNvPr id="4" name="Gruppieren 3">
            <a:extLst>
              <a:ext uri="{FF2B5EF4-FFF2-40B4-BE49-F238E27FC236}">
                <a16:creationId xmlns:a16="http://schemas.microsoft.com/office/drawing/2014/main" id="{CAD41F34-40C9-7627-F21A-F856D0034EB1}"/>
              </a:ext>
            </a:extLst>
          </p:cNvPr>
          <p:cNvGrpSpPr/>
          <p:nvPr/>
        </p:nvGrpSpPr>
        <p:grpSpPr>
          <a:xfrm>
            <a:off x="7320136" y="1300690"/>
            <a:ext cx="4422468" cy="1152128"/>
            <a:chOff x="7320136" y="1268760"/>
            <a:chExt cx="4422468" cy="1152128"/>
          </a:xfrm>
        </p:grpSpPr>
        <p:sp>
          <p:nvSpPr>
            <p:cNvPr id="5" name="Sprechblase: rechteckig 4">
              <a:extLst>
                <a:ext uri="{FF2B5EF4-FFF2-40B4-BE49-F238E27FC236}">
                  <a16:creationId xmlns:a16="http://schemas.microsoft.com/office/drawing/2014/main" id="{51A38EE3-5AC2-4A8E-925D-203D3F97D946}"/>
                </a:ext>
              </a:extLst>
            </p:cNvPr>
            <p:cNvSpPr/>
            <p:nvPr/>
          </p:nvSpPr>
          <p:spPr>
            <a:xfrm>
              <a:off x="7350116" y="1268760"/>
              <a:ext cx="4392488" cy="1152128"/>
            </a:xfrm>
            <a:prstGeom prst="wedgeRectCallout">
              <a:avLst>
                <a:gd name="adj1" fmla="val -57942"/>
                <a:gd name="adj2" fmla="val 138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a:extLst>
                <a:ext uri="{FF2B5EF4-FFF2-40B4-BE49-F238E27FC236}">
                  <a16:creationId xmlns:a16="http://schemas.microsoft.com/office/drawing/2014/main" id="{AC7ABEBA-ACAB-4797-84C5-21E24859BBCB}"/>
                </a:ext>
              </a:extLst>
            </p:cNvPr>
            <p:cNvSpPr txBox="1"/>
            <p:nvPr/>
          </p:nvSpPr>
          <p:spPr>
            <a:xfrm>
              <a:off x="7320136" y="1312445"/>
              <a:ext cx="4392488" cy="923330"/>
            </a:xfrm>
            <a:prstGeom prst="rect">
              <a:avLst/>
            </a:prstGeom>
            <a:noFill/>
          </p:spPr>
          <p:txBody>
            <a:bodyPr wrap="square" rtlCol="0">
              <a:spAutoFit/>
            </a:bodyPr>
            <a:lstStyle/>
            <a:p>
              <a:r>
                <a:rPr lang="de-AT" dirty="0"/>
                <a:t>Niveauangabe? </a:t>
              </a:r>
            </a:p>
            <a:p>
              <a:r>
                <a:rPr lang="de-AT" dirty="0"/>
                <a:t>Anknüpfung an neueste wissenschaftliche Erkenntnisse im Studienfach? </a:t>
              </a:r>
            </a:p>
          </p:txBody>
        </p:sp>
      </p:grpSp>
      <p:grpSp>
        <p:nvGrpSpPr>
          <p:cNvPr id="7" name="Gruppieren 6">
            <a:extLst>
              <a:ext uri="{FF2B5EF4-FFF2-40B4-BE49-F238E27FC236}">
                <a16:creationId xmlns:a16="http://schemas.microsoft.com/office/drawing/2014/main" id="{18460B4C-DD59-6137-7A15-8BA4BDA1550B}"/>
              </a:ext>
            </a:extLst>
          </p:cNvPr>
          <p:cNvGrpSpPr/>
          <p:nvPr/>
        </p:nvGrpSpPr>
        <p:grpSpPr>
          <a:xfrm>
            <a:off x="7350116" y="2492896"/>
            <a:ext cx="4461632" cy="923330"/>
            <a:chOff x="7350116" y="2492896"/>
            <a:chExt cx="4461632" cy="923330"/>
          </a:xfrm>
        </p:grpSpPr>
        <p:sp>
          <p:nvSpPr>
            <p:cNvPr id="12" name="Sprechblase: rechteckig 11">
              <a:extLst>
                <a:ext uri="{FF2B5EF4-FFF2-40B4-BE49-F238E27FC236}">
                  <a16:creationId xmlns:a16="http://schemas.microsoft.com/office/drawing/2014/main" id="{5BA2A3EC-138B-45CC-A407-4D536BFAC1C4}"/>
                </a:ext>
              </a:extLst>
            </p:cNvPr>
            <p:cNvSpPr/>
            <p:nvPr/>
          </p:nvSpPr>
          <p:spPr>
            <a:xfrm>
              <a:off x="7350116" y="2492896"/>
              <a:ext cx="4392488" cy="855948"/>
            </a:xfrm>
            <a:prstGeom prst="wedgeRectCallout">
              <a:avLst>
                <a:gd name="adj1" fmla="val -57171"/>
                <a:gd name="adj2" fmla="val 209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feld 12">
              <a:extLst>
                <a:ext uri="{FF2B5EF4-FFF2-40B4-BE49-F238E27FC236}">
                  <a16:creationId xmlns:a16="http://schemas.microsoft.com/office/drawing/2014/main" id="{36CBB7DD-5A2D-4C75-9191-A04553FDD82D}"/>
                </a:ext>
              </a:extLst>
            </p:cNvPr>
            <p:cNvSpPr txBox="1"/>
            <p:nvPr/>
          </p:nvSpPr>
          <p:spPr>
            <a:xfrm>
              <a:off x="7358541" y="2492896"/>
              <a:ext cx="4453207" cy="923330"/>
            </a:xfrm>
            <a:prstGeom prst="rect">
              <a:avLst/>
            </a:prstGeom>
            <a:noFill/>
          </p:spPr>
          <p:txBody>
            <a:bodyPr wrap="square" rtlCol="0">
              <a:spAutoFit/>
            </a:bodyPr>
            <a:lstStyle/>
            <a:p>
              <a:r>
                <a:rPr lang="de-AT" dirty="0"/>
                <a:t>Demonstration von (fortgeschrittenem) Wissen und Verstehen, das von einem professionellen Zugang zeugt?</a:t>
              </a:r>
            </a:p>
          </p:txBody>
        </p:sp>
      </p:grpSp>
      <p:grpSp>
        <p:nvGrpSpPr>
          <p:cNvPr id="8" name="Gruppieren 7">
            <a:extLst>
              <a:ext uri="{FF2B5EF4-FFF2-40B4-BE49-F238E27FC236}">
                <a16:creationId xmlns:a16="http://schemas.microsoft.com/office/drawing/2014/main" id="{20B95D87-3212-A515-87A6-268E1C15BFD7}"/>
              </a:ext>
            </a:extLst>
          </p:cNvPr>
          <p:cNvGrpSpPr/>
          <p:nvPr/>
        </p:nvGrpSpPr>
        <p:grpSpPr>
          <a:xfrm>
            <a:off x="7342910" y="3429000"/>
            <a:ext cx="4566484" cy="1002694"/>
            <a:chOff x="7320136" y="3429001"/>
            <a:chExt cx="4566484" cy="1002694"/>
          </a:xfrm>
        </p:grpSpPr>
        <p:sp>
          <p:nvSpPr>
            <p:cNvPr id="14" name="Sprechblase: rechteckig 13">
              <a:extLst>
                <a:ext uri="{FF2B5EF4-FFF2-40B4-BE49-F238E27FC236}">
                  <a16:creationId xmlns:a16="http://schemas.microsoft.com/office/drawing/2014/main" id="{A6D2933F-B8A5-4FA2-AA4A-8680F05A3A43}"/>
                </a:ext>
              </a:extLst>
            </p:cNvPr>
            <p:cNvSpPr/>
            <p:nvPr/>
          </p:nvSpPr>
          <p:spPr>
            <a:xfrm>
              <a:off x="7320136" y="3429001"/>
              <a:ext cx="4392488" cy="1002694"/>
            </a:xfrm>
            <a:prstGeom prst="wedgeRectCallout">
              <a:avLst>
                <a:gd name="adj1" fmla="val -58026"/>
                <a:gd name="adj2" fmla="val 188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Textfeld 14">
              <a:extLst>
                <a:ext uri="{FF2B5EF4-FFF2-40B4-BE49-F238E27FC236}">
                  <a16:creationId xmlns:a16="http://schemas.microsoft.com/office/drawing/2014/main" id="{7592DA87-21E9-4D5E-9DFE-E524CD4FBF27}"/>
                </a:ext>
              </a:extLst>
            </p:cNvPr>
            <p:cNvSpPr txBox="1"/>
            <p:nvPr/>
          </p:nvSpPr>
          <p:spPr>
            <a:xfrm>
              <a:off x="7343551" y="3437148"/>
              <a:ext cx="4543069" cy="923330"/>
            </a:xfrm>
            <a:prstGeom prst="rect">
              <a:avLst/>
            </a:prstGeom>
            <a:noFill/>
          </p:spPr>
          <p:txBody>
            <a:bodyPr wrap="square" rtlCol="0">
              <a:spAutoFit/>
            </a:bodyPr>
            <a:lstStyle/>
            <a:p>
              <a:r>
                <a:rPr lang="de-AT" dirty="0"/>
                <a:t>Formulieren/Untermauern von Argumenten und Ideen?</a:t>
              </a:r>
            </a:p>
            <a:p>
              <a:r>
                <a:rPr lang="de-AT" dirty="0"/>
                <a:t>Lösen von (nicht vorhersehbaren) Problemen? </a:t>
              </a:r>
            </a:p>
          </p:txBody>
        </p:sp>
      </p:grpSp>
      <p:grpSp>
        <p:nvGrpSpPr>
          <p:cNvPr id="11" name="Gruppieren 10">
            <a:extLst>
              <a:ext uri="{FF2B5EF4-FFF2-40B4-BE49-F238E27FC236}">
                <a16:creationId xmlns:a16="http://schemas.microsoft.com/office/drawing/2014/main" id="{D065812F-CA9D-1305-D6FE-D1BDC86467D1}"/>
              </a:ext>
            </a:extLst>
          </p:cNvPr>
          <p:cNvGrpSpPr/>
          <p:nvPr/>
        </p:nvGrpSpPr>
        <p:grpSpPr>
          <a:xfrm>
            <a:off x="7343551" y="4794443"/>
            <a:ext cx="4399053" cy="1226845"/>
            <a:chOff x="7313571" y="4794443"/>
            <a:chExt cx="4399053" cy="1226845"/>
          </a:xfrm>
        </p:grpSpPr>
        <p:sp>
          <p:nvSpPr>
            <p:cNvPr id="10" name="Sprechblase: rechteckig 9">
              <a:extLst>
                <a:ext uri="{FF2B5EF4-FFF2-40B4-BE49-F238E27FC236}">
                  <a16:creationId xmlns:a16="http://schemas.microsoft.com/office/drawing/2014/main" id="{268D8CC1-43E6-47FA-ABE2-ACE3828EA91F}"/>
                </a:ext>
              </a:extLst>
            </p:cNvPr>
            <p:cNvSpPr/>
            <p:nvPr/>
          </p:nvSpPr>
          <p:spPr>
            <a:xfrm>
              <a:off x="7313571" y="4794443"/>
              <a:ext cx="4392488" cy="1152128"/>
            </a:xfrm>
            <a:prstGeom prst="wedgeRectCallout">
              <a:avLst>
                <a:gd name="adj1" fmla="val -55553"/>
                <a:gd name="adj2" fmla="val 206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Textfeld 15">
              <a:extLst>
                <a:ext uri="{FF2B5EF4-FFF2-40B4-BE49-F238E27FC236}">
                  <a16:creationId xmlns:a16="http://schemas.microsoft.com/office/drawing/2014/main" id="{10573166-348D-4B1F-A7BE-6131B0BD2482}"/>
                </a:ext>
              </a:extLst>
            </p:cNvPr>
            <p:cNvSpPr txBox="1"/>
            <p:nvPr/>
          </p:nvSpPr>
          <p:spPr>
            <a:xfrm>
              <a:off x="7320136" y="4820959"/>
              <a:ext cx="4392488" cy="1200329"/>
            </a:xfrm>
            <a:prstGeom prst="rect">
              <a:avLst/>
            </a:prstGeom>
            <a:noFill/>
          </p:spPr>
          <p:txBody>
            <a:bodyPr wrap="square" rtlCol="0">
              <a:spAutoFit/>
            </a:bodyPr>
            <a:lstStyle/>
            <a:p>
              <a:r>
                <a:rPr lang="de-AT" dirty="0"/>
                <a:t>Berücksichtigung von relevanten sozialen, wissenschaftlichen, ethischen Belangen?</a:t>
              </a:r>
            </a:p>
            <a:p>
              <a:r>
                <a:rPr lang="de-AT" dirty="0"/>
                <a:t>Übernahme von Verantwortung? Kommunikationskompetenzen?</a:t>
              </a:r>
            </a:p>
          </p:txBody>
        </p:sp>
      </p:grpSp>
      <p:sp>
        <p:nvSpPr>
          <p:cNvPr id="17" name="Rechteck 16">
            <a:extLst>
              <a:ext uri="{FF2B5EF4-FFF2-40B4-BE49-F238E27FC236}">
                <a16:creationId xmlns:a16="http://schemas.microsoft.com/office/drawing/2014/main" id="{E35D65D9-BDC5-47CE-BDA7-93752A1F13CB}"/>
              </a:ext>
            </a:extLst>
          </p:cNvPr>
          <p:cNvSpPr/>
          <p:nvPr/>
        </p:nvSpPr>
        <p:spPr>
          <a:xfrm>
            <a:off x="335360" y="6309320"/>
            <a:ext cx="11449272" cy="492443"/>
          </a:xfrm>
          <a:prstGeom prst="rect">
            <a:avLst/>
          </a:prstGeom>
        </p:spPr>
        <p:txBody>
          <a:bodyPr wrap="square">
            <a:spAutoFit/>
          </a:bodyPr>
          <a:lstStyle/>
          <a:p>
            <a:r>
              <a:rPr lang="de-AT" sz="1300" i="1" dirty="0"/>
              <a:t>Curriculum für das Bachelorstudium Informatik an der Fakultät für Mathematik, Informatik und Physik der Universität Innsbruck, MB 27.02.2019, 19 Stück, Nr. 284:  Innsbruckhttps://www.uibk.ac.at/universitaet/mitteilungsblatt/2018-2019/19/mitteil.pdf </a:t>
            </a:r>
          </a:p>
        </p:txBody>
      </p:sp>
      <p:sp>
        <p:nvSpPr>
          <p:cNvPr id="18" name="Titel 14">
            <a:extLst>
              <a:ext uri="{FF2B5EF4-FFF2-40B4-BE49-F238E27FC236}">
                <a16:creationId xmlns:a16="http://schemas.microsoft.com/office/drawing/2014/main" id="{00E643D8-8E14-42DD-4358-7AFC36130DB8}"/>
              </a:ext>
            </a:extLst>
          </p:cNvPr>
          <p:cNvSpPr txBox="1">
            <a:spLocks/>
          </p:cNvSpPr>
          <p:nvPr/>
        </p:nvSpPr>
        <p:spPr>
          <a:xfrm>
            <a:off x="407368" y="556357"/>
            <a:ext cx="11784632" cy="485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rPr>
              <a:t>Qualifikationsprofil Beispiel: Bachelor (EQR/NQR 6) </a:t>
            </a:r>
          </a:p>
        </p:txBody>
      </p:sp>
    </p:spTree>
    <p:extLst>
      <p:ext uri="{BB962C8B-B14F-4D97-AF65-F5344CB8AC3E}">
        <p14:creationId xmlns:p14="http://schemas.microsoft.com/office/powerpoint/2010/main" val="32309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ntertitel 15">
            <a:extLst>
              <a:ext uri="{FF2B5EF4-FFF2-40B4-BE49-F238E27FC236}">
                <a16:creationId xmlns:a16="http://schemas.microsoft.com/office/drawing/2014/main" id="{0673432F-A8EC-4995-ACA1-E86AF5658390}"/>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
        <p:nvSpPr>
          <p:cNvPr id="2" name="Rechteck 1">
            <a:extLst>
              <a:ext uri="{FF2B5EF4-FFF2-40B4-BE49-F238E27FC236}">
                <a16:creationId xmlns:a16="http://schemas.microsoft.com/office/drawing/2014/main" id="{FF6B51B7-B522-4684-B336-78C14B9677D6}"/>
              </a:ext>
            </a:extLst>
          </p:cNvPr>
          <p:cNvSpPr/>
          <p:nvPr/>
        </p:nvSpPr>
        <p:spPr>
          <a:xfrm>
            <a:off x="335360" y="1268760"/>
            <a:ext cx="6660000" cy="4708981"/>
          </a:xfrm>
          <a:prstGeom prst="rect">
            <a:avLst/>
          </a:prstGeom>
          <a:gradFill>
            <a:gsLst>
              <a:gs pos="0">
                <a:schemeClr val="accent1">
                  <a:tint val="66000"/>
                  <a:satMod val="160000"/>
                </a:schemeClr>
              </a:gs>
              <a:gs pos="39000">
                <a:schemeClr val="accent1">
                  <a:tint val="44500"/>
                  <a:satMod val="160000"/>
                </a:schemeClr>
              </a:gs>
              <a:gs pos="89000">
                <a:schemeClr val="accent4">
                  <a:lumMod val="20000"/>
                  <a:lumOff val="80000"/>
                </a:schemeClr>
              </a:gs>
            </a:gsLst>
            <a:lin ang="2700000" scaled="1"/>
          </a:gradFill>
        </p:spPr>
        <p:txBody>
          <a:bodyPr wrap="square">
            <a:spAutoFit/>
          </a:bodyPr>
          <a:lstStyle/>
          <a:p>
            <a:r>
              <a:rPr lang="de-AT" sz="2000" dirty="0">
                <a:effectLst/>
                <a:latin typeface="Calibri" panose="020F0502020204030204" pitchFamily="34" charset="0"/>
                <a:ea typeface="Calibri" panose="020F0502020204030204" pitchFamily="34" charset="0"/>
                <a:cs typeface="Times New Roman" panose="02020603050405020304" pitchFamily="18" charset="0"/>
              </a:rPr>
              <a:t>Absolventinnen und Absolventen des Bachelorstudiums Informatik </a:t>
            </a:r>
          </a:p>
          <a:p>
            <a:endParaRPr lang="de-AT" sz="2000" dirty="0">
              <a:latin typeface="Calibri" panose="020F0502020204030204" pitchFamily="34" charset="0"/>
              <a:ea typeface="Calibri" panose="020F0502020204030204" pitchFamily="34" charset="0"/>
              <a:cs typeface="Times New Roman" panose="02020603050405020304" pitchFamily="18" charset="0"/>
            </a:endParaRPr>
          </a:p>
          <a:p>
            <a:r>
              <a:rPr lang="de-AT" sz="2000" dirty="0">
                <a:effectLst/>
                <a:latin typeface="Calibri" panose="020F0502020204030204" pitchFamily="34" charset="0"/>
                <a:ea typeface="Calibri" panose="020F0502020204030204" pitchFamily="34" charset="0"/>
                <a:cs typeface="Times New Roman" panose="02020603050405020304" pitchFamily="18" charset="0"/>
              </a:rPr>
              <a:t>haben eine breite wissenschaftliche Grundausbildung in der Informatik und können das Gelernte auf konkrete Problemstellungen anwenden, </a:t>
            </a:r>
          </a:p>
          <a:p>
            <a:r>
              <a:rPr lang="de-AT" sz="2000" dirty="0">
                <a:effectLst/>
                <a:latin typeface="Calibri" panose="020F0502020204030204" pitchFamily="34" charset="0"/>
                <a:ea typeface="Calibri" panose="020F0502020204030204" pitchFamily="34" charset="0"/>
                <a:cs typeface="Times New Roman" panose="02020603050405020304" pitchFamily="18" charset="0"/>
              </a:rPr>
              <a:t> </a:t>
            </a:r>
          </a:p>
          <a:p>
            <a:r>
              <a:rPr lang="de-AT" sz="2000" dirty="0">
                <a:effectLst/>
                <a:latin typeface="Calibri" panose="020F0502020204030204" pitchFamily="34" charset="0"/>
                <a:ea typeface="Calibri" panose="020F0502020204030204" pitchFamily="34" charset="0"/>
                <a:cs typeface="Times New Roman" panose="02020603050405020304" pitchFamily="18" charset="0"/>
              </a:rPr>
              <a:t>haben erprobte Programmierkenntnisse, einen souveränen Umgang mit digitalen Daten und Algorithmen sowie das Verständnis für Architekturprinzipien moderner informationstechnischer Systeme erworben,</a:t>
            </a:r>
          </a:p>
          <a:p>
            <a:r>
              <a:rPr lang="de-AT" sz="2000" dirty="0">
                <a:effectLst/>
                <a:latin typeface="Calibri" panose="020F0502020204030204" pitchFamily="34" charset="0"/>
                <a:ea typeface="Calibri" panose="020F0502020204030204" pitchFamily="34" charset="0"/>
                <a:cs typeface="Times New Roman" panose="02020603050405020304" pitchFamily="18" charset="0"/>
              </a:rPr>
              <a:t> </a:t>
            </a:r>
          </a:p>
          <a:p>
            <a:r>
              <a:rPr lang="de-AT" sz="2000" dirty="0">
                <a:effectLst/>
                <a:latin typeface="Calibri" panose="020F0502020204030204" pitchFamily="34" charset="0"/>
                <a:ea typeface="Calibri" panose="020F0502020204030204" pitchFamily="34" charset="0"/>
                <a:cs typeface="Times New Roman" panose="02020603050405020304" pitchFamily="18" charset="0"/>
              </a:rPr>
              <a:t>sind qualifiziert für einen Berufseinstieg im IT-Bereich und optimal auf ein universitäres Masterstudium mit Informatik-Bezug vorbereitet.</a:t>
            </a:r>
          </a:p>
        </p:txBody>
      </p:sp>
      <p:sp>
        <p:nvSpPr>
          <p:cNvPr id="10" name="Textfeld 9">
            <a:extLst>
              <a:ext uri="{FF2B5EF4-FFF2-40B4-BE49-F238E27FC236}">
                <a16:creationId xmlns:a16="http://schemas.microsoft.com/office/drawing/2014/main" id="{F219C21D-E94C-435C-B3D8-93E94F602E90}"/>
              </a:ext>
            </a:extLst>
          </p:cNvPr>
          <p:cNvSpPr txBox="1"/>
          <p:nvPr/>
        </p:nvSpPr>
        <p:spPr>
          <a:xfrm>
            <a:off x="7313571" y="1988840"/>
            <a:ext cx="4453207" cy="369332"/>
          </a:xfrm>
          <a:prstGeom prst="rect">
            <a:avLst/>
          </a:prstGeom>
          <a:noFill/>
        </p:spPr>
        <p:txBody>
          <a:bodyPr wrap="square" rtlCol="0">
            <a:spAutoFit/>
          </a:bodyPr>
          <a:lstStyle/>
          <a:p>
            <a:endParaRPr lang="de-AT" dirty="0"/>
          </a:p>
        </p:txBody>
      </p:sp>
      <p:grpSp>
        <p:nvGrpSpPr>
          <p:cNvPr id="16" name="Gruppieren 15">
            <a:extLst>
              <a:ext uri="{FF2B5EF4-FFF2-40B4-BE49-F238E27FC236}">
                <a16:creationId xmlns:a16="http://schemas.microsoft.com/office/drawing/2014/main" id="{2032C496-2B10-D16D-FFF1-930713FC82F0}"/>
              </a:ext>
            </a:extLst>
          </p:cNvPr>
          <p:cNvGrpSpPr/>
          <p:nvPr/>
        </p:nvGrpSpPr>
        <p:grpSpPr>
          <a:xfrm>
            <a:off x="7300115" y="2779342"/>
            <a:ext cx="4500500" cy="1554404"/>
            <a:chOff x="7320136" y="3070010"/>
            <a:chExt cx="4500500" cy="1554404"/>
          </a:xfrm>
        </p:grpSpPr>
        <p:sp>
          <p:nvSpPr>
            <p:cNvPr id="11" name="Sprechblase: rechteckig 10">
              <a:extLst>
                <a:ext uri="{FF2B5EF4-FFF2-40B4-BE49-F238E27FC236}">
                  <a16:creationId xmlns:a16="http://schemas.microsoft.com/office/drawing/2014/main" id="{2BE5145F-22E3-48EA-9D5C-535A627A226E}"/>
                </a:ext>
              </a:extLst>
            </p:cNvPr>
            <p:cNvSpPr/>
            <p:nvPr/>
          </p:nvSpPr>
          <p:spPr>
            <a:xfrm>
              <a:off x="7320136" y="3070010"/>
              <a:ext cx="4392488" cy="1235273"/>
            </a:xfrm>
            <a:prstGeom prst="wedgeRectCallout">
              <a:avLst>
                <a:gd name="adj1" fmla="val -57854"/>
                <a:gd name="adj2" fmla="val -234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58ABA7F3-B6DC-45D8-BAA8-6FFED1F7800C}"/>
                </a:ext>
              </a:extLst>
            </p:cNvPr>
            <p:cNvSpPr txBox="1"/>
            <p:nvPr/>
          </p:nvSpPr>
          <p:spPr>
            <a:xfrm>
              <a:off x="7320136" y="3147086"/>
              <a:ext cx="4500500" cy="1477328"/>
            </a:xfrm>
            <a:prstGeom prst="rect">
              <a:avLst/>
            </a:prstGeom>
            <a:noFill/>
          </p:spPr>
          <p:txBody>
            <a:bodyPr wrap="square" rtlCol="0">
              <a:spAutoFit/>
            </a:bodyPr>
            <a:lstStyle/>
            <a:p>
              <a:r>
                <a:rPr lang="de-AT" dirty="0"/>
                <a:t>Niveau?</a:t>
              </a:r>
            </a:p>
            <a:p>
              <a:r>
                <a:rPr lang="de-AT" dirty="0"/>
                <a:t>Ethisch/sozial verantwortungsvoller Umgang mit Daten? </a:t>
              </a:r>
            </a:p>
            <a:p>
              <a:r>
                <a:rPr lang="de-AT" dirty="0"/>
                <a:t>Kritisches Verständnis?</a:t>
              </a:r>
            </a:p>
            <a:p>
              <a:endParaRPr lang="de-AT" dirty="0"/>
            </a:p>
          </p:txBody>
        </p:sp>
      </p:grpSp>
      <p:grpSp>
        <p:nvGrpSpPr>
          <p:cNvPr id="6" name="Gruppieren 5">
            <a:extLst>
              <a:ext uri="{FF2B5EF4-FFF2-40B4-BE49-F238E27FC236}">
                <a16:creationId xmlns:a16="http://schemas.microsoft.com/office/drawing/2014/main" id="{F04248B4-CAAB-633E-5E67-B82C09584DD7}"/>
              </a:ext>
            </a:extLst>
          </p:cNvPr>
          <p:cNvGrpSpPr/>
          <p:nvPr/>
        </p:nvGrpSpPr>
        <p:grpSpPr>
          <a:xfrm>
            <a:off x="7313571" y="4382359"/>
            <a:ext cx="4433038" cy="1180424"/>
            <a:chOff x="7313571" y="4395665"/>
            <a:chExt cx="4433038" cy="1152128"/>
          </a:xfrm>
        </p:grpSpPr>
        <p:sp>
          <p:nvSpPr>
            <p:cNvPr id="7" name="Sprechblase: rechteckig 6">
              <a:extLst>
                <a:ext uri="{FF2B5EF4-FFF2-40B4-BE49-F238E27FC236}">
                  <a16:creationId xmlns:a16="http://schemas.microsoft.com/office/drawing/2014/main" id="{814BC516-77FC-4980-AB58-3064987A6050}"/>
                </a:ext>
              </a:extLst>
            </p:cNvPr>
            <p:cNvSpPr/>
            <p:nvPr/>
          </p:nvSpPr>
          <p:spPr>
            <a:xfrm>
              <a:off x="7313571" y="4395665"/>
              <a:ext cx="4392488" cy="1152128"/>
            </a:xfrm>
            <a:prstGeom prst="wedgeRectCallout">
              <a:avLst>
                <a:gd name="adj1" fmla="val -57942"/>
                <a:gd name="adj2" fmla="val 206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feld 12">
              <a:extLst>
                <a:ext uri="{FF2B5EF4-FFF2-40B4-BE49-F238E27FC236}">
                  <a16:creationId xmlns:a16="http://schemas.microsoft.com/office/drawing/2014/main" id="{09268705-88F2-4E63-A106-32394BFE3F71}"/>
                </a:ext>
              </a:extLst>
            </p:cNvPr>
            <p:cNvSpPr txBox="1"/>
            <p:nvPr/>
          </p:nvSpPr>
          <p:spPr>
            <a:xfrm>
              <a:off x="7354121" y="4615488"/>
              <a:ext cx="4392488" cy="923330"/>
            </a:xfrm>
            <a:prstGeom prst="rect">
              <a:avLst/>
            </a:prstGeom>
            <a:noFill/>
          </p:spPr>
          <p:txBody>
            <a:bodyPr wrap="square" rtlCol="0">
              <a:spAutoFit/>
            </a:bodyPr>
            <a:lstStyle/>
            <a:p>
              <a:r>
                <a:rPr lang="de-AT" dirty="0"/>
                <a:t>Leitungskompetenz?</a:t>
              </a:r>
            </a:p>
            <a:p>
              <a:r>
                <a:rPr lang="de-AT" dirty="0"/>
                <a:t>Übernahme von Verantwortung?</a:t>
              </a:r>
            </a:p>
            <a:p>
              <a:r>
                <a:rPr lang="de-AT" dirty="0"/>
                <a:t>Lernstrategien?</a:t>
              </a:r>
            </a:p>
          </p:txBody>
        </p:sp>
      </p:grpSp>
      <p:sp>
        <p:nvSpPr>
          <p:cNvPr id="14" name="Rechteck 13">
            <a:extLst>
              <a:ext uri="{FF2B5EF4-FFF2-40B4-BE49-F238E27FC236}">
                <a16:creationId xmlns:a16="http://schemas.microsoft.com/office/drawing/2014/main" id="{13C818DA-9A6A-4F2E-BA09-7BC9B3B64C43}"/>
              </a:ext>
            </a:extLst>
          </p:cNvPr>
          <p:cNvSpPr/>
          <p:nvPr/>
        </p:nvSpPr>
        <p:spPr>
          <a:xfrm>
            <a:off x="335360" y="6309320"/>
            <a:ext cx="11449272" cy="492443"/>
          </a:xfrm>
          <a:prstGeom prst="rect">
            <a:avLst/>
          </a:prstGeom>
        </p:spPr>
        <p:txBody>
          <a:bodyPr wrap="square">
            <a:spAutoFit/>
          </a:bodyPr>
          <a:lstStyle/>
          <a:p>
            <a:r>
              <a:rPr lang="de-AT" sz="1300" i="1" dirty="0"/>
              <a:t>Curriculum für das Bachelorstudium Informatik an der Fakultät für Mathematik, Informatik und Physik der Universität Innsbruck, MB 27.02.2019, 19 Stück, Nr. 284:  Innsbruckhttps://www.uibk.ac.at/universitaet/mitteilungsblatt/2018-2019/19/mitteil.pdf </a:t>
            </a:r>
          </a:p>
        </p:txBody>
      </p:sp>
      <p:grpSp>
        <p:nvGrpSpPr>
          <p:cNvPr id="4" name="Gruppieren 3">
            <a:extLst>
              <a:ext uri="{FF2B5EF4-FFF2-40B4-BE49-F238E27FC236}">
                <a16:creationId xmlns:a16="http://schemas.microsoft.com/office/drawing/2014/main" id="{8869041E-3F7B-4380-B50F-7A09E0D5DE9C}"/>
              </a:ext>
            </a:extLst>
          </p:cNvPr>
          <p:cNvGrpSpPr/>
          <p:nvPr/>
        </p:nvGrpSpPr>
        <p:grpSpPr>
          <a:xfrm>
            <a:off x="7246109" y="1277002"/>
            <a:ext cx="4500500" cy="1004094"/>
            <a:chOff x="7320136" y="1988840"/>
            <a:chExt cx="4500500" cy="1004094"/>
          </a:xfrm>
        </p:grpSpPr>
        <p:sp>
          <p:nvSpPr>
            <p:cNvPr id="8" name="Sprechblase: rechteckig 7">
              <a:extLst>
                <a:ext uri="{FF2B5EF4-FFF2-40B4-BE49-F238E27FC236}">
                  <a16:creationId xmlns:a16="http://schemas.microsoft.com/office/drawing/2014/main" id="{98D0DD2D-C547-4D3D-9032-7652DEAF03DF}"/>
                </a:ext>
              </a:extLst>
            </p:cNvPr>
            <p:cNvSpPr/>
            <p:nvPr/>
          </p:nvSpPr>
          <p:spPr>
            <a:xfrm>
              <a:off x="7320136" y="1988840"/>
              <a:ext cx="4392488" cy="1004094"/>
            </a:xfrm>
            <a:prstGeom prst="wedgeRectCallout">
              <a:avLst>
                <a:gd name="adj1" fmla="val -56489"/>
                <a:gd name="adj2" fmla="val 176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Textfeld 14">
              <a:extLst>
                <a:ext uri="{FF2B5EF4-FFF2-40B4-BE49-F238E27FC236}">
                  <a16:creationId xmlns:a16="http://schemas.microsoft.com/office/drawing/2014/main" id="{BB44F549-ECFB-4E20-8078-0E7674143532}"/>
                </a:ext>
              </a:extLst>
            </p:cNvPr>
            <p:cNvSpPr txBox="1"/>
            <p:nvPr/>
          </p:nvSpPr>
          <p:spPr>
            <a:xfrm>
              <a:off x="7320136" y="1988840"/>
              <a:ext cx="4500500" cy="923330"/>
            </a:xfrm>
            <a:prstGeom prst="rect">
              <a:avLst/>
            </a:prstGeom>
            <a:noFill/>
          </p:spPr>
          <p:txBody>
            <a:bodyPr wrap="square" rtlCol="0">
              <a:spAutoFit/>
            </a:bodyPr>
            <a:lstStyle/>
            <a:p>
              <a:r>
                <a:rPr lang="de-AT" dirty="0"/>
                <a:t>Wissenschaftliche Berufsvorbildung?</a:t>
              </a:r>
            </a:p>
            <a:p>
              <a:r>
                <a:rPr lang="de-AT" dirty="0"/>
                <a:t>Akademische/Forschungskompetenzen?</a:t>
              </a:r>
            </a:p>
            <a:p>
              <a:r>
                <a:rPr lang="de-AT" dirty="0"/>
                <a:t>Qualifikationen gem. GUEP/EP?</a:t>
              </a:r>
            </a:p>
          </p:txBody>
        </p:sp>
      </p:grpSp>
      <p:sp>
        <p:nvSpPr>
          <p:cNvPr id="17" name="Titel 14">
            <a:extLst>
              <a:ext uri="{FF2B5EF4-FFF2-40B4-BE49-F238E27FC236}">
                <a16:creationId xmlns:a16="http://schemas.microsoft.com/office/drawing/2014/main" id="{C11FB4A2-FD83-5811-572B-16D5A9D9CA56}"/>
              </a:ext>
            </a:extLst>
          </p:cNvPr>
          <p:cNvSpPr txBox="1">
            <a:spLocks/>
          </p:cNvSpPr>
          <p:nvPr/>
        </p:nvSpPr>
        <p:spPr>
          <a:xfrm>
            <a:off x="407368" y="556360"/>
            <a:ext cx="11784632" cy="485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rPr>
              <a:t>Qualifikationsprofil Beispiel: Bachelor (EQR/NQR 6) </a:t>
            </a:r>
          </a:p>
        </p:txBody>
      </p:sp>
    </p:spTree>
    <p:extLst>
      <p:ext uri="{BB962C8B-B14F-4D97-AF65-F5344CB8AC3E}">
        <p14:creationId xmlns:p14="http://schemas.microsoft.com/office/powerpoint/2010/main" val="152143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FE05175-41C7-4104-96DB-8C6A7FAFEA7B}"/>
              </a:ext>
            </a:extLst>
          </p:cNvPr>
          <p:cNvSpPr/>
          <p:nvPr/>
        </p:nvSpPr>
        <p:spPr>
          <a:xfrm>
            <a:off x="335360" y="6309320"/>
            <a:ext cx="11449272" cy="492443"/>
          </a:xfrm>
          <a:prstGeom prst="rect">
            <a:avLst/>
          </a:prstGeom>
        </p:spPr>
        <p:txBody>
          <a:bodyPr wrap="square">
            <a:spAutoFit/>
          </a:bodyPr>
          <a:lstStyle/>
          <a:p>
            <a:r>
              <a:rPr lang="de-AT" sz="1300" i="1" dirty="0"/>
              <a:t>Curriculum für das Bachelorstudium Informatik an der Fakultät für Mathematik, Informatik und Physik der Universität Innsbruck, MB 27.02.2019, 19 Stück, Nr. 284:  Innsbruckhttps://www.uibk.ac.at/universitaet/mitteilungsblatt/2018-2019/19/mitteil.pdf </a:t>
            </a:r>
          </a:p>
        </p:txBody>
      </p:sp>
      <p:graphicFrame>
        <p:nvGraphicFramePr>
          <p:cNvPr id="14" name="Tabelle 13">
            <a:extLst>
              <a:ext uri="{FF2B5EF4-FFF2-40B4-BE49-F238E27FC236}">
                <a16:creationId xmlns:a16="http://schemas.microsoft.com/office/drawing/2014/main" id="{9EB0FE0A-BDBD-45EA-AEC0-E2474FBC9DD0}"/>
              </a:ext>
            </a:extLst>
          </p:cNvPr>
          <p:cNvGraphicFramePr>
            <a:graphicFrameLocks noGrp="1"/>
          </p:cNvGraphicFramePr>
          <p:nvPr>
            <p:extLst/>
          </p:nvPr>
        </p:nvGraphicFramePr>
        <p:xfrm>
          <a:off x="381059" y="1526217"/>
          <a:ext cx="6507028" cy="4063024"/>
        </p:xfrm>
        <a:graphic>
          <a:graphicData uri="http://schemas.openxmlformats.org/drawingml/2006/table">
            <a:tbl>
              <a:tblPr firstRow="1" firstCol="1" bandRow="1">
                <a:tableStyleId>{5C22544A-7EE6-4342-B048-85BDC9FD1C3A}</a:tableStyleId>
              </a:tblPr>
              <a:tblGrid>
                <a:gridCol w="455849">
                  <a:extLst>
                    <a:ext uri="{9D8B030D-6E8A-4147-A177-3AD203B41FA5}">
                      <a16:colId xmlns:a16="http://schemas.microsoft.com/office/drawing/2014/main" val="1023509516"/>
                    </a:ext>
                  </a:extLst>
                </a:gridCol>
                <a:gridCol w="4594904">
                  <a:extLst>
                    <a:ext uri="{9D8B030D-6E8A-4147-A177-3AD203B41FA5}">
                      <a16:colId xmlns:a16="http://schemas.microsoft.com/office/drawing/2014/main" val="672881777"/>
                    </a:ext>
                  </a:extLst>
                </a:gridCol>
                <a:gridCol w="582510">
                  <a:extLst>
                    <a:ext uri="{9D8B030D-6E8A-4147-A177-3AD203B41FA5}">
                      <a16:colId xmlns:a16="http://schemas.microsoft.com/office/drawing/2014/main" val="3720633528"/>
                    </a:ext>
                  </a:extLst>
                </a:gridCol>
                <a:gridCol w="873765">
                  <a:extLst>
                    <a:ext uri="{9D8B030D-6E8A-4147-A177-3AD203B41FA5}">
                      <a16:colId xmlns:a16="http://schemas.microsoft.com/office/drawing/2014/main" val="2448725699"/>
                    </a:ext>
                  </a:extLst>
                </a:gridCol>
              </a:tblGrid>
              <a:tr h="536554">
                <a:tc>
                  <a:txBody>
                    <a:bodyPr/>
                    <a:lstStyle/>
                    <a:p>
                      <a:pPr>
                        <a:lnSpc>
                          <a:spcPct val="107000"/>
                        </a:lnSpc>
                        <a:spcAft>
                          <a:spcPts val="0"/>
                        </a:spcAft>
                      </a:pPr>
                      <a:r>
                        <a:rPr lang="de-DE" sz="1600" dirty="0">
                          <a:solidFill>
                            <a:schemeClr val="tx1"/>
                          </a:solidFill>
                          <a:effectLst/>
                        </a:rPr>
                        <a:t>18.</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Pflichtmodul: Parallele Programmierung</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a:solidFill>
                            <a:schemeClr val="tx1"/>
                          </a:solidFill>
                          <a:effectLst/>
                        </a:rPr>
                        <a:t>SSt</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a:solidFill>
                            <a:schemeClr val="tx1"/>
                          </a:solidFill>
                          <a:effectLst/>
                        </a:rPr>
                        <a:t>ECTS-AP</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1999364777"/>
                  </a:ext>
                </a:extLst>
              </a:tr>
              <a:tr h="536554">
                <a:tc>
                  <a:txBody>
                    <a:bodyPr/>
                    <a:lstStyle/>
                    <a:p>
                      <a:pPr>
                        <a:lnSpc>
                          <a:spcPct val="107000"/>
                        </a:lnSpc>
                        <a:spcAft>
                          <a:spcPts val="0"/>
                        </a:spcAft>
                      </a:pPr>
                      <a:r>
                        <a:rPr lang="de-DE" sz="1600">
                          <a:solidFill>
                            <a:schemeClr val="tx1"/>
                          </a:solidFill>
                          <a:effectLst/>
                        </a:rPr>
                        <a:t>a.</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rPr>
                        <a:t>VO</a:t>
                      </a:r>
                      <a:r>
                        <a:rPr lang="de-DE" sz="1600" dirty="0">
                          <a:solidFill>
                            <a:schemeClr val="tx1"/>
                          </a:solidFill>
                          <a:effectLst/>
                        </a:rPr>
                        <a:t> </a:t>
                      </a:r>
                      <a:r>
                        <a:rPr lang="de-DE" sz="1600" b="1" dirty="0">
                          <a:solidFill>
                            <a:schemeClr val="tx1"/>
                          </a:solidFill>
                          <a:effectLst/>
                        </a:rPr>
                        <a:t>Parallele Programmierung</a:t>
                      </a:r>
                    </a:p>
                    <a:p>
                      <a:pPr>
                        <a:lnSpc>
                          <a:spcPct val="107000"/>
                        </a:lnSpc>
                        <a:spcAft>
                          <a:spcPts val="0"/>
                        </a:spcAft>
                      </a:pPr>
                      <a:endParaRPr lang="de-DE" sz="1600" b="1" dirty="0">
                        <a:solidFill>
                          <a:schemeClr val="tx1"/>
                        </a:solidFill>
                        <a:effectLst/>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2</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3074476330"/>
                  </a:ext>
                </a:extLst>
              </a:tr>
              <a:tr h="550323">
                <a:tc>
                  <a:txBody>
                    <a:bodyPr/>
                    <a:lstStyle/>
                    <a:p>
                      <a:pPr>
                        <a:lnSpc>
                          <a:spcPct val="107000"/>
                        </a:lnSpc>
                        <a:spcAft>
                          <a:spcPts val="0"/>
                        </a:spcAft>
                      </a:pPr>
                      <a:r>
                        <a:rPr lang="de-DE" sz="1600" dirty="0">
                          <a:solidFill>
                            <a:schemeClr val="tx1"/>
                          </a:solidFill>
                          <a:effectLst/>
                        </a:rPr>
                        <a:t>b.</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rPr>
                        <a:t>PS Parallele Programmierung</a:t>
                      </a: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2013812540"/>
                  </a:ext>
                </a:extLst>
              </a:tr>
              <a:tr h="262167">
                <a:tc>
                  <a:txBody>
                    <a:bodyPr/>
                    <a:lstStyle/>
                    <a:p>
                      <a:pPr>
                        <a:lnSpc>
                          <a:spcPct val="107000"/>
                        </a:lnSpc>
                        <a:spcAft>
                          <a:spcPts val="0"/>
                        </a:spcAft>
                      </a:pPr>
                      <a:r>
                        <a:rPr lang="de-DE" sz="1600" dirty="0">
                          <a:solidFill>
                            <a:schemeClr val="tx1"/>
                          </a:solidFill>
                          <a:effectLst/>
                        </a:rPr>
                        <a:t> </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Summe</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de-AT"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rPr>
                        <a:t>5</a:t>
                      </a:r>
                      <a:endParaRPr lang="de-AT"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2878112409"/>
                  </a:ext>
                </a:extLst>
              </a:tr>
              <a:tr h="1908487">
                <a:tc gridSpan="4">
                  <a:txBody>
                    <a:bodyPr/>
                    <a:lstStyle/>
                    <a:p>
                      <a:pPr>
                        <a:lnSpc>
                          <a:spcPct val="107000"/>
                        </a:lnSpc>
                        <a:spcAft>
                          <a:spcPts val="0"/>
                        </a:spcAft>
                      </a:pPr>
                      <a:r>
                        <a:rPr lang="de-DE" sz="1600" dirty="0">
                          <a:solidFill>
                            <a:schemeClr val="tx1"/>
                          </a:solidFill>
                          <a:effectLst/>
                        </a:rPr>
                        <a:t> </a:t>
                      </a:r>
                      <a:r>
                        <a:rPr lang="de-DE" sz="1600" b="1" dirty="0">
                          <a:solidFill>
                            <a:schemeClr val="tx1"/>
                          </a:solidFill>
                          <a:effectLst/>
                        </a:rPr>
                        <a:t>Lernziel des Moduls:</a:t>
                      </a:r>
                    </a:p>
                    <a:p>
                      <a:pPr>
                        <a:lnSpc>
                          <a:spcPct val="107000"/>
                        </a:lnSpc>
                        <a:spcAft>
                          <a:spcPts val="0"/>
                        </a:spcAft>
                      </a:pPr>
                      <a:r>
                        <a:rPr lang="de-DE" sz="1600" b="0" dirty="0">
                          <a:solidFill>
                            <a:schemeClr val="tx1"/>
                          </a:solidFill>
                          <a:effectLst/>
                        </a:rPr>
                        <a:t>Die Studierenden kennen und verstehen nach Abschluss des Moduls die grundlegenden Konzepte der parallelen Systeme und der parallelen Programmierung und können diese anwenden. Sie sind in der Lage, Programme für Parallelrechner mit </a:t>
                      </a:r>
                      <a:r>
                        <a:rPr lang="de-DE" sz="1600" b="0" dirty="0" err="1">
                          <a:solidFill>
                            <a:schemeClr val="tx1"/>
                          </a:solidFill>
                          <a:effectLst/>
                        </a:rPr>
                        <a:t>Shared</a:t>
                      </a:r>
                      <a:r>
                        <a:rPr lang="de-DE" sz="1600" b="0" dirty="0">
                          <a:solidFill>
                            <a:schemeClr val="tx1"/>
                          </a:solidFill>
                          <a:effectLst/>
                        </a:rPr>
                        <a:t> Memory zu entwickeln, zu optimieren und Bezug auf Performance zu analysieren. Sie haben die Fertigkeit erworben, sich ähnliche Inhalte selbst zu erarbeiten</a:t>
                      </a:r>
                      <a:endParaRPr lang="de-AT" sz="1600" b="0" dirty="0">
                        <a:solidFill>
                          <a:schemeClr val="tx1"/>
                        </a:solidFill>
                        <a:effectLst/>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hMerge="1">
                  <a:txBody>
                    <a:bodyPr/>
                    <a:lstStyle/>
                    <a:p>
                      <a:pPr>
                        <a:lnSpc>
                          <a:spcPct val="107000"/>
                        </a:lnSpc>
                        <a:spcAft>
                          <a:spcPts val="0"/>
                        </a:spcAft>
                      </a:pPr>
                      <a:endParaRPr lang="de-AT" sz="1600" b="0" dirty="0">
                        <a:solidFill>
                          <a:schemeClr val="tx1"/>
                        </a:solidFill>
                        <a:effectLst/>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4036642081"/>
                  </a:ext>
                </a:extLst>
              </a:tr>
              <a:tr h="268939">
                <a:tc gridSpan="4">
                  <a:txBody>
                    <a:bodyPr/>
                    <a:lstStyle/>
                    <a:p>
                      <a:pPr>
                        <a:lnSpc>
                          <a:spcPct val="107000"/>
                        </a:lnSpc>
                        <a:spcAft>
                          <a:spcPts val="0"/>
                        </a:spcAft>
                      </a:pPr>
                      <a:r>
                        <a:rPr lang="de-DE" sz="1600" dirty="0">
                          <a:solidFill>
                            <a:schemeClr val="tx1"/>
                          </a:solidFill>
                          <a:effectLst/>
                        </a:rPr>
                        <a:t> </a:t>
                      </a:r>
                      <a:r>
                        <a:rPr lang="de-DE" sz="1600" b="1" dirty="0">
                          <a:solidFill>
                            <a:schemeClr val="tx1"/>
                          </a:solidFill>
                          <a:effectLst/>
                        </a:rPr>
                        <a:t>Anmeldungsvoraussetzung/en: </a:t>
                      </a:r>
                      <a:r>
                        <a:rPr lang="de-DE" sz="1600" b="0" dirty="0">
                          <a:solidFill>
                            <a:schemeClr val="tx1"/>
                          </a:solidFill>
                          <a:effectLst/>
                        </a:rPr>
                        <a:t>keine</a:t>
                      </a:r>
                      <a:endParaRPr lang="de-AT"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hMerge="1">
                  <a:txBody>
                    <a:bodyPr/>
                    <a:lstStyle/>
                    <a:p>
                      <a:pPr>
                        <a:lnSpc>
                          <a:spcPct val="107000"/>
                        </a:lnSpc>
                        <a:spcAft>
                          <a:spcPts val="0"/>
                        </a:spcAft>
                      </a:pP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500290738"/>
                  </a:ext>
                </a:extLst>
              </a:tr>
            </a:tbl>
          </a:graphicData>
        </a:graphic>
      </p:graphicFrame>
      <p:grpSp>
        <p:nvGrpSpPr>
          <p:cNvPr id="2" name="Gruppieren 1">
            <a:extLst>
              <a:ext uri="{FF2B5EF4-FFF2-40B4-BE49-F238E27FC236}">
                <a16:creationId xmlns:a16="http://schemas.microsoft.com/office/drawing/2014/main" id="{2A4D332C-D52C-A71A-FF3E-D5562F2BEB70}"/>
              </a:ext>
            </a:extLst>
          </p:cNvPr>
          <p:cNvGrpSpPr/>
          <p:nvPr/>
        </p:nvGrpSpPr>
        <p:grpSpPr>
          <a:xfrm>
            <a:off x="7313571" y="1988840"/>
            <a:ext cx="4453207" cy="369332"/>
            <a:chOff x="7313571" y="1988840"/>
            <a:chExt cx="4453207" cy="369332"/>
          </a:xfrm>
        </p:grpSpPr>
        <p:sp>
          <p:nvSpPr>
            <p:cNvPr id="16" name="Sprechblase: rechteckig 15">
              <a:extLst>
                <a:ext uri="{FF2B5EF4-FFF2-40B4-BE49-F238E27FC236}">
                  <a16:creationId xmlns:a16="http://schemas.microsoft.com/office/drawing/2014/main" id="{741DAF67-E34C-45CC-AC98-4DBFABD4809A}"/>
                </a:ext>
              </a:extLst>
            </p:cNvPr>
            <p:cNvSpPr/>
            <p:nvPr/>
          </p:nvSpPr>
          <p:spPr>
            <a:xfrm>
              <a:off x="7320136" y="1988840"/>
              <a:ext cx="4392488" cy="369332"/>
            </a:xfrm>
            <a:prstGeom prst="wedgeRectCallout">
              <a:avLst>
                <a:gd name="adj1" fmla="val -73004"/>
                <a:gd name="adj2" fmla="val 3408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feld 16">
              <a:extLst>
                <a:ext uri="{FF2B5EF4-FFF2-40B4-BE49-F238E27FC236}">
                  <a16:creationId xmlns:a16="http://schemas.microsoft.com/office/drawing/2014/main" id="{B07914BC-390B-45B6-A0A5-456041B18D8A}"/>
                </a:ext>
              </a:extLst>
            </p:cNvPr>
            <p:cNvSpPr txBox="1"/>
            <p:nvPr/>
          </p:nvSpPr>
          <p:spPr>
            <a:xfrm>
              <a:off x="7313571" y="1988840"/>
              <a:ext cx="4453207" cy="369332"/>
            </a:xfrm>
            <a:prstGeom prst="rect">
              <a:avLst/>
            </a:prstGeom>
            <a:noFill/>
          </p:spPr>
          <p:txBody>
            <a:bodyPr wrap="square" rtlCol="0">
              <a:spAutoFit/>
            </a:bodyPr>
            <a:lstStyle/>
            <a:p>
              <a:r>
                <a:rPr lang="de-AT" dirty="0"/>
                <a:t>Niveauangaben?</a:t>
              </a:r>
            </a:p>
          </p:txBody>
        </p:sp>
      </p:grpSp>
      <p:grpSp>
        <p:nvGrpSpPr>
          <p:cNvPr id="21" name="Gruppieren 20">
            <a:extLst>
              <a:ext uri="{FF2B5EF4-FFF2-40B4-BE49-F238E27FC236}">
                <a16:creationId xmlns:a16="http://schemas.microsoft.com/office/drawing/2014/main" id="{4A484606-375F-4BE7-B5EB-1CCED6870A91}"/>
              </a:ext>
            </a:extLst>
          </p:cNvPr>
          <p:cNvGrpSpPr/>
          <p:nvPr/>
        </p:nvGrpSpPr>
        <p:grpSpPr>
          <a:xfrm>
            <a:off x="7284191" y="5055567"/>
            <a:ext cx="4471061" cy="1200330"/>
            <a:chOff x="7313571" y="3068959"/>
            <a:chExt cx="4471061" cy="1200330"/>
          </a:xfrm>
        </p:grpSpPr>
        <p:sp>
          <p:nvSpPr>
            <p:cNvPr id="18" name="Sprechblase: rechteckig 17">
              <a:extLst>
                <a:ext uri="{FF2B5EF4-FFF2-40B4-BE49-F238E27FC236}">
                  <a16:creationId xmlns:a16="http://schemas.microsoft.com/office/drawing/2014/main" id="{52FDFCC4-62A2-45DB-A296-014983C9E355}"/>
                </a:ext>
              </a:extLst>
            </p:cNvPr>
            <p:cNvSpPr/>
            <p:nvPr/>
          </p:nvSpPr>
          <p:spPr>
            <a:xfrm>
              <a:off x="7313571" y="3068959"/>
              <a:ext cx="4399053" cy="1200329"/>
            </a:xfrm>
            <a:prstGeom prst="wedgeRectCallout">
              <a:avLst>
                <a:gd name="adj1" fmla="val -88665"/>
                <a:gd name="adj2" fmla="val -407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Textfeld 18">
              <a:extLst>
                <a:ext uri="{FF2B5EF4-FFF2-40B4-BE49-F238E27FC236}">
                  <a16:creationId xmlns:a16="http://schemas.microsoft.com/office/drawing/2014/main" id="{7B17A691-564C-44C7-B684-5002015CB12B}"/>
                </a:ext>
              </a:extLst>
            </p:cNvPr>
            <p:cNvSpPr txBox="1"/>
            <p:nvPr/>
          </p:nvSpPr>
          <p:spPr>
            <a:xfrm>
              <a:off x="7320136" y="3068960"/>
              <a:ext cx="4464496" cy="1200329"/>
            </a:xfrm>
            <a:prstGeom prst="rect">
              <a:avLst/>
            </a:prstGeom>
            <a:noFill/>
          </p:spPr>
          <p:txBody>
            <a:bodyPr wrap="square" rtlCol="0">
              <a:spAutoFit/>
            </a:bodyPr>
            <a:lstStyle/>
            <a:p>
              <a:r>
                <a:rPr lang="de-AT" dirty="0"/>
                <a:t>- Fertigkeiten, Fähigkeiten, Kompetenzen</a:t>
              </a:r>
            </a:p>
            <a:p>
              <a:pPr marL="285750" indent="-285750">
                <a:buFontTx/>
                <a:buChar char="-"/>
              </a:pPr>
              <a:r>
                <a:rPr lang="de-AT" dirty="0"/>
                <a:t>Konsequenz für Lehre/Prüfungsordnung?</a:t>
              </a:r>
            </a:p>
            <a:p>
              <a:pPr marL="285750" indent="-285750">
                <a:buFontTx/>
                <a:buChar char="-"/>
              </a:pPr>
              <a:r>
                <a:rPr lang="de-AT" dirty="0"/>
                <a:t>Lernstrategie um Studium autonom fortsetzen zu können?</a:t>
              </a:r>
            </a:p>
          </p:txBody>
        </p:sp>
      </p:grpSp>
      <p:grpSp>
        <p:nvGrpSpPr>
          <p:cNvPr id="22" name="Gruppieren 21">
            <a:extLst>
              <a:ext uri="{FF2B5EF4-FFF2-40B4-BE49-F238E27FC236}">
                <a16:creationId xmlns:a16="http://schemas.microsoft.com/office/drawing/2014/main" id="{98245870-5B38-4560-ABC8-F68A84A68A7C}"/>
              </a:ext>
            </a:extLst>
          </p:cNvPr>
          <p:cNvGrpSpPr/>
          <p:nvPr/>
        </p:nvGrpSpPr>
        <p:grpSpPr>
          <a:xfrm>
            <a:off x="7280425" y="3097000"/>
            <a:ext cx="4497370" cy="1740707"/>
            <a:chOff x="7280425" y="3097000"/>
            <a:chExt cx="4497370" cy="1740707"/>
          </a:xfrm>
        </p:grpSpPr>
        <p:sp>
          <p:nvSpPr>
            <p:cNvPr id="15" name="Sprechblase: rechteckig 14">
              <a:extLst>
                <a:ext uri="{FF2B5EF4-FFF2-40B4-BE49-F238E27FC236}">
                  <a16:creationId xmlns:a16="http://schemas.microsoft.com/office/drawing/2014/main" id="{05C54FB1-1332-43DD-8AA9-9E1325084F34}"/>
                </a:ext>
              </a:extLst>
            </p:cNvPr>
            <p:cNvSpPr/>
            <p:nvPr/>
          </p:nvSpPr>
          <p:spPr>
            <a:xfrm>
              <a:off x="7313571" y="3097000"/>
              <a:ext cx="4392488" cy="1740707"/>
            </a:xfrm>
            <a:prstGeom prst="wedgeRectCallout">
              <a:avLst>
                <a:gd name="adj1" fmla="val -76602"/>
                <a:gd name="adj2" fmla="val 218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Textfeld 19">
              <a:extLst>
                <a:ext uri="{FF2B5EF4-FFF2-40B4-BE49-F238E27FC236}">
                  <a16:creationId xmlns:a16="http://schemas.microsoft.com/office/drawing/2014/main" id="{08442A94-D518-4836-B34C-1B722BAB4452}"/>
                </a:ext>
              </a:extLst>
            </p:cNvPr>
            <p:cNvSpPr txBox="1"/>
            <p:nvPr/>
          </p:nvSpPr>
          <p:spPr>
            <a:xfrm>
              <a:off x="7280425" y="3103800"/>
              <a:ext cx="4497370" cy="1477328"/>
            </a:xfrm>
            <a:prstGeom prst="rect">
              <a:avLst/>
            </a:prstGeom>
            <a:noFill/>
          </p:spPr>
          <p:txBody>
            <a:bodyPr wrap="square" rtlCol="0">
              <a:spAutoFit/>
            </a:bodyPr>
            <a:lstStyle/>
            <a:p>
              <a:r>
                <a:rPr lang="de-AT" dirty="0"/>
                <a:t>Berücksichtigung wissenschaftlicher, ethischer Belange?</a:t>
              </a:r>
            </a:p>
            <a:p>
              <a:r>
                <a:rPr lang="de-AT" dirty="0"/>
                <a:t>Kommunikationskompetenz?</a:t>
              </a:r>
            </a:p>
            <a:p>
              <a:r>
                <a:rPr lang="de-AT" dirty="0"/>
                <a:t>Weitere allgemeine/generische/akademische Kompetenzen?</a:t>
              </a:r>
            </a:p>
          </p:txBody>
        </p:sp>
      </p:grpSp>
      <p:sp>
        <p:nvSpPr>
          <p:cNvPr id="5" name="Untertitel 15">
            <a:extLst>
              <a:ext uri="{FF2B5EF4-FFF2-40B4-BE49-F238E27FC236}">
                <a16:creationId xmlns:a16="http://schemas.microsoft.com/office/drawing/2014/main" id="{93CDD978-0CC8-26A7-AC8D-0522C29D67E7}"/>
              </a:ext>
            </a:extLst>
          </p:cNvPr>
          <p:cNvSpPr txBox="1">
            <a:spLocks/>
          </p:cNvSpPr>
          <p:nvPr/>
        </p:nvSpPr>
        <p:spPr>
          <a:xfrm rot="5400000">
            <a:off x="8616680" y="3276000"/>
            <a:ext cx="6876000" cy="324000"/>
          </a:xfrm>
          <a:prstGeom prst="rect">
            <a:avLst/>
          </a:prstGeom>
          <a:solidFill>
            <a:srgbClr val="EB8B2D">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
        <p:nvSpPr>
          <p:cNvPr id="6" name="Titel 14">
            <a:extLst>
              <a:ext uri="{FF2B5EF4-FFF2-40B4-BE49-F238E27FC236}">
                <a16:creationId xmlns:a16="http://schemas.microsoft.com/office/drawing/2014/main" id="{DAA3DF69-08BA-7504-2377-5C693DE47989}"/>
              </a:ext>
            </a:extLst>
          </p:cNvPr>
          <p:cNvSpPr txBox="1">
            <a:spLocks/>
          </p:cNvSpPr>
          <p:nvPr/>
        </p:nvSpPr>
        <p:spPr>
          <a:xfrm>
            <a:off x="407368" y="556358"/>
            <a:ext cx="11784632" cy="485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rPr>
              <a:t>Qualifikationsprofil Beispiel: Bachelor (EQR/NQR 6) </a:t>
            </a:r>
          </a:p>
        </p:txBody>
      </p:sp>
    </p:spTree>
    <p:extLst>
      <p:ext uri="{BB962C8B-B14F-4D97-AF65-F5344CB8AC3E}">
        <p14:creationId xmlns:p14="http://schemas.microsoft.com/office/powerpoint/2010/main" val="6478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a:extLst>
              <a:ext uri="{FF2B5EF4-FFF2-40B4-BE49-F238E27FC236}">
                <a16:creationId xmlns:a16="http://schemas.microsoft.com/office/drawing/2014/main" id="{1637C830-8759-4B69-A72E-61078248F600}"/>
              </a:ext>
            </a:extLst>
          </p:cNvPr>
          <p:cNvGraphicFramePr>
            <a:graphicFrameLocks noGrp="1"/>
          </p:cNvGraphicFramePr>
          <p:nvPr>
            <p:extLst/>
          </p:nvPr>
        </p:nvGraphicFramePr>
        <p:xfrm>
          <a:off x="983432" y="1247951"/>
          <a:ext cx="10116143" cy="3823565"/>
        </p:xfrm>
        <a:graphic>
          <a:graphicData uri="http://schemas.openxmlformats.org/drawingml/2006/table">
            <a:tbl>
              <a:tblPr firstRow="1" firstCol="1" bandRow="1">
                <a:tableStyleId>{5C22544A-7EE6-4342-B048-85BDC9FD1C3A}</a:tableStyleId>
              </a:tblPr>
              <a:tblGrid>
                <a:gridCol w="404648">
                  <a:extLst>
                    <a:ext uri="{9D8B030D-6E8A-4147-A177-3AD203B41FA5}">
                      <a16:colId xmlns:a16="http://schemas.microsoft.com/office/drawing/2014/main" val="1023509516"/>
                    </a:ext>
                  </a:extLst>
                </a:gridCol>
                <a:gridCol w="7958031">
                  <a:extLst>
                    <a:ext uri="{9D8B030D-6E8A-4147-A177-3AD203B41FA5}">
                      <a16:colId xmlns:a16="http://schemas.microsoft.com/office/drawing/2014/main" val="672881777"/>
                    </a:ext>
                  </a:extLst>
                </a:gridCol>
                <a:gridCol w="876732">
                  <a:extLst>
                    <a:ext uri="{9D8B030D-6E8A-4147-A177-3AD203B41FA5}">
                      <a16:colId xmlns:a16="http://schemas.microsoft.com/office/drawing/2014/main" val="3720633528"/>
                    </a:ext>
                  </a:extLst>
                </a:gridCol>
                <a:gridCol w="876732">
                  <a:extLst>
                    <a:ext uri="{9D8B030D-6E8A-4147-A177-3AD203B41FA5}">
                      <a16:colId xmlns:a16="http://schemas.microsoft.com/office/drawing/2014/main" val="2448725699"/>
                    </a:ext>
                  </a:extLst>
                </a:gridCol>
              </a:tblGrid>
              <a:tr h="432048">
                <a:tc>
                  <a:txBody>
                    <a:bodyPr/>
                    <a:lstStyle/>
                    <a:p>
                      <a:pPr>
                        <a:lnSpc>
                          <a:spcPct val="107000"/>
                        </a:lnSpc>
                        <a:spcAft>
                          <a:spcPts val="0"/>
                        </a:spcAft>
                      </a:pPr>
                      <a:r>
                        <a:rPr lang="de-DE" sz="1600" dirty="0">
                          <a:solidFill>
                            <a:schemeClr val="tx1"/>
                          </a:solidFill>
                          <a:effectLst/>
                        </a:rPr>
                        <a:t>1.</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Pflichtmodul: Einführung in die Betriebswirtschaft</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a:solidFill>
                            <a:schemeClr val="tx1"/>
                          </a:solidFill>
                          <a:effectLst/>
                        </a:rPr>
                        <a:t>SSt</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a:solidFill>
                            <a:schemeClr val="tx1"/>
                          </a:solidFill>
                          <a:effectLst/>
                        </a:rPr>
                        <a:t>ECTS-AP</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1999364777"/>
                  </a:ext>
                </a:extLst>
              </a:tr>
              <a:tr h="255741">
                <a:tc>
                  <a:txBody>
                    <a:bodyPr/>
                    <a:lstStyle/>
                    <a:p>
                      <a:pPr>
                        <a:lnSpc>
                          <a:spcPct val="107000"/>
                        </a:lnSpc>
                        <a:spcAft>
                          <a:spcPts val="0"/>
                        </a:spcAft>
                      </a:pPr>
                      <a:r>
                        <a:rPr lang="de-DE" sz="1600">
                          <a:solidFill>
                            <a:schemeClr val="tx1"/>
                          </a:solidFill>
                          <a:effectLst/>
                        </a:rPr>
                        <a:t>a.</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rPr>
                        <a:t>VO</a:t>
                      </a:r>
                      <a:r>
                        <a:rPr lang="de-DE" sz="1600" dirty="0">
                          <a:solidFill>
                            <a:schemeClr val="tx1"/>
                          </a:solidFill>
                          <a:effectLst/>
                        </a:rPr>
                        <a:t> </a:t>
                      </a:r>
                      <a:r>
                        <a:rPr lang="de-DE" sz="1600" b="1" dirty="0">
                          <a:solidFill>
                            <a:schemeClr val="tx1"/>
                          </a:solidFill>
                          <a:effectLst/>
                        </a:rPr>
                        <a:t>Betriebswirtschaftliches Denken und Management</a:t>
                      </a:r>
                    </a:p>
                    <a:p>
                      <a:pPr>
                        <a:lnSpc>
                          <a:spcPct val="107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Überblick über zentrale Konzepte und Ideen der Betriebswirtschafts- und Managementlehre; grundlegende ökonomische Fragestellungen und deren Handhabung in Theorie und Praxis; Ausblick auf zentrale Inhalte des wirtschaftswissenschaftlichen Studiums</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2</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4</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3074476330"/>
                  </a:ext>
                </a:extLst>
              </a:tr>
              <a:tr h="523317">
                <a:tc>
                  <a:txBody>
                    <a:bodyPr/>
                    <a:lstStyle/>
                    <a:p>
                      <a:pPr>
                        <a:lnSpc>
                          <a:spcPct val="107000"/>
                        </a:lnSpc>
                        <a:spcAft>
                          <a:spcPts val="0"/>
                        </a:spcAft>
                      </a:pPr>
                      <a:r>
                        <a:rPr lang="de-DE" sz="1600">
                          <a:solidFill>
                            <a:schemeClr val="tx1"/>
                          </a:solidFill>
                          <a:effectLst/>
                        </a:rPr>
                        <a:t>b.</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rPr>
                        <a:t>PS Einführung in die Betriebswirtschafts</a:t>
                      </a:r>
                    </a:p>
                    <a:p>
                      <a:pPr>
                        <a:lnSpc>
                          <a:spcPct val="107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Einübung zentraler </a:t>
                      </a:r>
                      <a:r>
                        <a:rPr lang="de-DE"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betriebswirtschaftlicher</a:t>
                      </a: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Kompetenzen und wissenschaftlicher Methodik anhand ausgewählter Themen der VO; Arbeiten mit (wissenschaftlichen) Texten</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a:solidFill>
                            <a:schemeClr val="tx1"/>
                          </a:solidFill>
                          <a:effectLst/>
                        </a:rPr>
                        <a:t>2</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2013812540"/>
                  </a:ext>
                </a:extLst>
              </a:tr>
              <a:tr h="222823">
                <a:tc>
                  <a:txBody>
                    <a:bodyPr/>
                    <a:lstStyle/>
                    <a:p>
                      <a:pPr>
                        <a:lnSpc>
                          <a:spcPct val="107000"/>
                        </a:lnSpc>
                        <a:spcAft>
                          <a:spcPts val="0"/>
                        </a:spcAft>
                      </a:pPr>
                      <a:r>
                        <a:rPr lang="de-DE" sz="1600" dirty="0">
                          <a:solidFill>
                            <a:schemeClr val="tx1"/>
                          </a:solidFill>
                          <a:effectLst/>
                        </a:rPr>
                        <a:t> </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Summe</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de-AT"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rPr>
                        <a:t>7,5</a:t>
                      </a:r>
                      <a:endParaRPr lang="de-AT"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2878112409"/>
                  </a:ext>
                </a:extLst>
              </a:tr>
              <a:tr h="1083265">
                <a:tc>
                  <a:txBody>
                    <a:bodyPr/>
                    <a:lstStyle/>
                    <a:p>
                      <a:pPr>
                        <a:lnSpc>
                          <a:spcPct val="107000"/>
                        </a:lnSpc>
                        <a:spcAft>
                          <a:spcPts val="0"/>
                        </a:spcAft>
                      </a:pPr>
                      <a:r>
                        <a:rPr lang="de-DE" sz="1600">
                          <a:solidFill>
                            <a:schemeClr val="tx1"/>
                          </a:solidFill>
                          <a:effectLst/>
                        </a:rPr>
                        <a:t> </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gridSpan="3">
                  <a:txBody>
                    <a:bodyPr/>
                    <a:lstStyle/>
                    <a:p>
                      <a:pPr>
                        <a:lnSpc>
                          <a:spcPct val="107000"/>
                        </a:lnSpc>
                        <a:spcAft>
                          <a:spcPts val="0"/>
                        </a:spcAft>
                      </a:pPr>
                      <a:r>
                        <a:rPr lang="de-DE" sz="1600" b="1" dirty="0">
                          <a:solidFill>
                            <a:schemeClr val="tx1"/>
                          </a:solidFill>
                          <a:effectLst/>
                        </a:rPr>
                        <a:t>Lernziele:</a:t>
                      </a:r>
                      <a:endParaRPr lang="de-AT" sz="1600" b="1" dirty="0">
                        <a:solidFill>
                          <a:schemeClr val="tx1"/>
                        </a:solidFill>
                        <a:effectLst/>
                      </a:endParaRPr>
                    </a:p>
                    <a:p>
                      <a:pPr algn="just">
                        <a:lnSpc>
                          <a:spcPct val="107000"/>
                        </a:lnSpc>
                        <a:spcAft>
                          <a:spcPts val="0"/>
                        </a:spcAft>
                      </a:pPr>
                      <a:r>
                        <a:rPr lang="de-DE" sz="1600" b="1" dirty="0">
                          <a:solidFill>
                            <a:schemeClr val="tx1"/>
                          </a:solidFill>
                          <a:effectLst/>
                        </a:rPr>
                        <a:t>Erwerb eines Grundverständnisses für betriebswirtschaftliches Denken und Management</a:t>
                      </a:r>
                      <a:r>
                        <a:rPr lang="de-DE" sz="1600" dirty="0">
                          <a:solidFill>
                            <a:schemeClr val="tx1"/>
                          </a:solidFill>
                          <a:effectLst/>
                        </a:rPr>
                        <a:t>; Einüben einer systematisch-kritischen Herangehensweise an wissenschaftliche Texte; Verfassen eigener Texte auf der Basis wissenschaftlicher Arbeitsweise</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4036642081"/>
                  </a:ext>
                </a:extLst>
              </a:tr>
              <a:tr h="255741">
                <a:tc>
                  <a:txBody>
                    <a:bodyPr/>
                    <a:lstStyle/>
                    <a:p>
                      <a:pPr>
                        <a:lnSpc>
                          <a:spcPct val="107000"/>
                        </a:lnSpc>
                        <a:spcAft>
                          <a:spcPts val="0"/>
                        </a:spcAft>
                      </a:pPr>
                      <a:r>
                        <a:rPr lang="de-DE" sz="1600">
                          <a:solidFill>
                            <a:schemeClr val="tx1"/>
                          </a:solidFill>
                          <a:effectLst/>
                        </a:rPr>
                        <a:t> </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gridSpan="3">
                  <a:txBody>
                    <a:bodyPr/>
                    <a:lstStyle/>
                    <a:p>
                      <a:pPr>
                        <a:lnSpc>
                          <a:spcPct val="107000"/>
                        </a:lnSpc>
                        <a:spcAft>
                          <a:spcPts val="0"/>
                        </a:spcAft>
                      </a:pPr>
                      <a:r>
                        <a:rPr lang="de-DE" sz="1600" b="1" dirty="0">
                          <a:solidFill>
                            <a:schemeClr val="tx1"/>
                          </a:solidFill>
                          <a:effectLst/>
                        </a:rPr>
                        <a:t>Anmeldungsvoraussetzung/en: </a:t>
                      </a:r>
                      <a:r>
                        <a:rPr lang="de-DE" sz="1600" dirty="0">
                          <a:solidFill>
                            <a:schemeClr val="tx1"/>
                          </a:solidFill>
                          <a:effectLst/>
                        </a:rPr>
                        <a:t>keine</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500290738"/>
                  </a:ext>
                </a:extLst>
              </a:tr>
            </a:tbl>
          </a:graphicData>
        </a:graphic>
      </p:graphicFrame>
      <p:sp>
        <p:nvSpPr>
          <p:cNvPr id="8" name="Sprechblase: rechteckig mit abgerundeten Ecken 7">
            <a:extLst>
              <a:ext uri="{FF2B5EF4-FFF2-40B4-BE49-F238E27FC236}">
                <a16:creationId xmlns:a16="http://schemas.microsoft.com/office/drawing/2014/main" id="{336AFD0B-1289-47F8-B4AC-16FF69E97A3F}"/>
              </a:ext>
            </a:extLst>
          </p:cNvPr>
          <p:cNvSpPr/>
          <p:nvPr/>
        </p:nvSpPr>
        <p:spPr>
          <a:xfrm>
            <a:off x="5663952" y="4797152"/>
            <a:ext cx="4320480" cy="1215018"/>
          </a:xfrm>
          <a:prstGeom prst="wedgeRoundRectCallout">
            <a:avLst>
              <a:gd name="adj1" fmla="val -82089"/>
              <a:gd name="adj2" fmla="val -96152"/>
              <a:gd name="adj3" fmla="val 16667"/>
            </a:avLst>
          </a:prstGeom>
          <a:gradFill>
            <a:gsLst>
              <a:gs pos="26000">
                <a:srgbClr val="FF0000">
                  <a:alpha val="0"/>
                  <a:lumMod val="45000"/>
                  <a:lumOff val="55000"/>
                </a:srgbClr>
              </a:gs>
              <a:gs pos="36000">
                <a:schemeClr val="accent1">
                  <a:lumMod val="45000"/>
                  <a:lumOff val="55000"/>
                </a:schemeClr>
              </a:gs>
              <a:gs pos="37000">
                <a:schemeClr val="accent1">
                  <a:lumMod val="45000"/>
                  <a:lumOff val="55000"/>
                </a:schemeClr>
              </a:gs>
              <a:gs pos="49000">
                <a:schemeClr val="accent1">
                  <a:alpha val="54000"/>
                  <a:lumMod val="10000"/>
                  <a:lumOff val="90000"/>
                </a:schemeClr>
              </a:gs>
            </a:gsLst>
            <a:lin ang="5400000" scaled="1"/>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tx1"/>
                </a:solidFill>
              </a:rPr>
              <a:t>Diskussion Deskriptoren</a:t>
            </a:r>
          </a:p>
          <a:p>
            <a:pPr marL="2571750" lvl="5" indent="-285750">
              <a:buFont typeface="Symbol" panose="05050102010706020507" pitchFamily="18" charset="2"/>
              <a:buChar char="-"/>
            </a:pPr>
            <a:r>
              <a:rPr lang="de-AT" dirty="0">
                <a:solidFill>
                  <a:schemeClr val="tx1"/>
                </a:solidFill>
              </a:rPr>
              <a:t>NQR/EQR</a:t>
            </a:r>
          </a:p>
          <a:p>
            <a:pPr marL="2571750" lvl="5" indent="-285750">
              <a:buFont typeface="Symbol" panose="05050102010706020507" pitchFamily="18" charset="2"/>
              <a:buChar char="-"/>
            </a:pPr>
            <a:r>
              <a:rPr lang="de-AT" dirty="0">
                <a:solidFill>
                  <a:schemeClr val="tx1"/>
                </a:solidFill>
              </a:rPr>
              <a:t>DD</a:t>
            </a:r>
            <a:endParaRPr lang="de-AT" dirty="0"/>
          </a:p>
        </p:txBody>
      </p:sp>
      <p:cxnSp>
        <p:nvCxnSpPr>
          <p:cNvPr id="5" name="Gerader Verbinder 4">
            <a:extLst>
              <a:ext uri="{FF2B5EF4-FFF2-40B4-BE49-F238E27FC236}">
                <a16:creationId xmlns:a16="http://schemas.microsoft.com/office/drawing/2014/main" id="{1EB31254-A8A6-4010-AEBA-FD1E17833F22}"/>
              </a:ext>
            </a:extLst>
          </p:cNvPr>
          <p:cNvCxnSpPr>
            <a:cxnSpLocks/>
          </p:cNvCxnSpPr>
          <p:nvPr/>
        </p:nvCxnSpPr>
        <p:spPr>
          <a:xfrm flipH="1">
            <a:off x="2783632" y="4221088"/>
            <a:ext cx="172472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el 14">
            <a:extLst>
              <a:ext uri="{FF2B5EF4-FFF2-40B4-BE49-F238E27FC236}">
                <a16:creationId xmlns:a16="http://schemas.microsoft.com/office/drawing/2014/main" id="{DCCAE540-F551-4090-9615-8ED91C35BE39}"/>
              </a:ext>
            </a:extLst>
          </p:cNvPr>
          <p:cNvSpPr txBox="1">
            <a:spLocks/>
          </p:cNvSpPr>
          <p:nvPr/>
        </p:nvSpPr>
        <p:spPr>
          <a:xfrm>
            <a:off x="335360" y="567428"/>
            <a:ext cx="11784632" cy="485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rPr>
              <a:t>Lernergebnisse Beispiele </a:t>
            </a:r>
          </a:p>
        </p:txBody>
      </p:sp>
    </p:spTree>
    <p:extLst>
      <p:ext uri="{BB962C8B-B14F-4D97-AF65-F5344CB8AC3E}">
        <p14:creationId xmlns:p14="http://schemas.microsoft.com/office/powerpoint/2010/main" val="55025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ntertitel 3">
            <a:extLst>
              <a:ext uri="{FF2B5EF4-FFF2-40B4-BE49-F238E27FC236}">
                <a16:creationId xmlns:a16="http://schemas.microsoft.com/office/drawing/2014/main" id="{38A40090-A779-50D9-B0D3-950467A94D14}"/>
              </a:ext>
            </a:extLst>
          </p:cNvPr>
          <p:cNvSpPr txBox="1">
            <a:spLocks/>
          </p:cNvSpPr>
          <p:nvPr/>
        </p:nvSpPr>
        <p:spPr>
          <a:xfrm>
            <a:off x="2523436" y="1786904"/>
            <a:ext cx="5325534" cy="2056963"/>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Teil I: Rahmenstrukturen</a:t>
            </a: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i="0" u="none" strike="noStrike" kern="1200" cap="none" spc="0" normalizeH="0" baseline="0" noProof="0" dirty="0">
                <a:ln>
                  <a:noFill/>
                </a:ln>
                <a:solidFill>
                  <a:schemeClr val="bg1">
                    <a:lumMod val="50000"/>
                  </a:schemeClr>
                </a:solidFill>
                <a:effectLst/>
                <a:uLnTx/>
                <a:uFillTx/>
                <a:latin typeface="+mn-lt"/>
                <a:ea typeface="+mn-ea"/>
                <a:cs typeface="+mn-cs"/>
              </a:rPr>
              <a:t>EQR/NQR</a:t>
            </a:r>
          </a:p>
          <a:p>
            <a:pPr marL="540000" marR="0" lvl="1" indent="-342900" algn="l" defTabSz="914400"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de-DE" i="0" u="none" strike="noStrike" kern="1200" cap="none" spc="0" normalizeH="0" baseline="0" noProof="0" dirty="0">
                <a:ln>
                  <a:noFill/>
                </a:ln>
                <a:solidFill>
                  <a:schemeClr val="bg1">
                    <a:lumMod val="50000"/>
                  </a:schemeClr>
                </a:solidFill>
                <a:effectLst/>
                <a:uLnTx/>
                <a:uFillTx/>
                <a:ea typeface="+mn-ea"/>
                <a:cs typeface="+mn-cs"/>
              </a:rPr>
              <a:t>Deskriptoren (Bachelor-Niveau)</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Curriculum</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i="0" u="none" strike="noStrike" kern="1200" cap="none" spc="0" normalizeH="0" baseline="0" noProof="0" dirty="0">
                <a:ln>
                  <a:noFill/>
                </a:ln>
                <a:solidFill>
                  <a:schemeClr val="bg1">
                    <a:lumMod val="50000"/>
                  </a:schemeClr>
                </a:solidFill>
                <a:effectLst/>
                <a:uLnTx/>
                <a:uFillTx/>
                <a:ea typeface="+mn-ea"/>
                <a:cs typeface="+mn-cs"/>
              </a:rPr>
              <a:t>Qualifikationsprofil</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1" i="0" u="none" strike="noStrike" kern="1200" cap="none" spc="0" normalizeH="0" baseline="0" noProof="0" dirty="0">
                <a:ln>
                  <a:noFill/>
                </a:ln>
                <a:solidFill>
                  <a:sysClr val="windowText" lastClr="000000"/>
                </a:solidFill>
                <a:effectLst/>
                <a:uLnTx/>
                <a:uFillTx/>
                <a:ea typeface="+mn-ea"/>
                <a:cs typeface="+mn-cs"/>
              </a:rPr>
              <a:t>Fenster</a:t>
            </a:r>
          </a:p>
        </p:txBody>
      </p:sp>
      <p:sp>
        <p:nvSpPr>
          <p:cNvPr id="26" name="Untertitel 15">
            <a:extLst>
              <a:ext uri="{FF2B5EF4-FFF2-40B4-BE49-F238E27FC236}">
                <a16:creationId xmlns:a16="http://schemas.microsoft.com/office/drawing/2014/main" id="{3A04DCEF-80D4-BDE7-DCB2-B48CB0079C89}"/>
              </a:ext>
            </a:extLst>
          </p:cNvPr>
          <p:cNvSpPr txBox="1">
            <a:spLocks/>
          </p:cNvSpPr>
          <p:nvPr/>
        </p:nvSpPr>
        <p:spPr>
          <a:xfrm rot="5400000">
            <a:off x="1416168" y="4866721"/>
            <a:ext cx="1800000" cy="360000"/>
          </a:xfrm>
          <a:prstGeom prst="rect">
            <a:avLst/>
          </a:prstGeom>
          <a:solidFill>
            <a:srgbClr val="EB8B2D">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7" name="Untertitel 15">
            <a:extLst>
              <a:ext uri="{FF2B5EF4-FFF2-40B4-BE49-F238E27FC236}">
                <a16:creationId xmlns:a16="http://schemas.microsoft.com/office/drawing/2014/main" id="{95F7A80B-FFDF-78DB-2C41-F95D4E22AFF4}"/>
              </a:ext>
            </a:extLst>
          </p:cNvPr>
          <p:cNvSpPr txBox="1">
            <a:spLocks/>
          </p:cNvSpPr>
          <p:nvPr/>
        </p:nvSpPr>
        <p:spPr>
          <a:xfrm rot="5400000">
            <a:off x="1288706" y="2633203"/>
            <a:ext cx="2052000" cy="360040"/>
          </a:xfrm>
          <a:prstGeom prst="rect">
            <a:avLst/>
          </a:prstGeom>
          <a:solidFill>
            <a:srgbClr val="4472C4">
              <a:lumMod val="60000"/>
              <a:lumOff val="40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8" name="Untertitel 3">
            <a:extLst>
              <a:ext uri="{FF2B5EF4-FFF2-40B4-BE49-F238E27FC236}">
                <a16:creationId xmlns:a16="http://schemas.microsoft.com/office/drawing/2014/main" id="{D0C64767-27B6-C3F6-4F21-34E273EDBD68}"/>
              </a:ext>
            </a:extLst>
          </p:cNvPr>
          <p:cNvSpPr txBox="1">
            <a:spLocks/>
          </p:cNvSpPr>
          <p:nvPr/>
        </p:nvSpPr>
        <p:spPr>
          <a:xfrm>
            <a:off x="6446006" y="1713131"/>
            <a:ext cx="5257800" cy="4104842"/>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9" name="Titel 14">
            <a:extLst>
              <a:ext uri="{FF2B5EF4-FFF2-40B4-BE49-F238E27FC236}">
                <a16:creationId xmlns:a16="http://schemas.microsoft.com/office/drawing/2014/main" id="{2B51FEBC-7ED9-7614-53D7-06F4437D2C91}"/>
              </a:ext>
            </a:extLst>
          </p:cNvPr>
          <p:cNvSpPr txBox="1">
            <a:spLocks/>
          </p:cNvSpPr>
          <p:nvPr/>
        </p:nvSpPr>
        <p:spPr>
          <a:xfrm>
            <a:off x="526432" y="780328"/>
            <a:ext cx="11235680"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Inhalt</a:t>
            </a:r>
          </a:p>
        </p:txBody>
      </p:sp>
      <p:sp>
        <p:nvSpPr>
          <p:cNvPr id="30" name="Untertitel 3">
            <a:extLst>
              <a:ext uri="{FF2B5EF4-FFF2-40B4-BE49-F238E27FC236}">
                <a16:creationId xmlns:a16="http://schemas.microsoft.com/office/drawing/2014/main" id="{EB9EB91A-9C4A-E860-5A11-4FF01CDAD788}"/>
              </a:ext>
            </a:extLst>
          </p:cNvPr>
          <p:cNvSpPr txBox="1">
            <a:spLocks/>
          </p:cNvSpPr>
          <p:nvPr/>
        </p:nvSpPr>
        <p:spPr>
          <a:xfrm>
            <a:off x="6753442" y="2901461"/>
            <a:ext cx="4163285" cy="276174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1" name="Untertitel 15">
            <a:extLst>
              <a:ext uri="{FF2B5EF4-FFF2-40B4-BE49-F238E27FC236}">
                <a16:creationId xmlns:a16="http://schemas.microsoft.com/office/drawing/2014/main" id="{6D0CEE6B-C801-90A4-AC27-4431AF5F8393}"/>
              </a:ext>
            </a:extLst>
          </p:cNvPr>
          <p:cNvSpPr txBox="1">
            <a:spLocks/>
          </p:cNvSpPr>
          <p:nvPr/>
        </p:nvSpPr>
        <p:spPr>
          <a:xfrm rot="5400000">
            <a:off x="6538615" y="2119036"/>
            <a:ext cx="1008000" cy="360040"/>
          </a:xfrm>
          <a:prstGeom prst="rect">
            <a:avLst/>
          </a:prstGeom>
          <a:solidFill>
            <a:srgbClr val="FFC000">
              <a:lumMod val="75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2" name="Untertitel 3">
            <a:extLst>
              <a:ext uri="{FF2B5EF4-FFF2-40B4-BE49-F238E27FC236}">
                <a16:creationId xmlns:a16="http://schemas.microsoft.com/office/drawing/2014/main" id="{4FBE8E62-B0BF-F97A-6BAD-05DC311BC6A6}"/>
              </a:ext>
            </a:extLst>
          </p:cNvPr>
          <p:cNvSpPr txBox="1">
            <a:spLocks/>
          </p:cNvSpPr>
          <p:nvPr/>
        </p:nvSpPr>
        <p:spPr>
          <a:xfrm>
            <a:off x="7219353" y="1799113"/>
            <a:ext cx="4680000" cy="996841"/>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1" u="none" strike="noStrike" kern="1200" cap="none" spc="0" normalizeH="0" baseline="0" noProof="0" dirty="0">
                <a:ln>
                  <a:noFill/>
                </a:ln>
                <a:solidFill>
                  <a:schemeClr val="bg1">
                    <a:lumMod val="75000"/>
                  </a:schemeClr>
                </a:solidFill>
                <a:effectLst/>
                <a:uLnTx/>
                <a:uFillTx/>
                <a:latin typeface="+mn-lt"/>
                <a:ea typeface="+mn-ea"/>
                <a:cs typeface="+mn-cs"/>
              </a:rPr>
              <a:t>Teil III: Anerkennung</a:t>
            </a:r>
          </a:p>
          <a:p>
            <a:pPr marL="342900" marR="0" lvl="0" indent="-342900" algn="l" defTabSz="914400" rtl="0" eaLnBrk="1" fontAlgn="auto" latinLnBrk="0" hangingPunct="1">
              <a:lnSpc>
                <a:spcPct val="90000"/>
              </a:lnSpc>
              <a:spcBef>
                <a:spcPts val="400"/>
              </a:spcBef>
              <a:spcAft>
                <a:spcPts val="0"/>
              </a:spcAft>
              <a:buClrTx/>
              <a:buSzTx/>
              <a:buFont typeface="Wingdings" pitchFamily="2" charset="2"/>
              <a:buChar char="Ø"/>
              <a:tabLst/>
              <a:defRPr/>
            </a:pPr>
            <a:r>
              <a:rPr kumimoji="0" lang="de-DE" sz="2000" b="0" i="1" u="none" strike="noStrike" kern="1200" cap="none" spc="0" normalizeH="0" baseline="0" noProof="0" dirty="0">
                <a:ln>
                  <a:noFill/>
                </a:ln>
                <a:solidFill>
                  <a:schemeClr val="bg1">
                    <a:lumMod val="75000"/>
                  </a:schemeClr>
                </a:solidFill>
                <a:effectLst/>
                <a:uLnTx/>
                <a:uFillTx/>
                <a:latin typeface="+mn-lt"/>
                <a:ea typeface="+mn-ea"/>
                <a:cs typeface="+mn-cs"/>
              </a:rPr>
              <a:t>Wesentlicher Unterschied</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p:txBody>
      </p:sp>
      <p:sp>
        <p:nvSpPr>
          <p:cNvPr id="33" name="Untertitel 3">
            <a:extLst>
              <a:ext uri="{FF2B5EF4-FFF2-40B4-BE49-F238E27FC236}">
                <a16:creationId xmlns:a16="http://schemas.microsoft.com/office/drawing/2014/main" id="{027C4BAA-7313-DC27-8A6F-C9CC24B3FC3E}"/>
              </a:ext>
            </a:extLst>
          </p:cNvPr>
          <p:cNvSpPr txBox="1">
            <a:spLocks/>
          </p:cNvSpPr>
          <p:nvPr/>
        </p:nvSpPr>
        <p:spPr>
          <a:xfrm>
            <a:off x="2508092" y="4174504"/>
            <a:ext cx="5325534" cy="1176429"/>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chemeClr val="bg1">
                    <a:lumMod val="50000"/>
                  </a:schemeClr>
                </a:solidFill>
                <a:effectLst/>
                <a:uLnTx/>
                <a:uFillTx/>
                <a:latin typeface="+mn-lt"/>
                <a:ea typeface="+mn-ea"/>
                <a:cs typeface="+mn-cs"/>
              </a:rPr>
              <a:t>Teil II: Lernergebnisse</a:t>
            </a:r>
            <a:endPar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Fachliche Lernergebnisse</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Allgemeine</a:t>
            </a:r>
            <a:r>
              <a:rPr lang="de-DE" sz="2000" dirty="0">
                <a:solidFill>
                  <a:schemeClr val="bg1">
                    <a:lumMod val="50000"/>
                  </a:schemeClr>
                </a:solidFill>
                <a:latin typeface="+mn-lt"/>
              </a:rPr>
              <a:t> </a:t>
            </a: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 Lernergebnisse</a:t>
            </a:r>
          </a:p>
        </p:txBody>
      </p:sp>
      <p:sp>
        <p:nvSpPr>
          <p:cNvPr id="13" name="Foliennummernplatzhalter 11">
            <a:extLst>
              <a:ext uri="{FF2B5EF4-FFF2-40B4-BE49-F238E27FC236}">
                <a16:creationId xmlns:a16="http://schemas.microsoft.com/office/drawing/2014/main" id="{84FA2ECE-1DEF-41E4-8CAC-2F45823BB0C8}"/>
              </a:ext>
            </a:extLst>
          </p:cNvPr>
          <p:cNvSpPr>
            <a:spLocks noGrp="1"/>
          </p:cNvSpPr>
          <p:nvPr>
            <p:ph type="sldNum" sz="quarter" idx="12"/>
          </p:nvPr>
        </p:nvSpPr>
        <p:spPr>
          <a:xfrm>
            <a:off x="8610601"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D35D2E9A-C35F-4911-9609-5C5C8DA13775}"/>
              </a:ext>
            </a:extLst>
          </p:cNvPr>
          <p:cNvSpPr txBox="1"/>
          <p:nvPr/>
        </p:nvSpPr>
        <p:spPr>
          <a:xfrm rot="19758357">
            <a:off x="3828134" y="3618317"/>
            <a:ext cx="951351" cy="369332"/>
          </a:xfrm>
          <a:prstGeom prst="rect">
            <a:avLst/>
          </a:prstGeom>
          <a:pattFill prst="horzBrick">
            <a:fgClr>
              <a:schemeClr val="accent1">
                <a:lumMod val="40000"/>
                <a:lumOff val="6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de-AT" dirty="0">
                <a:solidFill>
                  <a:schemeClr val="bg2">
                    <a:lumMod val="10000"/>
                  </a:schemeClr>
                </a:solidFill>
              </a:rPr>
              <a:t>Struktur</a:t>
            </a:r>
          </a:p>
        </p:txBody>
      </p:sp>
    </p:spTree>
    <p:extLst>
      <p:ext uri="{BB962C8B-B14F-4D97-AF65-F5344CB8AC3E}">
        <p14:creationId xmlns:p14="http://schemas.microsoft.com/office/powerpoint/2010/main" val="37598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FBDD661-57AA-4CCE-BD03-AAB93F898742}"/>
              </a:ext>
            </a:extLst>
          </p:cNvPr>
          <p:cNvSpPr/>
          <p:nvPr/>
        </p:nvSpPr>
        <p:spPr>
          <a:xfrm>
            <a:off x="347240" y="1293940"/>
            <a:ext cx="11539960" cy="4893647"/>
          </a:xfrm>
          <a:prstGeom prst="rect">
            <a:avLst/>
          </a:prstGeom>
        </p:spPr>
        <p:txBody>
          <a:bodyPr wrap="square">
            <a:spAutoFit/>
          </a:bodyPr>
          <a:lstStyle/>
          <a:p>
            <a:pPr marL="342900" indent="-342900">
              <a:buFont typeface="Wingdings" panose="05000000000000000000" pitchFamily="2" charset="2"/>
              <a:buChar char="Ø"/>
            </a:pPr>
            <a:r>
              <a:rPr lang="de-AT" sz="2400" dirty="0"/>
              <a:t>Qualifikationsrahmen und Deskriptoren</a:t>
            </a:r>
          </a:p>
          <a:p>
            <a:pPr marL="800100" lvl="1" indent="-342900">
              <a:buFont typeface="Symbol" panose="05050102010706020507" pitchFamily="18" charset="2"/>
              <a:buChar char="-"/>
            </a:pPr>
            <a:r>
              <a:rPr lang="de-AT" sz="2400" dirty="0"/>
              <a:t>Europäischer Qualifikationsrahmen (EQR)</a:t>
            </a:r>
          </a:p>
          <a:p>
            <a:pPr marL="800100" lvl="1" indent="-342900">
              <a:buFont typeface="Symbol" panose="05050102010706020507" pitchFamily="18" charset="2"/>
              <a:buChar char="-"/>
            </a:pPr>
            <a:r>
              <a:rPr lang="de-AT" sz="2400" dirty="0"/>
              <a:t>Nationaler Qualifikationsrahmen (NQR)</a:t>
            </a:r>
          </a:p>
          <a:p>
            <a:pPr marL="1257300" lvl="2" indent="-342900">
              <a:buFont typeface="Courier New" panose="02070309020205020404" pitchFamily="49" charset="0"/>
              <a:buChar char="o"/>
            </a:pPr>
            <a:r>
              <a:rPr lang="de-AT" sz="2400" dirty="0"/>
              <a:t>Deskriptoren des EQR</a:t>
            </a:r>
          </a:p>
          <a:p>
            <a:pPr marL="1257300" lvl="2" indent="-342900">
              <a:buFont typeface="Courier New" panose="02070309020205020404" pitchFamily="49" charset="0"/>
              <a:buChar char="o"/>
            </a:pPr>
            <a:r>
              <a:rPr lang="de-AT" sz="2400" dirty="0"/>
              <a:t>Dublin Deskriptoren (DD)</a:t>
            </a:r>
          </a:p>
          <a:p>
            <a:pPr marL="800100" lvl="1" indent="-342900">
              <a:buFont typeface="Symbol" panose="05050102010706020507" pitchFamily="18" charset="2"/>
              <a:buChar char="-"/>
            </a:pPr>
            <a:r>
              <a:rPr lang="de-AT" sz="2400" dirty="0"/>
              <a:t>…</a:t>
            </a:r>
          </a:p>
          <a:p>
            <a:pPr marL="342900" indent="-342900">
              <a:buFont typeface="Wingdings" panose="05000000000000000000" pitchFamily="2" charset="2"/>
              <a:buChar char="Ø"/>
            </a:pPr>
            <a:endParaRPr lang="de-AT" sz="1200" dirty="0"/>
          </a:p>
          <a:p>
            <a:pPr marL="342900" indent="-342900">
              <a:buFont typeface="Wingdings" panose="05000000000000000000" pitchFamily="2" charset="2"/>
              <a:buChar char="Ø"/>
            </a:pPr>
            <a:r>
              <a:rPr lang="de-AT" sz="2400" dirty="0"/>
              <a:t>European </a:t>
            </a:r>
            <a:r>
              <a:rPr lang="de-AT" sz="2400" dirty="0" err="1"/>
              <a:t>Credit</a:t>
            </a:r>
            <a:r>
              <a:rPr lang="de-AT" sz="2400" dirty="0"/>
              <a:t> Transfer &amp; </a:t>
            </a:r>
            <a:r>
              <a:rPr lang="de-AT" sz="2400" dirty="0" err="1"/>
              <a:t>Accumulation</a:t>
            </a:r>
            <a:r>
              <a:rPr lang="de-AT" sz="2400" dirty="0"/>
              <a:t> System (ECTS) </a:t>
            </a:r>
          </a:p>
          <a:p>
            <a:pPr marL="800100" lvl="1" indent="-342900">
              <a:buFont typeface="Symbol" panose="05050102010706020507" pitchFamily="18" charset="2"/>
              <a:buChar char="-"/>
            </a:pPr>
            <a:r>
              <a:rPr lang="de-AT" sz="2400" dirty="0" err="1"/>
              <a:t>Credits</a:t>
            </a:r>
            <a:endParaRPr lang="de-AT" sz="2400" dirty="0"/>
          </a:p>
          <a:p>
            <a:pPr marL="800100" lvl="1" indent="-342900">
              <a:buFont typeface="Symbol" panose="05050102010706020507" pitchFamily="18" charset="2"/>
              <a:buChar char="-"/>
            </a:pPr>
            <a:r>
              <a:rPr lang="de-AT" sz="2400" dirty="0"/>
              <a:t>Lernergebnisse</a:t>
            </a:r>
          </a:p>
          <a:p>
            <a:pPr marL="800100" lvl="1" indent="-342900">
              <a:buFont typeface="Symbol" panose="05050102010706020507" pitchFamily="18" charset="2"/>
              <a:buChar char="-"/>
            </a:pPr>
            <a:r>
              <a:rPr lang="de-AT" sz="2400" dirty="0"/>
              <a:t>Qualitätssicherung</a:t>
            </a:r>
          </a:p>
          <a:p>
            <a:pPr marL="800100" lvl="1" indent="-342900">
              <a:buFont typeface="Symbol" panose="05050102010706020507" pitchFamily="18" charset="2"/>
              <a:buChar char="-"/>
            </a:pPr>
            <a:r>
              <a:rPr lang="de-AT" sz="2400" dirty="0"/>
              <a:t>…</a:t>
            </a:r>
          </a:p>
          <a:p>
            <a:endParaRPr lang="de-AT" sz="1200" dirty="0"/>
          </a:p>
          <a:p>
            <a:pPr marL="342900" indent="-342900">
              <a:buFont typeface="Wingdings" panose="05000000000000000000" pitchFamily="2" charset="2"/>
              <a:buChar char="Ø"/>
            </a:pPr>
            <a:r>
              <a:rPr lang="de-AT" sz="2400" dirty="0"/>
              <a:t>Diploma Supplement (DS)</a:t>
            </a:r>
          </a:p>
        </p:txBody>
      </p:sp>
      <p:sp>
        <p:nvSpPr>
          <p:cNvPr id="8" name="Titel 14">
            <a:extLst>
              <a:ext uri="{FF2B5EF4-FFF2-40B4-BE49-F238E27FC236}">
                <a16:creationId xmlns:a16="http://schemas.microsoft.com/office/drawing/2014/main" id="{7BBC985A-98E9-4247-8EEA-542969D81810}"/>
              </a:ext>
            </a:extLst>
          </p:cNvPr>
          <p:cNvSpPr txBox="1">
            <a:spLocks/>
          </p:cNvSpPr>
          <p:nvPr/>
        </p:nvSpPr>
        <p:spPr>
          <a:xfrm>
            <a:off x="490654" y="567428"/>
            <a:ext cx="11629338" cy="485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rPr>
              <a:t>Transparenzinstrumente des Bologna Prozesses</a:t>
            </a:r>
          </a:p>
        </p:txBody>
      </p:sp>
      <p:pic>
        <p:nvPicPr>
          <p:cNvPr id="9" name="Grafik 8">
            <a:hlinkClick r:id="rId3"/>
            <a:extLst>
              <a:ext uri="{FF2B5EF4-FFF2-40B4-BE49-F238E27FC236}">
                <a16:creationId xmlns:a16="http://schemas.microsoft.com/office/drawing/2014/main" id="{5CAD9611-6B75-4DAE-AADA-B3C932ADDCF1}"/>
              </a:ext>
            </a:extLst>
          </p:cNvPr>
          <p:cNvPicPr>
            <a:picLocks noChangeAspect="1"/>
          </p:cNvPicPr>
          <p:nvPr/>
        </p:nvPicPr>
        <p:blipFill>
          <a:blip r:embed="rId4"/>
          <a:stretch>
            <a:fillRect/>
          </a:stretch>
        </p:blipFill>
        <p:spPr>
          <a:xfrm>
            <a:off x="9661912" y="414190"/>
            <a:ext cx="612000" cy="879750"/>
          </a:xfrm>
          <a:prstGeom prst="rect">
            <a:avLst/>
          </a:prstGeom>
          <a:ln>
            <a:solidFill>
              <a:srgbClr val="777776"/>
            </a:solidFill>
          </a:ln>
          <a:effectLst>
            <a:innerShdw blurRad="114300">
              <a:prstClr val="black"/>
            </a:innerShdw>
          </a:effectLst>
        </p:spPr>
      </p:pic>
      <p:pic>
        <p:nvPicPr>
          <p:cNvPr id="11" name="Grafik 10">
            <a:hlinkClick r:id="rId5"/>
            <a:extLst>
              <a:ext uri="{FF2B5EF4-FFF2-40B4-BE49-F238E27FC236}">
                <a16:creationId xmlns:a16="http://schemas.microsoft.com/office/drawing/2014/main" id="{EA77C2F9-2025-43D7-9EBE-BBFC1EFE0B11}"/>
              </a:ext>
            </a:extLst>
          </p:cNvPr>
          <p:cNvPicPr>
            <a:picLocks noChangeAspect="1"/>
          </p:cNvPicPr>
          <p:nvPr/>
        </p:nvPicPr>
        <p:blipFill>
          <a:blip r:embed="rId6"/>
          <a:stretch>
            <a:fillRect/>
          </a:stretch>
        </p:blipFill>
        <p:spPr>
          <a:xfrm>
            <a:off x="10468556" y="497583"/>
            <a:ext cx="612000" cy="796357"/>
          </a:xfrm>
          <a:prstGeom prst="rect">
            <a:avLst/>
          </a:prstGeom>
          <a:ln>
            <a:solidFill>
              <a:srgbClr val="777776"/>
            </a:solidFill>
          </a:ln>
          <a:effectLst>
            <a:innerShdw blurRad="114300">
              <a:prstClr val="black"/>
            </a:innerShdw>
          </a:effectLst>
        </p:spPr>
      </p:pic>
      <p:sp>
        <p:nvSpPr>
          <p:cNvPr id="12" name="Foliennummernplatzhalter 11">
            <a:extLst>
              <a:ext uri="{FF2B5EF4-FFF2-40B4-BE49-F238E27FC236}">
                <a16:creationId xmlns:a16="http://schemas.microsoft.com/office/drawing/2014/main" id="{5CD8E0F7-D2C7-4A70-81D8-C4F85F2AEBC1}"/>
              </a:ext>
            </a:extLst>
          </p:cNvPr>
          <p:cNvSpPr>
            <a:spLocks noGrp="1"/>
          </p:cNvSpPr>
          <p:nvPr>
            <p:ph type="sldNum" sz="quarter" idx="12"/>
          </p:nvPr>
        </p:nvSpPr>
        <p:spPr>
          <a:xfrm>
            <a:off x="8610601"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7BE8F7A9-03CF-486C-A5DC-26785396FD3A}"/>
              </a:ext>
            </a:extLst>
          </p:cNvPr>
          <p:cNvSpPr/>
          <p:nvPr/>
        </p:nvSpPr>
        <p:spPr>
          <a:xfrm>
            <a:off x="9649386" y="2101385"/>
            <a:ext cx="2201179" cy="404406"/>
          </a:xfrm>
          <a:prstGeom prst="rect">
            <a:avLst/>
          </a:prstGeom>
        </p:spPr>
        <p:txBody>
          <a:bodyPr wrap="none">
            <a:spAutoFit/>
          </a:bodyPr>
          <a:lstStyle/>
          <a:p>
            <a:pPr lvl="1" algn="r">
              <a:lnSpc>
                <a:spcPts val="2400"/>
              </a:lnSpc>
            </a:pPr>
            <a:r>
              <a:rPr lang="de-AT" sz="2400" dirty="0">
                <a:hlinkClick r:id="rId7"/>
              </a:rPr>
              <a:t>NQR Gesetz </a:t>
            </a:r>
            <a:endParaRPr lang="de-AT" sz="2400" dirty="0"/>
          </a:p>
        </p:txBody>
      </p:sp>
      <p:sp>
        <p:nvSpPr>
          <p:cNvPr id="14" name="Rechteck 13">
            <a:extLst>
              <a:ext uri="{FF2B5EF4-FFF2-40B4-BE49-F238E27FC236}">
                <a16:creationId xmlns:a16="http://schemas.microsoft.com/office/drawing/2014/main" id="{B1D9370B-9F86-4BF9-9E0C-F7EFC9D40B35}"/>
              </a:ext>
            </a:extLst>
          </p:cNvPr>
          <p:cNvSpPr/>
          <p:nvPr/>
        </p:nvSpPr>
        <p:spPr>
          <a:xfrm>
            <a:off x="5766148" y="3730457"/>
            <a:ext cx="6096000" cy="404406"/>
          </a:xfrm>
          <a:prstGeom prst="rect">
            <a:avLst/>
          </a:prstGeom>
        </p:spPr>
        <p:txBody>
          <a:bodyPr>
            <a:spAutoFit/>
          </a:bodyPr>
          <a:lstStyle/>
          <a:p>
            <a:pPr algn="r">
              <a:lnSpc>
                <a:spcPts val="2400"/>
              </a:lnSpc>
            </a:pPr>
            <a:r>
              <a:rPr lang="de-AT" sz="2400" dirty="0">
                <a:hlinkClick r:id="rId3"/>
              </a:rPr>
              <a:t>ECTS Leitfaden 2015</a:t>
            </a:r>
            <a:endParaRPr lang="de-AT" sz="2400" dirty="0"/>
          </a:p>
        </p:txBody>
      </p:sp>
      <p:sp>
        <p:nvSpPr>
          <p:cNvPr id="15" name="Rechteck 14">
            <a:extLst>
              <a:ext uri="{FF2B5EF4-FFF2-40B4-BE49-F238E27FC236}">
                <a16:creationId xmlns:a16="http://schemas.microsoft.com/office/drawing/2014/main" id="{82161DC2-B2DF-492B-96DC-6D70BB85052C}"/>
              </a:ext>
            </a:extLst>
          </p:cNvPr>
          <p:cNvSpPr/>
          <p:nvPr/>
        </p:nvSpPr>
        <p:spPr>
          <a:xfrm>
            <a:off x="5729572" y="4817809"/>
            <a:ext cx="6096000" cy="712183"/>
          </a:xfrm>
          <a:prstGeom prst="rect">
            <a:avLst/>
          </a:prstGeom>
        </p:spPr>
        <p:txBody>
          <a:bodyPr>
            <a:spAutoFit/>
          </a:bodyPr>
          <a:lstStyle/>
          <a:p>
            <a:pPr lvl="1" algn="r">
              <a:lnSpc>
                <a:spcPts val="2400"/>
              </a:lnSpc>
            </a:pPr>
            <a:r>
              <a:rPr lang="de-AT" sz="2400" dirty="0">
                <a:hlinkClick r:id="rId5"/>
              </a:rPr>
              <a:t>ESG_2015 (enqa.eu)</a:t>
            </a:r>
            <a:endParaRPr lang="de-AT" sz="2400" dirty="0"/>
          </a:p>
          <a:p>
            <a:pPr lvl="1" algn="r">
              <a:lnSpc>
                <a:spcPts val="2400"/>
              </a:lnSpc>
            </a:pPr>
            <a:r>
              <a:rPr lang="de-AT" sz="2400" dirty="0">
                <a:hlinkClick r:id="rId8"/>
              </a:rPr>
              <a:t>ESG 2015 (HRK)</a:t>
            </a:r>
            <a:endParaRPr lang="de-AT" sz="2400" dirty="0"/>
          </a:p>
        </p:txBody>
      </p:sp>
      <p:sp>
        <p:nvSpPr>
          <p:cNvPr id="10" name="Rechteck 9">
            <a:extLst>
              <a:ext uri="{FF2B5EF4-FFF2-40B4-BE49-F238E27FC236}">
                <a16:creationId xmlns:a16="http://schemas.microsoft.com/office/drawing/2014/main" id="{9FFD15C6-5934-4193-B0BD-EF5F8A702286}"/>
              </a:ext>
            </a:extLst>
          </p:cNvPr>
          <p:cNvSpPr/>
          <p:nvPr/>
        </p:nvSpPr>
        <p:spPr>
          <a:xfrm>
            <a:off x="5737471" y="6070661"/>
            <a:ext cx="6096000" cy="404406"/>
          </a:xfrm>
          <a:prstGeom prst="rect">
            <a:avLst/>
          </a:prstGeom>
        </p:spPr>
        <p:txBody>
          <a:bodyPr>
            <a:spAutoFit/>
          </a:bodyPr>
          <a:lstStyle/>
          <a:p>
            <a:pPr lvl="1" algn="r">
              <a:lnSpc>
                <a:spcPts val="2400"/>
              </a:lnSpc>
            </a:pPr>
            <a:r>
              <a:rPr lang="de-AT" sz="2400" dirty="0">
                <a:hlinkClick r:id="rId9"/>
              </a:rPr>
              <a:t>Ausfüllhilfe Diploma Supplement (BMBWF)</a:t>
            </a:r>
            <a:endParaRPr lang="de-AT" sz="2400" dirty="0"/>
          </a:p>
        </p:txBody>
      </p:sp>
      <p:sp>
        <p:nvSpPr>
          <p:cNvPr id="16" name="Rechteck 15">
            <a:extLst>
              <a:ext uri="{FF2B5EF4-FFF2-40B4-BE49-F238E27FC236}">
                <a16:creationId xmlns:a16="http://schemas.microsoft.com/office/drawing/2014/main" id="{042C19DE-4F7A-4626-8605-9B6C399F5F12}"/>
              </a:ext>
            </a:extLst>
          </p:cNvPr>
          <p:cNvSpPr/>
          <p:nvPr/>
        </p:nvSpPr>
        <p:spPr>
          <a:xfrm>
            <a:off x="5766148" y="4291010"/>
            <a:ext cx="6096000" cy="404406"/>
          </a:xfrm>
          <a:prstGeom prst="rect">
            <a:avLst/>
          </a:prstGeom>
        </p:spPr>
        <p:txBody>
          <a:bodyPr>
            <a:spAutoFit/>
          </a:bodyPr>
          <a:lstStyle/>
          <a:p>
            <a:pPr algn="r">
              <a:lnSpc>
                <a:spcPts val="2400"/>
              </a:lnSpc>
            </a:pPr>
            <a:r>
              <a:rPr lang="de-AT" sz="2400" dirty="0">
                <a:hlinkClick r:id="rId10"/>
              </a:rPr>
              <a:t>Empfehlungen zur Umsetzung (BMWFW)</a:t>
            </a:r>
            <a:endParaRPr lang="de-AT" sz="2400" dirty="0"/>
          </a:p>
        </p:txBody>
      </p:sp>
      <p:sp>
        <p:nvSpPr>
          <p:cNvPr id="17" name="Rechteck 16">
            <a:extLst>
              <a:ext uri="{FF2B5EF4-FFF2-40B4-BE49-F238E27FC236}">
                <a16:creationId xmlns:a16="http://schemas.microsoft.com/office/drawing/2014/main" id="{8FEF7923-B7FE-49D7-954A-123322716759}"/>
              </a:ext>
            </a:extLst>
          </p:cNvPr>
          <p:cNvSpPr/>
          <p:nvPr/>
        </p:nvSpPr>
        <p:spPr>
          <a:xfrm>
            <a:off x="5770493" y="5718212"/>
            <a:ext cx="6096000" cy="404406"/>
          </a:xfrm>
          <a:prstGeom prst="rect">
            <a:avLst/>
          </a:prstGeom>
        </p:spPr>
        <p:txBody>
          <a:bodyPr>
            <a:spAutoFit/>
          </a:bodyPr>
          <a:lstStyle/>
          <a:p>
            <a:pPr algn="r">
              <a:lnSpc>
                <a:spcPts val="2400"/>
              </a:lnSpc>
            </a:pPr>
            <a:r>
              <a:rPr lang="de-AT" sz="2400" dirty="0">
                <a:hlinkClick r:id="rId11"/>
              </a:rPr>
              <a:t>Anlage 1 zu § 6 UHSBV </a:t>
            </a:r>
            <a:endParaRPr lang="de-AT" sz="2400" dirty="0"/>
          </a:p>
        </p:txBody>
      </p:sp>
    </p:spTree>
    <p:extLst>
      <p:ext uri="{BB962C8B-B14F-4D97-AF65-F5344CB8AC3E}">
        <p14:creationId xmlns:p14="http://schemas.microsoft.com/office/powerpoint/2010/main" val="1465278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410185" y="6331302"/>
            <a:ext cx="2743200" cy="365125"/>
          </a:xfrm>
        </p:spPr>
        <p:txBody>
          <a:bodyPr/>
          <a:lstStyle/>
          <a:p>
            <a:r>
              <a:rPr lang="de-DE" sz="1000" dirty="0"/>
              <a:t>Seite </a:t>
            </a:r>
            <a:fld id="{EBA229B5-7CFD-BC45-B1DD-7E8FA6FF2A01}" type="slidenum">
              <a:rPr lang="de-DE" sz="1000" smtClean="0"/>
              <a:pPr/>
              <a:t>20</a:t>
            </a:fld>
            <a:endParaRPr lang="de-DE" sz="1000" dirty="0"/>
          </a:p>
        </p:txBody>
      </p:sp>
      <p:sp>
        <p:nvSpPr>
          <p:cNvPr id="15" name="Titel 14"/>
          <p:cNvSpPr>
            <a:spLocks noGrp="1"/>
          </p:cNvSpPr>
          <p:nvPr>
            <p:ph type="ctrTitle" idx="4294967295"/>
          </p:nvPr>
        </p:nvSpPr>
        <p:spPr>
          <a:xfrm>
            <a:off x="406400" y="566738"/>
            <a:ext cx="11785600" cy="485775"/>
          </a:xfrm>
        </p:spPr>
        <p:txBody>
          <a:bodyPr>
            <a:noAutofit/>
          </a:bodyPr>
          <a:lstStyle/>
          <a:p>
            <a:r>
              <a:rPr lang="de-DE" sz="3200" b="1" dirty="0">
                <a:solidFill>
                  <a:schemeClr val="accent6">
                    <a:lumMod val="75000"/>
                  </a:schemeClr>
                </a:solidFill>
              </a:rPr>
              <a:t>Curriculum - Strukturen</a:t>
            </a:r>
          </a:p>
        </p:txBody>
      </p:sp>
      <p:cxnSp>
        <p:nvCxnSpPr>
          <p:cNvPr id="11" name="Gerade Verbindung mit Pfeil 10">
            <a:extLst>
              <a:ext uri="{FF2B5EF4-FFF2-40B4-BE49-F238E27FC236}">
                <a16:creationId xmlns:a16="http://schemas.microsoft.com/office/drawing/2014/main" id="{822C39FF-C4A1-4531-BCC9-3E8335331C5A}"/>
              </a:ext>
            </a:extLst>
          </p:cNvPr>
          <p:cNvCxnSpPr/>
          <p:nvPr/>
        </p:nvCxnSpPr>
        <p:spPr>
          <a:xfrm flipV="1">
            <a:off x="4354468" y="1556792"/>
            <a:ext cx="13341" cy="34754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3F39AAB-E999-4CF5-9B5A-6F087A8B3387}"/>
              </a:ext>
            </a:extLst>
          </p:cNvPr>
          <p:cNvCxnSpPr/>
          <p:nvPr/>
        </p:nvCxnSpPr>
        <p:spPr>
          <a:xfrm flipV="1">
            <a:off x="4367808" y="5013177"/>
            <a:ext cx="5400600" cy="2071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2">
            <a:extLst>
              <a:ext uri="{FF2B5EF4-FFF2-40B4-BE49-F238E27FC236}">
                <a16:creationId xmlns:a16="http://schemas.microsoft.com/office/drawing/2014/main" id="{8B789643-85D8-4B5F-B1E4-246FF5A0B809}"/>
              </a:ext>
            </a:extLst>
          </p:cNvPr>
          <p:cNvSpPr txBox="1">
            <a:spLocks noChangeArrowheads="1"/>
          </p:cNvSpPr>
          <p:nvPr/>
        </p:nvSpPr>
        <p:spPr bwMode="auto">
          <a:xfrm>
            <a:off x="5016000" y="2132976"/>
            <a:ext cx="1080000" cy="1080000"/>
          </a:xfrm>
          <a:prstGeom prst="rect">
            <a:avLst/>
          </a:prstGeom>
          <a:solidFill>
            <a:srgbClr val="FFFFFF"/>
          </a:solidFill>
          <a:ln w="2857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de-DE" altLang="de-DE" dirty="0">
                <a:ea typeface="Calibri" panose="020F0502020204030204" pitchFamily="34" charset="0"/>
                <a:cs typeface="Times New Roman" panose="02020603050405020304" pitchFamily="18" charset="0"/>
              </a:rPr>
              <a:t>Ma-</a:t>
            </a:r>
            <a:r>
              <a:rPr lang="de-DE" altLang="de-DE" dirty="0" err="1">
                <a:ea typeface="Calibri" panose="020F0502020204030204" pitchFamily="34" charset="0"/>
                <a:cs typeface="Times New Roman" panose="02020603050405020304" pitchFamily="18" charset="0"/>
              </a:rPr>
              <a:t>Lop</a:t>
            </a:r>
            <a:r>
              <a:rPr lang="de-DE" altLang="de-DE" dirty="0">
                <a:ea typeface="Calibri" panose="020F0502020204030204" pitchFamily="34" charset="0"/>
                <a:cs typeface="Times New Roman" panose="02020603050405020304" pitchFamily="18" charset="0"/>
              </a:rPr>
              <a:t> </a:t>
            </a:r>
            <a:endParaRPr lang="de-DE" altLang="de-DE" dirty="0"/>
          </a:p>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window</a:t>
            </a:r>
            <a:endParaRPr lang="de-DE" altLang="de-DE" dirty="0">
              <a:latin typeface="Arial" panose="020B0604020202020204" pitchFamily="34" charset="0"/>
            </a:endParaRPr>
          </a:p>
        </p:txBody>
      </p:sp>
      <p:sp>
        <p:nvSpPr>
          <p:cNvPr id="17" name="Text Box 24">
            <a:extLst>
              <a:ext uri="{FF2B5EF4-FFF2-40B4-BE49-F238E27FC236}">
                <a16:creationId xmlns:a16="http://schemas.microsoft.com/office/drawing/2014/main" id="{3908B8CA-345C-4D78-B1A2-6F8CA4FD52DB}"/>
              </a:ext>
            </a:extLst>
          </p:cNvPr>
          <p:cNvSpPr txBox="1">
            <a:spLocks noChangeArrowheads="1"/>
          </p:cNvSpPr>
          <p:nvPr/>
        </p:nvSpPr>
        <p:spPr bwMode="auto">
          <a:xfrm>
            <a:off x="7536160" y="2132976"/>
            <a:ext cx="1080000" cy="1080000"/>
          </a:xfrm>
          <a:prstGeom prst="rect">
            <a:avLst/>
          </a:prstGeom>
          <a:solidFill>
            <a:srgbClr val="FFFFFF"/>
          </a:solidFill>
          <a:ln w="2857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de-DE" altLang="de-DE" dirty="0">
                <a:ea typeface="Calibri" panose="020F0502020204030204" pitchFamily="34" charset="0"/>
                <a:cs typeface="Times New Roman" panose="02020603050405020304" pitchFamily="18" charset="0"/>
              </a:rPr>
              <a:t>Ma-Hip </a:t>
            </a:r>
            <a:endParaRPr lang="de-DE" altLang="de-DE" dirty="0"/>
          </a:p>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window</a:t>
            </a:r>
            <a:endParaRPr lang="de-DE" altLang="de-DE" dirty="0">
              <a:latin typeface="Arial" panose="020B0604020202020204" pitchFamily="34" charset="0"/>
            </a:endParaRPr>
          </a:p>
        </p:txBody>
      </p:sp>
      <p:sp>
        <p:nvSpPr>
          <p:cNvPr id="18" name="Text Box 22">
            <a:extLst>
              <a:ext uri="{FF2B5EF4-FFF2-40B4-BE49-F238E27FC236}">
                <a16:creationId xmlns:a16="http://schemas.microsoft.com/office/drawing/2014/main" id="{C1884A0B-8D07-463F-BBF6-9FAE5FB6AD3F}"/>
              </a:ext>
            </a:extLst>
          </p:cNvPr>
          <p:cNvSpPr txBox="1">
            <a:spLocks noChangeArrowheads="1"/>
          </p:cNvSpPr>
          <p:nvPr/>
        </p:nvSpPr>
        <p:spPr bwMode="auto">
          <a:xfrm>
            <a:off x="5016000" y="3573016"/>
            <a:ext cx="1080000" cy="1080000"/>
          </a:xfrm>
          <a:prstGeom prst="rect">
            <a:avLst/>
          </a:prstGeom>
          <a:solidFill>
            <a:srgbClr val="FFFFFF"/>
          </a:solidFill>
          <a:ln w="2857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Op-Lop</a:t>
            </a:r>
            <a:r>
              <a:rPr lang="de-DE" altLang="de-DE" dirty="0">
                <a:ea typeface="Calibri" panose="020F0502020204030204" pitchFamily="34" charset="0"/>
                <a:cs typeface="Times New Roman" panose="02020603050405020304" pitchFamily="18" charset="0"/>
              </a:rPr>
              <a:t> </a:t>
            </a:r>
            <a:endParaRPr lang="de-DE" altLang="de-DE" dirty="0"/>
          </a:p>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window</a:t>
            </a:r>
            <a:endParaRPr lang="de-DE" altLang="de-DE" dirty="0">
              <a:latin typeface="Arial" panose="020B0604020202020204" pitchFamily="34" charset="0"/>
            </a:endParaRPr>
          </a:p>
        </p:txBody>
      </p:sp>
      <p:sp>
        <p:nvSpPr>
          <p:cNvPr id="19" name="Text Box 21">
            <a:extLst>
              <a:ext uri="{FF2B5EF4-FFF2-40B4-BE49-F238E27FC236}">
                <a16:creationId xmlns:a16="http://schemas.microsoft.com/office/drawing/2014/main" id="{07C5B15E-7430-4404-B1B0-613C0ADE47F9}"/>
              </a:ext>
            </a:extLst>
          </p:cNvPr>
          <p:cNvSpPr txBox="1">
            <a:spLocks noChangeArrowheads="1"/>
          </p:cNvSpPr>
          <p:nvPr/>
        </p:nvSpPr>
        <p:spPr bwMode="auto">
          <a:xfrm>
            <a:off x="7536160" y="3573016"/>
            <a:ext cx="1080000" cy="1080000"/>
          </a:xfrm>
          <a:prstGeom prst="rect">
            <a:avLst/>
          </a:prstGeom>
          <a:solidFill>
            <a:srgbClr val="FFFFFF"/>
          </a:solidFill>
          <a:ln w="2857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Op</a:t>
            </a:r>
            <a:r>
              <a:rPr lang="de-DE" altLang="de-DE" dirty="0">
                <a:ea typeface="Calibri" panose="020F0502020204030204" pitchFamily="34" charset="0"/>
                <a:cs typeface="Times New Roman" panose="02020603050405020304" pitchFamily="18" charset="0"/>
              </a:rPr>
              <a:t>-Hip </a:t>
            </a:r>
            <a:endParaRPr lang="de-DE" altLang="de-DE" dirty="0"/>
          </a:p>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window</a:t>
            </a:r>
            <a:endParaRPr lang="de-DE" altLang="de-DE" dirty="0">
              <a:latin typeface="Arial" panose="020B0604020202020204" pitchFamily="34" charset="0"/>
            </a:endParaRPr>
          </a:p>
        </p:txBody>
      </p:sp>
      <p:sp>
        <p:nvSpPr>
          <p:cNvPr id="20" name="Rectangle 29">
            <a:extLst>
              <a:ext uri="{FF2B5EF4-FFF2-40B4-BE49-F238E27FC236}">
                <a16:creationId xmlns:a16="http://schemas.microsoft.com/office/drawing/2014/main" id="{4C314BB2-3A95-47F8-9BE9-0DE4F95FC7D9}"/>
              </a:ext>
            </a:extLst>
          </p:cNvPr>
          <p:cNvSpPr>
            <a:spLocks noChangeArrowheads="1"/>
          </p:cNvSpPr>
          <p:nvPr/>
        </p:nvSpPr>
        <p:spPr bwMode="auto">
          <a:xfrm>
            <a:off x="2039145" y="21576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21" name="Rectangle 30">
            <a:extLst>
              <a:ext uri="{FF2B5EF4-FFF2-40B4-BE49-F238E27FC236}">
                <a16:creationId xmlns:a16="http://schemas.microsoft.com/office/drawing/2014/main" id="{0B29F80F-15F8-4AC2-8130-9E527F2EEC14}"/>
              </a:ext>
            </a:extLst>
          </p:cNvPr>
          <p:cNvSpPr>
            <a:spLocks noChangeArrowheads="1"/>
          </p:cNvSpPr>
          <p:nvPr/>
        </p:nvSpPr>
        <p:spPr bwMode="auto">
          <a:xfrm>
            <a:off x="2602710" y="1484785"/>
            <a:ext cx="1765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AT" altLang="de-DE" b="1" dirty="0" err="1">
                <a:ea typeface="Calibri" panose="020F0502020204030204" pitchFamily="34" charset="0"/>
                <a:cs typeface="Times New Roman" panose="02020603050405020304" pitchFamily="18" charset="0"/>
              </a:rPr>
              <a:t>Ma</a:t>
            </a:r>
            <a:r>
              <a:rPr lang="de-AT" altLang="de-DE" dirty="0" err="1">
                <a:ea typeface="Calibri" panose="020F0502020204030204" pitchFamily="34" charset="0"/>
                <a:cs typeface="Times New Roman" panose="02020603050405020304" pitchFamily="18" charset="0"/>
              </a:rPr>
              <a:t>ndatory</a:t>
            </a:r>
            <a:r>
              <a:rPr lang="de-AT" altLang="de-DE" b="1" dirty="0">
                <a:ea typeface="Calibri" panose="020F0502020204030204" pitchFamily="34" charset="0"/>
                <a:cs typeface="Times New Roman" panose="02020603050405020304" pitchFamily="18" charset="0"/>
              </a:rPr>
              <a:t> (Ma)</a:t>
            </a:r>
            <a:endParaRPr lang="de-AT" altLang="de-DE" dirty="0"/>
          </a:p>
          <a:p>
            <a:pPr eaLnBrk="0" fontAlgn="base" hangingPunct="0">
              <a:spcBef>
                <a:spcPct val="0"/>
              </a:spcBef>
              <a:spcAft>
                <a:spcPct val="0"/>
              </a:spcAft>
            </a:pPr>
            <a:endParaRPr lang="de-AT" altLang="de-DE" dirty="0">
              <a:latin typeface="Arial" panose="020B0604020202020204" pitchFamily="34" charset="0"/>
            </a:endParaRPr>
          </a:p>
        </p:txBody>
      </p:sp>
      <p:sp>
        <p:nvSpPr>
          <p:cNvPr id="22" name="Rectangle 30">
            <a:extLst>
              <a:ext uri="{FF2B5EF4-FFF2-40B4-BE49-F238E27FC236}">
                <a16:creationId xmlns:a16="http://schemas.microsoft.com/office/drawing/2014/main" id="{C241418E-BD6E-4905-AAD1-ED4151C3E898}"/>
              </a:ext>
            </a:extLst>
          </p:cNvPr>
          <p:cNvSpPr>
            <a:spLocks noChangeArrowheads="1"/>
          </p:cNvSpPr>
          <p:nvPr/>
        </p:nvSpPr>
        <p:spPr bwMode="auto">
          <a:xfrm>
            <a:off x="4367809" y="1486526"/>
            <a:ext cx="27674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AT" altLang="de-DE" i="1" dirty="0" err="1">
                <a:ea typeface="Calibri" panose="020F0502020204030204" pitchFamily="34" charset="0"/>
                <a:cs typeface="Times New Roman" panose="02020603050405020304" pitchFamily="18" charset="0"/>
              </a:rPr>
              <a:t>increasing</a:t>
            </a:r>
            <a:r>
              <a:rPr lang="de-AT" altLang="de-DE" i="1" dirty="0">
                <a:ea typeface="Calibri" panose="020F0502020204030204" pitchFamily="34" charset="0"/>
                <a:cs typeface="Times New Roman" panose="02020603050405020304" pitchFamily="18" charset="0"/>
              </a:rPr>
              <a:t> push </a:t>
            </a:r>
            <a:r>
              <a:rPr lang="de-AT" altLang="de-DE" i="1" dirty="0" err="1">
                <a:ea typeface="Calibri" panose="020F0502020204030204" pitchFamily="34" charset="0"/>
                <a:cs typeface="Times New Roman" panose="02020603050405020304" pitchFamily="18" charset="0"/>
              </a:rPr>
              <a:t>for</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mobility</a:t>
            </a:r>
            <a:endParaRPr lang="de-AT" altLang="de-DE" dirty="0"/>
          </a:p>
          <a:p>
            <a:pPr eaLnBrk="0" fontAlgn="base" hangingPunct="0">
              <a:spcBef>
                <a:spcPct val="0"/>
              </a:spcBef>
              <a:spcAft>
                <a:spcPct val="0"/>
              </a:spcAft>
            </a:pPr>
            <a:endParaRPr lang="de-AT" altLang="de-DE" dirty="0">
              <a:latin typeface="Arial" panose="020B0604020202020204" pitchFamily="34" charset="0"/>
            </a:endParaRPr>
          </a:p>
        </p:txBody>
      </p:sp>
      <p:sp>
        <p:nvSpPr>
          <p:cNvPr id="23" name="Rectangle 30">
            <a:extLst>
              <a:ext uri="{FF2B5EF4-FFF2-40B4-BE49-F238E27FC236}">
                <a16:creationId xmlns:a16="http://schemas.microsoft.com/office/drawing/2014/main" id="{92766179-5F99-474E-BD1A-D5568CFFA430}"/>
              </a:ext>
            </a:extLst>
          </p:cNvPr>
          <p:cNvSpPr>
            <a:spLocks noChangeArrowheads="1"/>
          </p:cNvSpPr>
          <p:nvPr/>
        </p:nvSpPr>
        <p:spPr bwMode="auto">
          <a:xfrm>
            <a:off x="2355456" y="2871227"/>
            <a:ext cx="1580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de-AT" altLang="de-DE" i="1" dirty="0">
                <a:ea typeface="Calibri" panose="020F0502020204030204" pitchFamily="34" charset="0"/>
                <a:cs typeface="Times New Roman" panose="02020603050405020304" pitchFamily="18" charset="0"/>
              </a:rPr>
              <a:t>STATUS</a:t>
            </a:r>
          </a:p>
          <a:p>
            <a:pPr algn="ctr" eaLnBrk="0" fontAlgn="base" hangingPunct="0">
              <a:spcBef>
                <a:spcPct val="0"/>
              </a:spcBef>
              <a:spcAft>
                <a:spcPct val="0"/>
              </a:spcAft>
            </a:pPr>
            <a:r>
              <a:rPr lang="de-AT" altLang="de-DE" i="1" dirty="0" err="1">
                <a:ea typeface="Calibri" panose="020F0502020204030204" pitchFamily="34" charset="0"/>
                <a:cs typeface="Times New Roman" panose="02020603050405020304" pitchFamily="18" charset="0"/>
              </a:rPr>
              <a:t>of</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the</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window</a:t>
            </a:r>
            <a:endParaRPr lang="de-AT" altLang="de-DE" i="1" dirty="0">
              <a:latin typeface="Arial" panose="020B0604020202020204" pitchFamily="34" charset="0"/>
            </a:endParaRPr>
          </a:p>
        </p:txBody>
      </p:sp>
      <p:sp>
        <p:nvSpPr>
          <p:cNvPr id="24" name="Rectangle 30">
            <a:extLst>
              <a:ext uri="{FF2B5EF4-FFF2-40B4-BE49-F238E27FC236}">
                <a16:creationId xmlns:a16="http://schemas.microsoft.com/office/drawing/2014/main" id="{227A7EC4-7FCB-48C7-B1F6-7F552C301335}"/>
              </a:ext>
            </a:extLst>
          </p:cNvPr>
          <p:cNvSpPr>
            <a:spLocks noChangeArrowheads="1"/>
          </p:cNvSpPr>
          <p:nvPr/>
        </p:nvSpPr>
        <p:spPr bwMode="auto">
          <a:xfrm>
            <a:off x="6027864" y="5157192"/>
            <a:ext cx="15803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de-AT" altLang="de-DE" i="1" dirty="0">
                <a:ea typeface="Calibri" panose="020F0502020204030204" pitchFamily="34" charset="0"/>
                <a:cs typeface="Times New Roman" panose="02020603050405020304" pitchFamily="18" charset="0"/>
              </a:rPr>
              <a:t>CONTENT </a:t>
            </a:r>
          </a:p>
          <a:p>
            <a:pPr algn="ctr" eaLnBrk="0" fontAlgn="base" hangingPunct="0">
              <a:spcBef>
                <a:spcPct val="0"/>
              </a:spcBef>
              <a:spcAft>
                <a:spcPct val="0"/>
              </a:spcAft>
            </a:pPr>
            <a:r>
              <a:rPr lang="de-AT" altLang="de-DE" i="1" dirty="0" err="1">
                <a:ea typeface="Calibri" panose="020F0502020204030204" pitchFamily="34" charset="0"/>
                <a:cs typeface="Times New Roman" panose="02020603050405020304" pitchFamily="18" charset="0"/>
              </a:rPr>
              <a:t>of</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the</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window</a:t>
            </a:r>
            <a:endParaRPr lang="de-AT" altLang="de-DE" i="1" dirty="0"/>
          </a:p>
          <a:p>
            <a:pPr eaLnBrk="0" fontAlgn="base" hangingPunct="0">
              <a:spcBef>
                <a:spcPct val="0"/>
              </a:spcBef>
              <a:spcAft>
                <a:spcPct val="0"/>
              </a:spcAft>
            </a:pPr>
            <a:endParaRPr lang="de-AT" altLang="de-DE" i="1" dirty="0">
              <a:latin typeface="Arial" panose="020B0604020202020204" pitchFamily="34" charset="0"/>
            </a:endParaRPr>
          </a:p>
        </p:txBody>
      </p:sp>
      <p:sp>
        <p:nvSpPr>
          <p:cNvPr id="25" name="Rectangle 30">
            <a:extLst>
              <a:ext uri="{FF2B5EF4-FFF2-40B4-BE49-F238E27FC236}">
                <a16:creationId xmlns:a16="http://schemas.microsoft.com/office/drawing/2014/main" id="{B93EFEC4-F0EF-41D1-9144-5BC4484288CC}"/>
              </a:ext>
            </a:extLst>
          </p:cNvPr>
          <p:cNvSpPr>
            <a:spLocks noChangeArrowheads="1"/>
          </p:cNvSpPr>
          <p:nvPr/>
        </p:nvSpPr>
        <p:spPr bwMode="auto">
          <a:xfrm>
            <a:off x="2875990" y="4725145"/>
            <a:ext cx="14918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AT" altLang="de-DE" b="1" dirty="0">
                <a:ea typeface="Calibri" panose="020F0502020204030204" pitchFamily="34" charset="0"/>
                <a:cs typeface="Times New Roman" panose="02020603050405020304" pitchFamily="18" charset="0"/>
              </a:rPr>
              <a:t>Op</a:t>
            </a:r>
            <a:r>
              <a:rPr lang="de-AT" altLang="de-DE" dirty="0">
                <a:ea typeface="Calibri" panose="020F0502020204030204" pitchFamily="34" charset="0"/>
                <a:cs typeface="Times New Roman" panose="02020603050405020304" pitchFamily="18" charset="0"/>
              </a:rPr>
              <a:t>tional</a:t>
            </a:r>
            <a:r>
              <a:rPr lang="de-AT" altLang="de-DE" b="1" dirty="0">
                <a:ea typeface="Calibri" panose="020F0502020204030204" pitchFamily="34" charset="0"/>
                <a:cs typeface="Times New Roman" panose="02020603050405020304" pitchFamily="18" charset="0"/>
              </a:rPr>
              <a:t> (</a:t>
            </a:r>
            <a:r>
              <a:rPr lang="de-AT" altLang="de-DE" b="1" dirty="0" err="1">
                <a:ea typeface="Calibri" panose="020F0502020204030204" pitchFamily="34" charset="0"/>
                <a:cs typeface="Times New Roman" panose="02020603050405020304" pitchFamily="18" charset="0"/>
              </a:rPr>
              <a:t>Op</a:t>
            </a:r>
            <a:r>
              <a:rPr lang="de-AT" altLang="de-DE" b="1" dirty="0">
                <a:ea typeface="Calibri" panose="020F0502020204030204" pitchFamily="34" charset="0"/>
                <a:cs typeface="Times New Roman" panose="02020603050405020304" pitchFamily="18" charset="0"/>
              </a:rPr>
              <a:t>)</a:t>
            </a:r>
            <a:endParaRPr lang="de-AT" altLang="de-DE" dirty="0"/>
          </a:p>
          <a:p>
            <a:pPr eaLnBrk="0" fontAlgn="base" hangingPunct="0">
              <a:spcBef>
                <a:spcPct val="0"/>
              </a:spcBef>
              <a:spcAft>
                <a:spcPct val="0"/>
              </a:spcAft>
            </a:pPr>
            <a:endParaRPr lang="de-AT" altLang="de-DE" dirty="0">
              <a:latin typeface="Arial" panose="020B0604020202020204" pitchFamily="34" charset="0"/>
            </a:endParaRPr>
          </a:p>
        </p:txBody>
      </p:sp>
      <p:sp>
        <p:nvSpPr>
          <p:cNvPr id="26" name="Rectangle 30">
            <a:extLst>
              <a:ext uri="{FF2B5EF4-FFF2-40B4-BE49-F238E27FC236}">
                <a16:creationId xmlns:a16="http://schemas.microsoft.com/office/drawing/2014/main" id="{1002F6B7-B895-4227-BE7C-8BDBDE551F94}"/>
              </a:ext>
            </a:extLst>
          </p:cNvPr>
          <p:cNvSpPr>
            <a:spLocks noChangeArrowheads="1"/>
          </p:cNvSpPr>
          <p:nvPr/>
        </p:nvSpPr>
        <p:spPr bwMode="auto">
          <a:xfrm>
            <a:off x="6828566" y="4653137"/>
            <a:ext cx="30838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AT" altLang="de-DE" i="1" dirty="0" err="1">
                <a:ea typeface="Calibri" panose="020F0502020204030204" pitchFamily="34" charset="0"/>
                <a:cs typeface="Times New Roman" panose="02020603050405020304" pitchFamily="18" charset="0"/>
              </a:rPr>
              <a:t>increasing</a:t>
            </a:r>
            <a:r>
              <a:rPr lang="de-AT" altLang="de-DE" i="1" dirty="0">
                <a:ea typeface="Calibri" panose="020F0502020204030204" pitchFamily="34" charset="0"/>
                <a:cs typeface="Times New Roman" panose="02020603050405020304" pitchFamily="18" charset="0"/>
              </a:rPr>
              <a:t> curricular </a:t>
            </a:r>
            <a:r>
              <a:rPr lang="de-AT" altLang="de-DE" i="1" dirty="0" err="1">
                <a:ea typeface="Calibri" panose="020F0502020204030204" pitchFamily="34" charset="0"/>
                <a:cs typeface="Times New Roman" panose="02020603050405020304" pitchFamily="18" charset="0"/>
              </a:rPr>
              <a:t>alignment</a:t>
            </a:r>
            <a:endParaRPr lang="de-AT" altLang="de-DE" dirty="0"/>
          </a:p>
          <a:p>
            <a:pPr eaLnBrk="0" fontAlgn="base" hangingPunct="0">
              <a:spcBef>
                <a:spcPct val="0"/>
              </a:spcBef>
              <a:spcAft>
                <a:spcPct val="0"/>
              </a:spcAft>
            </a:pPr>
            <a:endParaRPr lang="de-AT" altLang="de-DE" dirty="0">
              <a:latin typeface="Arial" panose="020B0604020202020204" pitchFamily="34" charset="0"/>
            </a:endParaRPr>
          </a:p>
        </p:txBody>
      </p:sp>
      <p:sp>
        <p:nvSpPr>
          <p:cNvPr id="27" name="Rectangle 30">
            <a:extLst>
              <a:ext uri="{FF2B5EF4-FFF2-40B4-BE49-F238E27FC236}">
                <a16:creationId xmlns:a16="http://schemas.microsoft.com/office/drawing/2014/main" id="{E58A93DC-31F1-40B8-93FF-55CDC17388C9}"/>
              </a:ext>
            </a:extLst>
          </p:cNvPr>
          <p:cNvSpPr>
            <a:spLocks noChangeArrowheads="1"/>
          </p:cNvSpPr>
          <p:nvPr/>
        </p:nvSpPr>
        <p:spPr bwMode="auto">
          <a:xfrm>
            <a:off x="3935760" y="5108992"/>
            <a:ext cx="15803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de-AT" altLang="de-DE" b="1" i="1" dirty="0" err="1">
                <a:ea typeface="Calibri" panose="020F0502020204030204" pitchFamily="34" charset="0"/>
                <a:cs typeface="Times New Roman" panose="02020603050405020304" pitchFamily="18" charset="0"/>
              </a:rPr>
              <a:t>Lo</a:t>
            </a:r>
            <a:r>
              <a:rPr lang="de-AT" altLang="de-DE" i="1" dirty="0" err="1">
                <a:ea typeface="Calibri" panose="020F0502020204030204" pitchFamily="34" charset="0"/>
                <a:cs typeface="Times New Roman" panose="02020603050405020304" pitchFamily="18" charset="0"/>
              </a:rPr>
              <a:t>osely-</a:t>
            </a:r>
            <a:r>
              <a:rPr lang="de-AT" altLang="de-DE" b="1" i="1" dirty="0" err="1">
                <a:ea typeface="Calibri" panose="020F0502020204030204" pitchFamily="34" charset="0"/>
                <a:cs typeface="Times New Roman" panose="02020603050405020304" pitchFamily="18" charset="0"/>
              </a:rPr>
              <a:t>p</a:t>
            </a:r>
            <a:r>
              <a:rPr lang="de-AT" altLang="de-DE" i="1" dirty="0" err="1">
                <a:ea typeface="Calibri" panose="020F0502020204030204" pitchFamily="34" charset="0"/>
                <a:cs typeface="Times New Roman" panose="02020603050405020304" pitchFamily="18" charset="0"/>
              </a:rPr>
              <a:t>rescribed</a:t>
            </a:r>
            <a:r>
              <a:rPr lang="de-AT" altLang="de-DE" i="1" dirty="0">
                <a:ea typeface="Calibri" panose="020F0502020204030204" pitchFamily="34" charset="0"/>
                <a:cs typeface="Times New Roman" panose="02020603050405020304" pitchFamily="18" charset="0"/>
              </a:rPr>
              <a:t> </a:t>
            </a:r>
            <a:r>
              <a:rPr lang="de-AT" altLang="de-DE" b="1" i="1" dirty="0">
                <a:ea typeface="Calibri" panose="020F0502020204030204" pitchFamily="34" charset="0"/>
                <a:cs typeface="Times New Roman" panose="02020603050405020304" pitchFamily="18" charset="0"/>
              </a:rPr>
              <a:t>(</a:t>
            </a:r>
            <a:r>
              <a:rPr lang="de-AT" altLang="de-DE" b="1" i="1" dirty="0" err="1">
                <a:ea typeface="Calibri" panose="020F0502020204030204" pitchFamily="34" charset="0"/>
                <a:cs typeface="Times New Roman" panose="02020603050405020304" pitchFamily="18" charset="0"/>
              </a:rPr>
              <a:t>Lop</a:t>
            </a:r>
            <a:r>
              <a:rPr lang="de-AT" altLang="de-DE" b="1" i="1" dirty="0">
                <a:ea typeface="Calibri" panose="020F0502020204030204" pitchFamily="34" charset="0"/>
                <a:cs typeface="Times New Roman" panose="02020603050405020304" pitchFamily="18" charset="0"/>
              </a:rPr>
              <a:t>)</a:t>
            </a:r>
            <a:endParaRPr lang="de-AT" altLang="de-DE" b="1" i="1" dirty="0"/>
          </a:p>
          <a:p>
            <a:pPr eaLnBrk="0" fontAlgn="base" hangingPunct="0">
              <a:spcBef>
                <a:spcPct val="0"/>
              </a:spcBef>
              <a:spcAft>
                <a:spcPct val="0"/>
              </a:spcAft>
            </a:pPr>
            <a:endParaRPr lang="de-AT" altLang="de-DE" i="1" dirty="0">
              <a:latin typeface="Arial" panose="020B0604020202020204" pitchFamily="34" charset="0"/>
            </a:endParaRPr>
          </a:p>
        </p:txBody>
      </p:sp>
      <p:sp>
        <p:nvSpPr>
          <p:cNvPr id="28" name="Rectangle 30">
            <a:extLst>
              <a:ext uri="{FF2B5EF4-FFF2-40B4-BE49-F238E27FC236}">
                <a16:creationId xmlns:a16="http://schemas.microsoft.com/office/drawing/2014/main" id="{7D1C34B8-AE95-454A-B14F-C2BA1F86630A}"/>
              </a:ext>
            </a:extLst>
          </p:cNvPr>
          <p:cNvSpPr>
            <a:spLocks noChangeArrowheads="1"/>
          </p:cNvSpPr>
          <p:nvPr/>
        </p:nvSpPr>
        <p:spPr bwMode="auto">
          <a:xfrm>
            <a:off x="8116096" y="5108992"/>
            <a:ext cx="15803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de-AT" altLang="de-DE" b="1" i="1" dirty="0" err="1">
                <a:ea typeface="Calibri" panose="020F0502020204030204" pitchFamily="34" charset="0"/>
                <a:cs typeface="Times New Roman" panose="02020603050405020304" pitchFamily="18" charset="0"/>
              </a:rPr>
              <a:t>Hi</a:t>
            </a:r>
            <a:r>
              <a:rPr lang="de-AT" altLang="de-DE" i="1" dirty="0" err="1">
                <a:ea typeface="Calibri" panose="020F0502020204030204" pitchFamily="34" charset="0"/>
                <a:cs typeface="Times New Roman" panose="02020603050405020304" pitchFamily="18" charset="0"/>
              </a:rPr>
              <a:t>ghly-</a:t>
            </a:r>
            <a:r>
              <a:rPr lang="de-AT" altLang="de-DE" b="1" i="1" dirty="0" err="1">
                <a:ea typeface="Calibri" panose="020F0502020204030204" pitchFamily="34" charset="0"/>
                <a:cs typeface="Times New Roman" panose="02020603050405020304" pitchFamily="18" charset="0"/>
              </a:rPr>
              <a:t>p</a:t>
            </a:r>
            <a:r>
              <a:rPr lang="de-AT" altLang="de-DE" i="1" dirty="0" err="1">
                <a:ea typeface="Calibri" panose="020F0502020204030204" pitchFamily="34" charset="0"/>
                <a:cs typeface="Times New Roman" panose="02020603050405020304" pitchFamily="18" charset="0"/>
              </a:rPr>
              <a:t>rescribed</a:t>
            </a:r>
            <a:r>
              <a:rPr lang="de-AT" altLang="de-DE" i="1" dirty="0">
                <a:ea typeface="Calibri" panose="020F0502020204030204" pitchFamily="34" charset="0"/>
                <a:cs typeface="Times New Roman" panose="02020603050405020304" pitchFamily="18" charset="0"/>
              </a:rPr>
              <a:t> </a:t>
            </a:r>
            <a:r>
              <a:rPr lang="de-AT" altLang="de-DE" b="1" i="1" dirty="0">
                <a:ea typeface="Calibri" panose="020F0502020204030204" pitchFamily="34" charset="0"/>
                <a:cs typeface="Times New Roman" panose="02020603050405020304" pitchFamily="18" charset="0"/>
              </a:rPr>
              <a:t>(Hip)</a:t>
            </a:r>
            <a:endParaRPr lang="de-AT" altLang="de-DE" b="1" i="1" dirty="0"/>
          </a:p>
          <a:p>
            <a:pPr eaLnBrk="0" fontAlgn="base" hangingPunct="0">
              <a:spcBef>
                <a:spcPct val="0"/>
              </a:spcBef>
              <a:spcAft>
                <a:spcPct val="0"/>
              </a:spcAft>
            </a:pPr>
            <a:endParaRPr lang="de-AT" altLang="de-DE" i="1" dirty="0">
              <a:latin typeface="Arial" panose="020B0604020202020204" pitchFamily="34" charset="0"/>
            </a:endParaRPr>
          </a:p>
        </p:txBody>
      </p:sp>
      <p:cxnSp>
        <p:nvCxnSpPr>
          <p:cNvPr id="29" name="Gerader Verbinder 28">
            <a:extLst>
              <a:ext uri="{FF2B5EF4-FFF2-40B4-BE49-F238E27FC236}">
                <a16:creationId xmlns:a16="http://schemas.microsoft.com/office/drawing/2014/main" id="{CCEC638B-ECCF-4CA7-8921-3E6EEABF1ACA}"/>
              </a:ext>
            </a:extLst>
          </p:cNvPr>
          <p:cNvCxnSpPr/>
          <p:nvPr/>
        </p:nvCxnSpPr>
        <p:spPr>
          <a:xfrm flipH="1">
            <a:off x="6803594" y="1988841"/>
            <a:ext cx="12486" cy="2917075"/>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2D849A9D-D2CD-4886-B4C3-24C8067483D4}"/>
              </a:ext>
            </a:extLst>
          </p:cNvPr>
          <p:cNvCxnSpPr/>
          <p:nvPr/>
        </p:nvCxnSpPr>
        <p:spPr>
          <a:xfrm flipH="1">
            <a:off x="4655840" y="3429000"/>
            <a:ext cx="432048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C1213A0-5A50-431E-9D22-482C7E83EF35}"/>
              </a:ext>
            </a:extLst>
          </p:cNvPr>
          <p:cNvCxnSpPr/>
          <p:nvPr/>
        </p:nvCxnSpPr>
        <p:spPr>
          <a:xfrm flipV="1">
            <a:off x="4367808" y="2059107"/>
            <a:ext cx="4608512" cy="2933350"/>
          </a:xfrm>
          <a:prstGeom prst="straightConnector1">
            <a:avLst/>
          </a:prstGeom>
          <a:ln>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Untertitel 15">
            <a:extLst>
              <a:ext uri="{FF2B5EF4-FFF2-40B4-BE49-F238E27FC236}">
                <a16:creationId xmlns:a16="http://schemas.microsoft.com/office/drawing/2014/main" id="{A9611F33-568B-4D13-6FAC-CA32956A9689}"/>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
        <p:nvSpPr>
          <p:cNvPr id="2" name="Textfeld 1">
            <a:extLst>
              <a:ext uri="{FF2B5EF4-FFF2-40B4-BE49-F238E27FC236}">
                <a16:creationId xmlns:a16="http://schemas.microsoft.com/office/drawing/2014/main" id="{28A79666-7F03-43A6-9C9F-177C818BEAC5}"/>
              </a:ext>
            </a:extLst>
          </p:cNvPr>
          <p:cNvSpPr txBox="1"/>
          <p:nvPr/>
        </p:nvSpPr>
        <p:spPr>
          <a:xfrm>
            <a:off x="2495601" y="6018836"/>
            <a:ext cx="7200799" cy="307777"/>
          </a:xfrm>
          <a:prstGeom prst="rect">
            <a:avLst/>
          </a:prstGeom>
          <a:noFill/>
        </p:spPr>
        <p:txBody>
          <a:bodyPr wrap="square" rtlCol="0">
            <a:spAutoFit/>
          </a:bodyPr>
          <a:lstStyle/>
          <a:p>
            <a:pPr algn="ctr"/>
            <a:r>
              <a:rPr lang="de-AT" sz="1400" i="1" dirty="0">
                <a:hlinkClick r:id="rId3"/>
              </a:rPr>
              <a:t>Mobility Windows </a:t>
            </a:r>
            <a:r>
              <a:rPr lang="de-AT" sz="1400" i="1" dirty="0" err="1">
                <a:hlinkClick r:id="rId3"/>
              </a:rPr>
              <a:t>From</a:t>
            </a:r>
            <a:r>
              <a:rPr lang="de-AT" sz="1400" i="1" dirty="0">
                <a:hlinkClick r:id="rId3"/>
              </a:rPr>
              <a:t> Concept </a:t>
            </a:r>
            <a:r>
              <a:rPr lang="de-AT" sz="1400" i="1" dirty="0" err="1">
                <a:hlinkClick r:id="rId3"/>
              </a:rPr>
              <a:t>to</a:t>
            </a:r>
            <a:r>
              <a:rPr lang="de-AT" sz="1400" i="1" dirty="0">
                <a:hlinkClick r:id="rId3"/>
              </a:rPr>
              <a:t> Practice (2013): Ferencz, </a:t>
            </a:r>
            <a:r>
              <a:rPr lang="de-AT" sz="1400" i="1" dirty="0" err="1">
                <a:hlinkClick r:id="rId3"/>
              </a:rPr>
              <a:t>Hausschildt</a:t>
            </a:r>
            <a:r>
              <a:rPr lang="de-AT" sz="1400" i="1" dirty="0">
                <a:hlinkClick r:id="rId3"/>
              </a:rPr>
              <a:t>, </a:t>
            </a:r>
            <a:r>
              <a:rPr lang="de-AT" sz="1400" i="1" dirty="0" err="1">
                <a:hlinkClick r:id="rId3"/>
              </a:rPr>
              <a:t>Garman</a:t>
            </a:r>
            <a:r>
              <a:rPr lang="de-AT" sz="1400" i="1" dirty="0">
                <a:hlinkClick r:id="rId3"/>
              </a:rPr>
              <a:t> (p. 41) </a:t>
            </a:r>
            <a:endParaRPr lang="de-AT" sz="1400" i="1" dirty="0"/>
          </a:p>
        </p:txBody>
      </p:sp>
    </p:spTree>
    <p:extLst>
      <p:ext uri="{BB962C8B-B14F-4D97-AF65-F5344CB8AC3E}">
        <p14:creationId xmlns:p14="http://schemas.microsoft.com/office/powerpoint/2010/main" val="2617726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5">
            <a:extLst>
              <a:ext uri="{FF2B5EF4-FFF2-40B4-BE49-F238E27FC236}">
                <a16:creationId xmlns:a16="http://schemas.microsoft.com/office/drawing/2014/main" id="{9F54EE18-C0C8-F9F7-3728-AF2ED37CD529}"/>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pic>
        <p:nvPicPr>
          <p:cNvPr id="8" name="Grafik 7">
            <a:extLst>
              <a:ext uri="{FF2B5EF4-FFF2-40B4-BE49-F238E27FC236}">
                <a16:creationId xmlns:a16="http://schemas.microsoft.com/office/drawing/2014/main" id="{4D84BD52-A1E6-42DC-91C9-041FECE34E87}"/>
              </a:ext>
            </a:extLst>
          </p:cNvPr>
          <p:cNvPicPr>
            <a:picLocks noChangeAspect="1"/>
          </p:cNvPicPr>
          <p:nvPr/>
        </p:nvPicPr>
        <p:blipFill rotWithShape="1">
          <a:blip r:embed="rId3"/>
          <a:srcRect l="22353" t="19799" r="23431" b="8916"/>
          <a:stretch/>
        </p:blipFill>
        <p:spPr>
          <a:xfrm>
            <a:off x="2510755" y="278188"/>
            <a:ext cx="8781731" cy="6494988"/>
          </a:xfrm>
          <a:prstGeom prst="rect">
            <a:avLst/>
          </a:prstGeom>
        </p:spPr>
      </p:pic>
      <p:sp>
        <p:nvSpPr>
          <p:cNvPr id="5" name="Titel 14">
            <a:extLst>
              <a:ext uri="{FF2B5EF4-FFF2-40B4-BE49-F238E27FC236}">
                <a16:creationId xmlns:a16="http://schemas.microsoft.com/office/drawing/2014/main" id="{9F623C81-E7E0-4803-AD1F-0183D47C79EC}"/>
              </a:ext>
            </a:extLst>
          </p:cNvPr>
          <p:cNvSpPr txBox="1">
            <a:spLocks/>
          </p:cNvSpPr>
          <p:nvPr/>
        </p:nvSpPr>
        <p:spPr>
          <a:xfrm rot="16200000">
            <a:off x="-1788982" y="3189477"/>
            <a:ext cx="5761974" cy="485308"/>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e-DE" sz="3200" b="1" dirty="0">
                <a:solidFill>
                  <a:schemeClr val="accent6">
                    <a:lumMod val="75000"/>
                  </a:schemeClr>
                </a:solidFill>
              </a:rPr>
              <a:t>Beispiel:</a:t>
            </a:r>
            <a:r>
              <a:rPr lang="de-DE" sz="3200" b="1" dirty="0">
                <a:solidFill>
                  <a:srgbClr val="548235"/>
                </a:solidFill>
              </a:rPr>
              <a:t> Bachelorstudiengang</a:t>
            </a:r>
          </a:p>
          <a:p>
            <a:pPr algn="r"/>
            <a:r>
              <a:rPr lang="de-DE" sz="3200" b="1" dirty="0">
                <a:solidFill>
                  <a:srgbClr val="548235"/>
                </a:solidFill>
              </a:rPr>
              <a:t>Gesundheits- &amp; Krankenpflege</a:t>
            </a:r>
            <a:endParaRPr lang="de-DE" sz="3200" b="1" dirty="0">
              <a:solidFill>
                <a:schemeClr val="accent6">
                  <a:lumMod val="75000"/>
                </a:schemeClr>
              </a:solidFill>
            </a:endParaRPr>
          </a:p>
        </p:txBody>
      </p:sp>
    </p:spTree>
    <p:extLst>
      <p:ext uri="{BB962C8B-B14F-4D97-AF65-F5344CB8AC3E}">
        <p14:creationId xmlns:p14="http://schemas.microsoft.com/office/powerpoint/2010/main" val="409284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97659" y="6331302"/>
            <a:ext cx="2743200" cy="365125"/>
          </a:xfrm>
        </p:spPr>
        <p:txBody>
          <a:bodyPr/>
          <a:lstStyle/>
          <a:p>
            <a:r>
              <a:rPr lang="de-DE" dirty="0"/>
              <a:t>Seite </a:t>
            </a:r>
            <a:fld id="{EBA229B5-7CFD-BC45-B1DD-7E8FA6FF2A01}" type="slidenum">
              <a:rPr lang="de-DE" smtClean="0"/>
              <a:pPr/>
              <a:t>22</a:t>
            </a:fld>
            <a:endParaRPr lang="de-DE" dirty="0"/>
          </a:p>
        </p:txBody>
      </p:sp>
      <p:sp>
        <p:nvSpPr>
          <p:cNvPr id="15" name="Titel 14"/>
          <p:cNvSpPr>
            <a:spLocks noGrp="1"/>
          </p:cNvSpPr>
          <p:nvPr>
            <p:ph type="ctrTitle" idx="4294967295"/>
          </p:nvPr>
        </p:nvSpPr>
        <p:spPr>
          <a:xfrm>
            <a:off x="356296" y="566738"/>
            <a:ext cx="11785600" cy="485775"/>
          </a:xfrm>
        </p:spPr>
        <p:txBody>
          <a:bodyPr>
            <a:normAutofit fontScale="90000"/>
          </a:bodyPr>
          <a:lstStyle/>
          <a:p>
            <a:r>
              <a:rPr lang="de-DE" sz="3200" b="1" dirty="0">
                <a:solidFill>
                  <a:schemeClr val="accent6">
                    <a:lumMod val="75000"/>
                  </a:schemeClr>
                </a:solidFill>
              </a:rPr>
              <a:t>Curriculum – </a:t>
            </a:r>
            <a:r>
              <a:rPr lang="de-DE" sz="3600" b="1" dirty="0">
                <a:solidFill>
                  <a:schemeClr val="accent6">
                    <a:lumMod val="75000"/>
                  </a:schemeClr>
                </a:solidFill>
              </a:rPr>
              <a:t>Struktur</a:t>
            </a:r>
            <a:endParaRPr lang="de-DE" sz="3200" b="1" dirty="0">
              <a:solidFill>
                <a:schemeClr val="accent6">
                  <a:lumMod val="75000"/>
                </a:schemeClr>
              </a:solidFill>
            </a:endParaRPr>
          </a:p>
        </p:txBody>
      </p:sp>
      <p:cxnSp>
        <p:nvCxnSpPr>
          <p:cNvPr id="11" name="Gerade Verbindung mit Pfeil 10">
            <a:extLst>
              <a:ext uri="{FF2B5EF4-FFF2-40B4-BE49-F238E27FC236}">
                <a16:creationId xmlns:a16="http://schemas.microsoft.com/office/drawing/2014/main" id="{822C39FF-C4A1-4531-BCC9-3E8335331C5A}"/>
              </a:ext>
            </a:extLst>
          </p:cNvPr>
          <p:cNvCxnSpPr/>
          <p:nvPr/>
        </p:nvCxnSpPr>
        <p:spPr>
          <a:xfrm flipV="1">
            <a:off x="4354468" y="1556792"/>
            <a:ext cx="13341" cy="34754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3F39AAB-E999-4CF5-9B5A-6F087A8B3387}"/>
              </a:ext>
            </a:extLst>
          </p:cNvPr>
          <p:cNvCxnSpPr/>
          <p:nvPr/>
        </p:nvCxnSpPr>
        <p:spPr>
          <a:xfrm flipV="1">
            <a:off x="4367808" y="5013177"/>
            <a:ext cx="5400600" cy="2071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2">
            <a:extLst>
              <a:ext uri="{FF2B5EF4-FFF2-40B4-BE49-F238E27FC236}">
                <a16:creationId xmlns:a16="http://schemas.microsoft.com/office/drawing/2014/main" id="{8B789643-85D8-4B5F-B1E4-246FF5A0B809}"/>
              </a:ext>
            </a:extLst>
          </p:cNvPr>
          <p:cNvSpPr txBox="1">
            <a:spLocks noChangeArrowheads="1"/>
          </p:cNvSpPr>
          <p:nvPr/>
        </p:nvSpPr>
        <p:spPr bwMode="auto">
          <a:xfrm>
            <a:off x="5016000" y="2132976"/>
            <a:ext cx="1080000" cy="1080000"/>
          </a:xfrm>
          <a:prstGeom prst="rect">
            <a:avLst/>
          </a:prstGeom>
          <a:solidFill>
            <a:srgbClr val="FFFFFF"/>
          </a:solidFill>
          <a:ln w="2857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de-DE" altLang="de-DE" dirty="0">
                <a:ea typeface="Calibri" panose="020F0502020204030204" pitchFamily="34" charset="0"/>
                <a:cs typeface="Times New Roman" panose="02020603050405020304" pitchFamily="18" charset="0"/>
              </a:rPr>
              <a:t>Ma-</a:t>
            </a:r>
            <a:r>
              <a:rPr lang="de-DE" altLang="de-DE" dirty="0" err="1">
                <a:ea typeface="Calibri" panose="020F0502020204030204" pitchFamily="34" charset="0"/>
                <a:cs typeface="Times New Roman" panose="02020603050405020304" pitchFamily="18" charset="0"/>
              </a:rPr>
              <a:t>Lop</a:t>
            </a:r>
            <a:r>
              <a:rPr lang="de-DE" altLang="de-DE" dirty="0">
                <a:ea typeface="Calibri" panose="020F0502020204030204" pitchFamily="34" charset="0"/>
                <a:cs typeface="Times New Roman" panose="02020603050405020304" pitchFamily="18" charset="0"/>
              </a:rPr>
              <a:t> </a:t>
            </a:r>
            <a:endParaRPr lang="de-DE" altLang="de-DE" dirty="0"/>
          </a:p>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window</a:t>
            </a:r>
            <a:endParaRPr lang="de-DE" altLang="de-DE" dirty="0">
              <a:latin typeface="Arial" panose="020B0604020202020204" pitchFamily="34" charset="0"/>
            </a:endParaRPr>
          </a:p>
        </p:txBody>
      </p:sp>
      <p:sp>
        <p:nvSpPr>
          <p:cNvPr id="17" name="Text Box 24">
            <a:extLst>
              <a:ext uri="{FF2B5EF4-FFF2-40B4-BE49-F238E27FC236}">
                <a16:creationId xmlns:a16="http://schemas.microsoft.com/office/drawing/2014/main" id="{3908B8CA-345C-4D78-B1A2-6F8CA4FD52DB}"/>
              </a:ext>
            </a:extLst>
          </p:cNvPr>
          <p:cNvSpPr txBox="1">
            <a:spLocks noChangeArrowheads="1"/>
          </p:cNvSpPr>
          <p:nvPr/>
        </p:nvSpPr>
        <p:spPr bwMode="auto">
          <a:xfrm>
            <a:off x="7536160" y="2132976"/>
            <a:ext cx="1080000" cy="1080000"/>
          </a:xfrm>
          <a:prstGeom prst="rect">
            <a:avLst/>
          </a:prstGeom>
          <a:solidFill>
            <a:srgbClr val="FFFFFF"/>
          </a:solidFill>
          <a:ln w="2857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de-DE" altLang="de-DE" dirty="0">
                <a:ea typeface="Calibri" panose="020F0502020204030204" pitchFamily="34" charset="0"/>
                <a:cs typeface="Times New Roman" panose="02020603050405020304" pitchFamily="18" charset="0"/>
              </a:rPr>
              <a:t>Ma-Hip </a:t>
            </a:r>
            <a:endParaRPr lang="de-DE" altLang="de-DE" dirty="0"/>
          </a:p>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window</a:t>
            </a:r>
            <a:endParaRPr lang="de-DE" altLang="de-DE" dirty="0">
              <a:latin typeface="Arial" panose="020B0604020202020204" pitchFamily="34" charset="0"/>
            </a:endParaRPr>
          </a:p>
        </p:txBody>
      </p:sp>
      <p:sp>
        <p:nvSpPr>
          <p:cNvPr id="18" name="Text Box 22">
            <a:extLst>
              <a:ext uri="{FF2B5EF4-FFF2-40B4-BE49-F238E27FC236}">
                <a16:creationId xmlns:a16="http://schemas.microsoft.com/office/drawing/2014/main" id="{C1884A0B-8D07-463F-BBF6-9FAE5FB6AD3F}"/>
              </a:ext>
            </a:extLst>
          </p:cNvPr>
          <p:cNvSpPr txBox="1">
            <a:spLocks noChangeArrowheads="1"/>
          </p:cNvSpPr>
          <p:nvPr/>
        </p:nvSpPr>
        <p:spPr bwMode="auto">
          <a:xfrm>
            <a:off x="5016000" y="3573016"/>
            <a:ext cx="1080000" cy="1080000"/>
          </a:xfrm>
          <a:prstGeom prst="rect">
            <a:avLst/>
          </a:prstGeom>
          <a:solidFill>
            <a:srgbClr val="FFFFFF"/>
          </a:solidFill>
          <a:ln w="2857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Op-Lop</a:t>
            </a:r>
            <a:r>
              <a:rPr lang="de-DE" altLang="de-DE" dirty="0">
                <a:ea typeface="Calibri" panose="020F0502020204030204" pitchFamily="34" charset="0"/>
                <a:cs typeface="Times New Roman" panose="02020603050405020304" pitchFamily="18" charset="0"/>
              </a:rPr>
              <a:t> </a:t>
            </a:r>
            <a:endParaRPr lang="de-DE" altLang="de-DE" dirty="0"/>
          </a:p>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window</a:t>
            </a:r>
            <a:endParaRPr lang="de-DE" altLang="de-DE" dirty="0">
              <a:latin typeface="Arial" panose="020B0604020202020204" pitchFamily="34" charset="0"/>
            </a:endParaRPr>
          </a:p>
        </p:txBody>
      </p:sp>
      <p:sp>
        <p:nvSpPr>
          <p:cNvPr id="19" name="Text Box 21">
            <a:extLst>
              <a:ext uri="{FF2B5EF4-FFF2-40B4-BE49-F238E27FC236}">
                <a16:creationId xmlns:a16="http://schemas.microsoft.com/office/drawing/2014/main" id="{07C5B15E-7430-4404-B1B0-613C0ADE47F9}"/>
              </a:ext>
            </a:extLst>
          </p:cNvPr>
          <p:cNvSpPr txBox="1">
            <a:spLocks noChangeArrowheads="1"/>
          </p:cNvSpPr>
          <p:nvPr/>
        </p:nvSpPr>
        <p:spPr bwMode="auto">
          <a:xfrm>
            <a:off x="7536160" y="3573016"/>
            <a:ext cx="1080000" cy="1080000"/>
          </a:xfrm>
          <a:prstGeom prst="rect">
            <a:avLst/>
          </a:prstGeom>
          <a:solidFill>
            <a:srgbClr val="FFFFFF"/>
          </a:solidFill>
          <a:ln w="2857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Op</a:t>
            </a:r>
            <a:r>
              <a:rPr lang="de-DE" altLang="de-DE" dirty="0">
                <a:ea typeface="Calibri" panose="020F0502020204030204" pitchFamily="34" charset="0"/>
                <a:cs typeface="Times New Roman" panose="02020603050405020304" pitchFamily="18" charset="0"/>
              </a:rPr>
              <a:t>-Hip </a:t>
            </a:r>
            <a:endParaRPr lang="de-DE" altLang="de-DE" dirty="0"/>
          </a:p>
          <a:p>
            <a:pPr eaLnBrk="0" fontAlgn="base" hangingPunct="0">
              <a:spcBef>
                <a:spcPct val="0"/>
              </a:spcBef>
              <a:spcAft>
                <a:spcPct val="0"/>
              </a:spcAft>
            </a:pPr>
            <a:r>
              <a:rPr lang="de-DE" altLang="de-DE" dirty="0" err="1">
                <a:ea typeface="Calibri" panose="020F0502020204030204" pitchFamily="34" charset="0"/>
                <a:cs typeface="Times New Roman" panose="02020603050405020304" pitchFamily="18" charset="0"/>
              </a:rPr>
              <a:t>window</a:t>
            </a:r>
            <a:endParaRPr lang="de-DE" altLang="de-DE" dirty="0">
              <a:latin typeface="Arial" panose="020B0604020202020204" pitchFamily="34" charset="0"/>
            </a:endParaRPr>
          </a:p>
        </p:txBody>
      </p:sp>
      <p:sp>
        <p:nvSpPr>
          <p:cNvPr id="20" name="Rectangle 29">
            <a:extLst>
              <a:ext uri="{FF2B5EF4-FFF2-40B4-BE49-F238E27FC236}">
                <a16:creationId xmlns:a16="http://schemas.microsoft.com/office/drawing/2014/main" id="{4C314BB2-3A95-47F8-9BE9-0DE4F95FC7D9}"/>
              </a:ext>
            </a:extLst>
          </p:cNvPr>
          <p:cNvSpPr>
            <a:spLocks noChangeArrowheads="1"/>
          </p:cNvSpPr>
          <p:nvPr/>
        </p:nvSpPr>
        <p:spPr bwMode="auto">
          <a:xfrm>
            <a:off x="2039145" y="21576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21" name="Rectangle 30">
            <a:extLst>
              <a:ext uri="{FF2B5EF4-FFF2-40B4-BE49-F238E27FC236}">
                <a16:creationId xmlns:a16="http://schemas.microsoft.com/office/drawing/2014/main" id="{0B29F80F-15F8-4AC2-8130-9E527F2EEC14}"/>
              </a:ext>
            </a:extLst>
          </p:cNvPr>
          <p:cNvSpPr>
            <a:spLocks noChangeArrowheads="1"/>
          </p:cNvSpPr>
          <p:nvPr/>
        </p:nvSpPr>
        <p:spPr bwMode="auto">
          <a:xfrm>
            <a:off x="2602710" y="1484785"/>
            <a:ext cx="1765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AT" altLang="de-DE" b="1" dirty="0" err="1">
                <a:ea typeface="Calibri" panose="020F0502020204030204" pitchFamily="34" charset="0"/>
                <a:cs typeface="Times New Roman" panose="02020603050405020304" pitchFamily="18" charset="0"/>
              </a:rPr>
              <a:t>Ma</a:t>
            </a:r>
            <a:r>
              <a:rPr lang="de-AT" altLang="de-DE" dirty="0" err="1">
                <a:ea typeface="Calibri" panose="020F0502020204030204" pitchFamily="34" charset="0"/>
                <a:cs typeface="Times New Roman" panose="02020603050405020304" pitchFamily="18" charset="0"/>
              </a:rPr>
              <a:t>ndatory</a:t>
            </a:r>
            <a:r>
              <a:rPr lang="de-AT" altLang="de-DE" b="1" dirty="0">
                <a:ea typeface="Calibri" panose="020F0502020204030204" pitchFamily="34" charset="0"/>
                <a:cs typeface="Times New Roman" panose="02020603050405020304" pitchFamily="18" charset="0"/>
              </a:rPr>
              <a:t> (Ma)</a:t>
            </a:r>
            <a:endParaRPr lang="de-AT" altLang="de-DE" dirty="0"/>
          </a:p>
          <a:p>
            <a:pPr eaLnBrk="0" fontAlgn="base" hangingPunct="0">
              <a:spcBef>
                <a:spcPct val="0"/>
              </a:spcBef>
              <a:spcAft>
                <a:spcPct val="0"/>
              </a:spcAft>
            </a:pPr>
            <a:endParaRPr lang="de-AT" altLang="de-DE" dirty="0">
              <a:latin typeface="Arial" panose="020B0604020202020204" pitchFamily="34" charset="0"/>
            </a:endParaRPr>
          </a:p>
        </p:txBody>
      </p:sp>
      <p:sp>
        <p:nvSpPr>
          <p:cNvPr id="22" name="Rectangle 30">
            <a:extLst>
              <a:ext uri="{FF2B5EF4-FFF2-40B4-BE49-F238E27FC236}">
                <a16:creationId xmlns:a16="http://schemas.microsoft.com/office/drawing/2014/main" id="{C241418E-BD6E-4905-AAD1-ED4151C3E898}"/>
              </a:ext>
            </a:extLst>
          </p:cNvPr>
          <p:cNvSpPr>
            <a:spLocks noChangeArrowheads="1"/>
          </p:cNvSpPr>
          <p:nvPr/>
        </p:nvSpPr>
        <p:spPr bwMode="auto">
          <a:xfrm>
            <a:off x="4367809" y="1486526"/>
            <a:ext cx="27674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AT" altLang="de-DE" i="1" dirty="0" err="1">
                <a:ea typeface="Calibri" panose="020F0502020204030204" pitchFamily="34" charset="0"/>
                <a:cs typeface="Times New Roman" panose="02020603050405020304" pitchFamily="18" charset="0"/>
              </a:rPr>
              <a:t>increasing</a:t>
            </a:r>
            <a:r>
              <a:rPr lang="de-AT" altLang="de-DE" i="1" dirty="0">
                <a:ea typeface="Calibri" panose="020F0502020204030204" pitchFamily="34" charset="0"/>
                <a:cs typeface="Times New Roman" panose="02020603050405020304" pitchFamily="18" charset="0"/>
              </a:rPr>
              <a:t> push </a:t>
            </a:r>
            <a:r>
              <a:rPr lang="de-AT" altLang="de-DE" i="1" dirty="0" err="1">
                <a:ea typeface="Calibri" panose="020F0502020204030204" pitchFamily="34" charset="0"/>
                <a:cs typeface="Times New Roman" panose="02020603050405020304" pitchFamily="18" charset="0"/>
              </a:rPr>
              <a:t>for</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mobility</a:t>
            </a:r>
            <a:endParaRPr lang="de-AT" altLang="de-DE" dirty="0"/>
          </a:p>
          <a:p>
            <a:pPr eaLnBrk="0" fontAlgn="base" hangingPunct="0">
              <a:spcBef>
                <a:spcPct val="0"/>
              </a:spcBef>
              <a:spcAft>
                <a:spcPct val="0"/>
              </a:spcAft>
            </a:pPr>
            <a:endParaRPr lang="de-AT" altLang="de-DE" dirty="0">
              <a:latin typeface="Arial" panose="020B0604020202020204" pitchFamily="34" charset="0"/>
            </a:endParaRPr>
          </a:p>
        </p:txBody>
      </p:sp>
      <p:sp>
        <p:nvSpPr>
          <p:cNvPr id="23" name="Rectangle 30">
            <a:extLst>
              <a:ext uri="{FF2B5EF4-FFF2-40B4-BE49-F238E27FC236}">
                <a16:creationId xmlns:a16="http://schemas.microsoft.com/office/drawing/2014/main" id="{92766179-5F99-474E-BD1A-D5568CFFA430}"/>
              </a:ext>
            </a:extLst>
          </p:cNvPr>
          <p:cNvSpPr>
            <a:spLocks noChangeArrowheads="1"/>
          </p:cNvSpPr>
          <p:nvPr/>
        </p:nvSpPr>
        <p:spPr bwMode="auto">
          <a:xfrm>
            <a:off x="2355456" y="2871227"/>
            <a:ext cx="1580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de-AT" altLang="de-DE" i="1" dirty="0">
                <a:ea typeface="Calibri" panose="020F0502020204030204" pitchFamily="34" charset="0"/>
                <a:cs typeface="Times New Roman" panose="02020603050405020304" pitchFamily="18" charset="0"/>
              </a:rPr>
              <a:t>STATUS</a:t>
            </a:r>
          </a:p>
          <a:p>
            <a:pPr algn="ctr" eaLnBrk="0" fontAlgn="base" hangingPunct="0">
              <a:spcBef>
                <a:spcPct val="0"/>
              </a:spcBef>
              <a:spcAft>
                <a:spcPct val="0"/>
              </a:spcAft>
            </a:pPr>
            <a:r>
              <a:rPr lang="de-AT" altLang="de-DE" i="1" dirty="0" err="1">
                <a:ea typeface="Calibri" panose="020F0502020204030204" pitchFamily="34" charset="0"/>
                <a:cs typeface="Times New Roman" panose="02020603050405020304" pitchFamily="18" charset="0"/>
              </a:rPr>
              <a:t>of</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the</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window</a:t>
            </a:r>
            <a:endParaRPr lang="de-AT" altLang="de-DE" i="1" dirty="0">
              <a:latin typeface="Arial" panose="020B0604020202020204" pitchFamily="34" charset="0"/>
            </a:endParaRPr>
          </a:p>
        </p:txBody>
      </p:sp>
      <p:sp>
        <p:nvSpPr>
          <p:cNvPr id="24" name="Rectangle 30">
            <a:extLst>
              <a:ext uri="{FF2B5EF4-FFF2-40B4-BE49-F238E27FC236}">
                <a16:creationId xmlns:a16="http://schemas.microsoft.com/office/drawing/2014/main" id="{227A7EC4-7FCB-48C7-B1F6-7F552C301335}"/>
              </a:ext>
            </a:extLst>
          </p:cNvPr>
          <p:cNvSpPr>
            <a:spLocks noChangeArrowheads="1"/>
          </p:cNvSpPr>
          <p:nvPr/>
        </p:nvSpPr>
        <p:spPr bwMode="auto">
          <a:xfrm>
            <a:off x="6027864" y="5157192"/>
            <a:ext cx="15803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de-AT" altLang="de-DE" i="1" dirty="0">
                <a:ea typeface="Calibri" panose="020F0502020204030204" pitchFamily="34" charset="0"/>
                <a:cs typeface="Times New Roman" panose="02020603050405020304" pitchFamily="18" charset="0"/>
              </a:rPr>
              <a:t>CONTENT </a:t>
            </a:r>
          </a:p>
          <a:p>
            <a:pPr algn="ctr" eaLnBrk="0" fontAlgn="base" hangingPunct="0">
              <a:spcBef>
                <a:spcPct val="0"/>
              </a:spcBef>
              <a:spcAft>
                <a:spcPct val="0"/>
              </a:spcAft>
            </a:pPr>
            <a:r>
              <a:rPr lang="de-AT" altLang="de-DE" i="1" dirty="0" err="1">
                <a:ea typeface="Calibri" panose="020F0502020204030204" pitchFamily="34" charset="0"/>
                <a:cs typeface="Times New Roman" panose="02020603050405020304" pitchFamily="18" charset="0"/>
              </a:rPr>
              <a:t>of</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the</a:t>
            </a:r>
            <a:r>
              <a:rPr lang="de-AT" altLang="de-DE" i="1" dirty="0">
                <a:ea typeface="Calibri" panose="020F0502020204030204" pitchFamily="34" charset="0"/>
                <a:cs typeface="Times New Roman" panose="02020603050405020304" pitchFamily="18" charset="0"/>
              </a:rPr>
              <a:t>  </a:t>
            </a:r>
            <a:r>
              <a:rPr lang="de-AT" altLang="de-DE" i="1" dirty="0" err="1">
                <a:ea typeface="Calibri" panose="020F0502020204030204" pitchFamily="34" charset="0"/>
                <a:cs typeface="Times New Roman" panose="02020603050405020304" pitchFamily="18" charset="0"/>
              </a:rPr>
              <a:t>window</a:t>
            </a:r>
            <a:endParaRPr lang="de-AT" altLang="de-DE" i="1" dirty="0"/>
          </a:p>
          <a:p>
            <a:pPr eaLnBrk="0" fontAlgn="base" hangingPunct="0">
              <a:spcBef>
                <a:spcPct val="0"/>
              </a:spcBef>
              <a:spcAft>
                <a:spcPct val="0"/>
              </a:spcAft>
            </a:pPr>
            <a:endParaRPr lang="de-AT" altLang="de-DE" i="1" dirty="0">
              <a:latin typeface="Arial" panose="020B0604020202020204" pitchFamily="34" charset="0"/>
            </a:endParaRPr>
          </a:p>
        </p:txBody>
      </p:sp>
      <p:sp>
        <p:nvSpPr>
          <p:cNvPr id="25" name="Rectangle 30">
            <a:extLst>
              <a:ext uri="{FF2B5EF4-FFF2-40B4-BE49-F238E27FC236}">
                <a16:creationId xmlns:a16="http://schemas.microsoft.com/office/drawing/2014/main" id="{B93EFEC4-F0EF-41D1-9144-5BC4484288CC}"/>
              </a:ext>
            </a:extLst>
          </p:cNvPr>
          <p:cNvSpPr>
            <a:spLocks noChangeArrowheads="1"/>
          </p:cNvSpPr>
          <p:nvPr/>
        </p:nvSpPr>
        <p:spPr bwMode="auto">
          <a:xfrm>
            <a:off x="2875990" y="4725145"/>
            <a:ext cx="14918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AT" altLang="de-DE" b="1" dirty="0">
                <a:ea typeface="Calibri" panose="020F0502020204030204" pitchFamily="34" charset="0"/>
                <a:cs typeface="Times New Roman" panose="02020603050405020304" pitchFamily="18" charset="0"/>
              </a:rPr>
              <a:t>Op</a:t>
            </a:r>
            <a:r>
              <a:rPr lang="de-AT" altLang="de-DE" dirty="0">
                <a:ea typeface="Calibri" panose="020F0502020204030204" pitchFamily="34" charset="0"/>
                <a:cs typeface="Times New Roman" panose="02020603050405020304" pitchFamily="18" charset="0"/>
              </a:rPr>
              <a:t>tional</a:t>
            </a:r>
            <a:r>
              <a:rPr lang="de-AT" altLang="de-DE" b="1" dirty="0">
                <a:ea typeface="Calibri" panose="020F0502020204030204" pitchFamily="34" charset="0"/>
                <a:cs typeface="Times New Roman" panose="02020603050405020304" pitchFamily="18" charset="0"/>
              </a:rPr>
              <a:t> (</a:t>
            </a:r>
            <a:r>
              <a:rPr lang="de-AT" altLang="de-DE" b="1" dirty="0" err="1">
                <a:ea typeface="Calibri" panose="020F0502020204030204" pitchFamily="34" charset="0"/>
                <a:cs typeface="Times New Roman" panose="02020603050405020304" pitchFamily="18" charset="0"/>
              </a:rPr>
              <a:t>Op</a:t>
            </a:r>
            <a:r>
              <a:rPr lang="de-AT" altLang="de-DE" b="1" dirty="0">
                <a:ea typeface="Calibri" panose="020F0502020204030204" pitchFamily="34" charset="0"/>
                <a:cs typeface="Times New Roman" panose="02020603050405020304" pitchFamily="18" charset="0"/>
              </a:rPr>
              <a:t>)</a:t>
            </a:r>
            <a:endParaRPr lang="de-AT" altLang="de-DE" dirty="0"/>
          </a:p>
          <a:p>
            <a:pPr eaLnBrk="0" fontAlgn="base" hangingPunct="0">
              <a:spcBef>
                <a:spcPct val="0"/>
              </a:spcBef>
              <a:spcAft>
                <a:spcPct val="0"/>
              </a:spcAft>
            </a:pPr>
            <a:endParaRPr lang="de-AT" altLang="de-DE" dirty="0">
              <a:latin typeface="Arial" panose="020B0604020202020204" pitchFamily="34" charset="0"/>
            </a:endParaRPr>
          </a:p>
        </p:txBody>
      </p:sp>
      <p:sp>
        <p:nvSpPr>
          <p:cNvPr id="26" name="Rectangle 30">
            <a:extLst>
              <a:ext uri="{FF2B5EF4-FFF2-40B4-BE49-F238E27FC236}">
                <a16:creationId xmlns:a16="http://schemas.microsoft.com/office/drawing/2014/main" id="{1002F6B7-B895-4227-BE7C-8BDBDE551F94}"/>
              </a:ext>
            </a:extLst>
          </p:cNvPr>
          <p:cNvSpPr>
            <a:spLocks noChangeArrowheads="1"/>
          </p:cNvSpPr>
          <p:nvPr/>
        </p:nvSpPr>
        <p:spPr bwMode="auto">
          <a:xfrm>
            <a:off x="6828566" y="4653137"/>
            <a:ext cx="30838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AT" altLang="de-DE" i="1" dirty="0" err="1">
                <a:ea typeface="Calibri" panose="020F0502020204030204" pitchFamily="34" charset="0"/>
                <a:cs typeface="Times New Roman" panose="02020603050405020304" pitchFamily="18" charset="0"/>
              </a:rPr>
              <a:t>increasing</a:t>
            </a:r>
            <a:r>
              <a:rPr lang="de-AT" altLang="de-DE" i="1" dirty="0">
                <a:ea typeface="Calibri" panose="020F0502020204030204" pitchFamily="34" charset="0"/>
                <a:cs typeface="Times New Roman" panose="02020603050405020304" pitchFamily="18" charset="0"/>
              </a:rPr>
              <a:t> curricular </a:t>
            </a:r>
            <a:r>
              <a:rPr lang="de-AT" altLang="de-DE" i="1" dirty="0" err="1">
                <a:ea typeface="Calibri" panose="020F0502020204030204" pitchFamily="34" charset="0"/>
                <a:cs typeface="Times New Roman" panose="02020603050405020304" pitchFamily="18" charset="0"/>
              </a:rPr>
              <a:t>alignment</a:t>
            </a:r>
            <a:endParaRPr lang="de-AT" altLang="de-DE" dirty="0"/>
          </a:p>
          <a:p>
            <a:pPr eaLnBrk="0" fontAlgn="base" hangingPunct="0">
              <a:spcBef>
                <a:spcPct val="0"/>
              </a:spcBef>
              <a:spcAft>
                <a:spcPct val="0"/>
              </a:spcAft>
            </a:pPr>
            <a:endParaRPr lang="de-AT" altLang="de-DE" dirty="0">
              <a:latin typeface="Arial" panose="020B0604020202020204" pitchFamily="34" charset="0"/>
            </a:endParaRPr>
          </a:p>
        </p:txBody>
      </p:sp>
      <p:sp>
        <p:nvSpPr>
          <p:cNvPr id="27" name="Rectangle 30">
            <a:extLst>
              <a:ext uri="{FF2B5EF4-FFF2-40B4-BE49-F238E27FC236}">
                <a16:creationId xmlns:a16="http://schemas.microsoft.com/office/drawing/2014/main" id="{E58A93DC-31F1-40B8-93FF-55CDC17388C9}"/>
              </a:ext>
            </a:extLst>
          </p:cNvPr>
          <p:cNvSpPr>
            <a:spLocks noChangeArrowheads="1"/>
          </p:cNvSpPr>
          <p:nvPr/>
        </p:nvSpPr>
        <p:spPr bwMode="auto">
          <a:xfrm>
            <a:off x="3935760" y="5108992"/>
            <a:ext cx="15803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de-AT" altLang="de-DE" b="1" i="1" dirty="0" err="1">
                <a:ea typeface="Calibri" panose="020F0502020204030204" pitchFamily="34" charset="0"/>
                <a:cs typeface="Times New Roman" panose="02020603050405020304" pitchFamily="18" charset="0"/>
              </a:rPr>
              <a:t>Lo</a:t>
            </a:r>
            <a:r>
              <a:rPr lang="de-AT" altLang="de-DE" i="1" dirty="0" err="1">
                <a:ea typeface="Calibri" panose="020F0502020204030204" pitchFamily="34" charset="0"/>
                <a:cs typeface="Times New Roman" panose="02020603050405020304" pitchFamily="18" charset="0"/>
              </a:rPr>
              <a:t>osely-</a:t>
            </a:r>
            <a:r>
              <a:rPr lang="de-AT" altLang="de-DE" b="1" i="1" dirty="0" err="1">
                <a:ea typeface="Calibri" panose="020F0502020204030204" pitchFamily="34" charset="0"/>
                <a:cs typeface="Times New Roman" panose="02020603050405020304" pitchFamily="18" charset="0"/>
              </a:rPr>
              <a:t>p</a:t>
            </a:r>
            <a:r>
              <a:rPr lang="de-AT" altLang="de-DE" i="1" dirty="0" err="1">
                <a:ea typeface="Calibri" panose="020F0502020204030204" pitchFamily="34" charset="0"/>
                <a:cs typeface="Times New Roman" panose="02020603050405020304" pitchFamily="18" charset="0"/>
              </a:rPr>
              <a:t>rescribed</a:t>
            </a:r>
            <a:r>
              <a:rPr lang="de-AT" altLang="de-DE" i="1" dirty="0">
                <a:ea typeface="Calibri" panose="020F0502020204030204" pitchFamily="34" charset="0"/>
                <a:cs typeface="Times New Roman" panose="02020603050405020304" pitchFamily="18" charset="0"/>
              </a:rPr>
              <a:t> </a:t>
            </a:r>
            <a:r>
              <a:rPr lang="de-AT" altLang="de-DE" b="1" i="1" dirty="0">
                <a:ea typeface="Calibri" panose="020F0502020204030204" pitchFamily="34" charset="0"/>
                <a:cs typeface="Times New Roman" panose="02020603050405020304" pitchFamily="18" charset="0"/>
              </a:rPr>
              <a:t>(</a:t>
            </a:r>
            <a:r>
              <a:rPr lang="de-AT" altLang="de-DE" b="1" i="1" dirty="0" err="1">
                <a:ea typeface="Calibri" panose="020F0502020204030204" pitchFamily="34" charset="0"/>
                <a:cs typeface="Times New Roman" panose="02020603050405020304" pitchFamily="18" charset="0"/>
              </a:rPr>
              <a:t>Lop</a:t>
            </a:r>
            <a:r>
              <a:rPr lang="de-AT" altLang="de-DE" b="1" i="1" dirty="0">
                <a:ea typeface="Calibri" panose="020F0502020204030204" pitchFamily="34" charset="0"/>
                <a:cs typeface="Times New Roman" panose="02020603050405020304" pitchFamily="18" charset="0"/>
              </a:rPr>
              <a:t>)</a:t>
            </a:r>
            <a:endParaRPr lang="de-AT" altLang="de-DE" b="1" i="1" dirty="0"/>
          </a:p>
          <a:p>
            <a:pPr eaLnBrk="0" fontAlgn="base" hangingPunct="0">
              <a:spcBef>
                <a:spcPct val="0"/>
              </a:spcBef>
              <a:spcAft>
                <a:spcPct val="0"/>
              </a:spcAft>
            </a:pPr>
            <a:endParaRPr lang="de-AT" altLang="de-DE" i="1" dirty="0">
              <a:latin typeface="Arial" panose="020B0604020202020204" pitchFamily="34" charset="0"/>
            </a:endParaRPr>
          </a:p>
        </p:txBody>
      </p:sp>
      <p:sp>
        <p:nvSpPr>
          <p:cNvPr id="28" name="Rectangle 30">
            <a:extLst>
              <a:ext uri="{FF2B5EF4-FFF2-40B4-BE49-F238E27FC236}">
                <a16:creationId xmlns:a16="http://schemas.microsoft.com/office/drawing/2014/main" id="{7D1C34B8-AE95-454A-B14F-C2BA1F86630A}"/>
              </a:ext>
            </a:extLst>
          </p:cNvPr>
          <p:cNvSpPr>
            <a:spLocks noChangeArrowheads="1"/>
          </p:cNvSpPr>
          <p:nvPr/>
        </p:nvSpPr>
        <p:spPr bwMode="auto">
          <a:xfrm>
            <a:off x="8116096" y="5108992"/>
            <a:ext cx="15803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de-AT" altLang="de-DE" b="1" i="1" dirty="0" err="1">
                <a:ea typeface="Calibri" panose="020F0502020204030204" pitchFamily="34" charset="0"/>
                <a:cs typeface="Times New Roman" panose="02020603050405020304" pitchFamily="18" charset="0"/>
              </a:rPr>
              <a:t>Hi</a:t>
            </a:r>
            <a:r>
              <a:rPr lang="de-AT" altLang="de-DE" i="1" dirty="0" err="1">
                <a:ea typeface="Calibri" panose="020F0502020204030204" pitchFamily="34" charset="0"/>
                <a:cs typeface="Times New Roman" panose="02020603050405020304" pitchFamily="18" charset="0"/>
              </a:rPr>
              <a:t>ghly-</a:t>
            </a:r>
            <a:r>
              <a:rPr lang="de-AT" altLang="de-DE" b="1" i="1" dirty="0" err="1">
                <a:ea typeface="Calibri" panose="020F0502020204030204" pitchFamily="34" charset="0"/>
                <a:cs typeface="Times New Roman" panose="02020603050405020304" pitchFamily="18" charset="0"/>
              </a:rPr>
              <a:t>p</a:t>
            </a:r>
            <a:r>
              <a:rPr lang="de-AT" altLang="de-DE" i="1" dirty="0" err="1">
                <a:ea typeface="Calibri" panose="020F0502020204030204" pitchFamily="34" charset="0"/>
                <a:cs typeface="Times New Roman" panose="02020603050405020304" pitchFamily="18" charset="0"/>
              </a:rPr>
              <a:t>rescribed</a:t>
            </a:r>
            <a:r>
              <a:rPr lang="de-AT" altLang="de-DE" i="1" dirty="0">
                <a:ea typeface="Calibri" panose="020F0502020204030204" pitchFamily="34" charset="0"/>
                <a:cs typeface="Times New Roman" panose="02020603050405020304" pitchFamily="18" charset="0"/>
              </a:rPr>
              <a:t> </a:t>
            </a:r>
            <a:r>
              <a:rPr lang="de-AT" altLang="de-DE" b="1" i="1" dirty="0">
                <a:ea typeface="Calibri" panose="020F0502020204030204" pitchFamily="34" charset="0"/>
                <a:cs typeface="Times New Roman" panose="02020603050405020304" pitchFamily="18" charset="0"/>
              </a:rPr>
              <a:t>(Hip)</a:t>
            </a:r>
            <a:endParaRPr lang="de-AT" altLang="de-DE" b="1" i="1" dirty="0"/>
          </a:p>
          <a:p>
            <a:pPr eaLnBrk="0" fontAlgn="base" hangingPunct="0">
              <a:spcBef>
                <a:spcPct val="0"/>
              </a:spcBef>
              <a:spcAft>
                <a:spcPct val="0"/>
              </a:spcAft>
            </a:pPr>
            <a:endParaRPr lang="de-AT" altLang="de-DE" i="1" dirty="0">
              <a:latin typeface="Arial" panose="020B0604020202020204" pitchFamily="34" charset="0"/>
            </a:endParaRPr>
          </a:p>
        </p:txBody>
      </p:sp>
      <p:cxnSp>
        <p:nvCxnSpPr>
          <p:cNvPr id="29" name="Gerader Verbinder 28">
            <a:extLst>
              <a:ext uri="{FF2B5EF4-FFF2-40B4-BE49-F238E27FC236}">
                <a16:creationId xmlns:a16="http://schemas.microsoft.com/office/drawing/2014/main" id="{CCEC638B-ECCF-4CA7-8921-3E6EEABF1ACA}"/>
              </a:ext>
            </a:extLst>
          </p:cNvPr>
          <p:cNvCxnSpPr/>
          <p:nvPr/>
        </p:nvCxnSpPr>
        <p:spPr>
          <a:xfrm flipH="1">
            <a:off x="6803594" y="1988841"/>
            <a:ext cx="12486" cy="2917075"/>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2D849A9D-D2CD-4886-B4C3-24C8067483D4}"/>
              </a:ext>
            </a:extLst>
          </p:cNvPr>
          <p:cNvCxnSpPr/>
          <p:nvPr/>
        </p:nvCxnSpPr>
        <p:spPr>
          <a:xfrm flipH="1">
            <a:off x="4655840" y="3429000"/>
            <a:ext cx="432048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C1213A0-5A50-431E-9D22-482C7E83EF35}"/>
              </a:ext>
            </a:extLst>
          </p:cNvPr>
          <p:cNvCxnSpPr/>
          <p:nvPr/>
        </p:nvCxnSpPr>
        <p:spPr>
          <a:xfrm flipV="1">
            <a:off x="4367808" y="2059107"/>
            <a:ext cx="4608512" cy="2933350"/>
          </a:xfrm>
          <a:prstGeom prst="straightConnector1">
            <a:avLst/>
          </a:prstGeom>
          <a:ln>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Untertitel 15">
            <a:extLst>
              <a:ext uri="{FF2B5EF4-FFF2-40B4-BE49-F238E27FC236}">
                <a16:creationId xmlns:a16="http://schemas.microsoft.com/office/drawing/2014/main" id="{F3F59EE8-32E8-17D8-AF28-9AD57264BF28}"/>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pic>
        <p:nvPicPr>
          <p:cNvPr id="32" name="Grafik 31">
            <a:extLst>
              <a:ext uri="{FF2B5EF4-FFF2-40B4-BE49-F238E27FC236}">
                <a16:creationId xmlns:a16="http://schemas.microsoft.com/office/drawing/2014/main" id="{EBED8357-A79D-43B3-BC55-45D3D9CE32B5}"/>
              </a:ext>
            </a:extLst>
          </p:cNvPr>
          <p:cNvPicPr>
            <a:picLocks noChangeAspect="1"/>
          </p:cNvPicPr>
          <p:nvPr/>
        </p:nvPicPr>
        <p:blipFill rotWithShape="1">
          <a:blip r:embed="rId3"/>
          <a:srcRect l="22353" t="19799" r="23431" b="8916"/>
          <a:stretch/>
        </p:blipFill>
        <p:spPr>
          <a:xfrm>
            <a:off x="8989661" y="567428"/>
            <a:ext cx="2537527" cy="1876761"/>
          </a:xfrm>
          <a:prstGeom prst="rect">
            <a:avLst/>
          </a:prstGeom>
        </p:spPr>
      </p:pic>
    </p:spTree>
    <p:extLst>
      <p:ext uri="{BB962C8B-B14F-4D97-AF65-F5344CB8AC3E}">
        <p14:creationId xmlns:p14="http://schemas.microsoft.com/office/powerpoint/2010/main" val="1000039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85133" y="6331302"/>
            <a:ext cx="2743200" cy="365125"/>
          </a:xfrm>
        </p:spPr>
        <p:txBody>
          <a:bodyPr/>
          <a:lstStyle/>
          <a:p>
            <a:r>
              <a:rPr lang="de-DE" sz="1000" dirty="0"/>
              <a:t>Seite </a:t>
            </a:r>
            <a:fld id="{EBA229B5-7CFD-BC45-B1DD-7E8FA6FF2A01}" type="slidenum">
              <a:rPr lang="de-DE" sz="1000" smtClean="0"/>
              <a:pPr/>
              <a:t>23</a:t>
            </a:fld>
            <a:endParaRPr lang="de-DE" sz="1000" dirty="0"/>
          </a:p>
        </p:txBody>
      </p:sp>
      <p:sp>
        <p:nvSpPr>
          <p:cNvPr id="15" name="Titel 14"/>
          <p:cNvSpPr>
            <a:spLocks noGrp="1"/>
          </p:cNvSpPr>
          <p:nvPr>
            <p:ph type="ctrTitle" idx="4294967295"/>
          </p:nvPr>
        </p:nvSpPr>
        <p:spPr>
          <a:xfrm>
            <a:off x="363255" y="566738"/>
            <a:ext cx="11348581" cy="485775"/>
          </a:xfrm>
        </p:spPr>
        <p:txBody>
          <a:bodyPr>
            <a:noAutofit/>
          </a:bodyPr>
          <a:lstStyle/>
          <a:p>
            <a:r>
              <a:rPr lang="de-DE" sz="3200" b="1" dirty="0">
                <a:solidFill>
                  <a:schemeClr val="accent6">
                    <a:lumMod val="75000"/>
                  </a:schemeClr>
                </a:solidFill>
              </a:rPr>
              <a:t>Curriculum - Strukturen „Fenster“</a:t>
            </a:r>
          </a:p>
        </p:txBody>
      </p:sp>
      <p:pic>
        <p:nvPicPr>
          <p:cNvPr id="3" name="Grafik 2">
            <a:extLst>
              <a:ext uri="{FF2B5EF4-FFF2-40B4-BE49-F238E27FC236}">
                <a16:creationId xmlns:a16="http://schemas.microsoft.com/office/drawing/2014/main" id="{A949175B-F96C-4889-8BCA-A1721D3EB533}"/>
              </a:ext>
            </a:extLst>
          </p:cNvPr>
          <p:cNvPicPr>
            <a:picLocks noChangeAspect="1"/>
          </p:cNvPicPr>
          <p:nvPr/>
        </p:nvPicPr>
        <p:blipFill>
          <a:blip r:embed="rId3"/>
          <a:stretch>
            <a:fillRect/>
          </a:stretch>
        </p:blipFill>
        <p:spPr>
          <a:xfrm>
            <a:off x="5887047" y="476074"/>
            <a:ext cx="3060344" cy="1876760"/>
          </a:xfrm>
          <a:prstGeom prst="rect">
            <a:avLst/>
          </a:prstGeom>
        </p:spPr>
      </p:pic>
      <p:sp>
        <p:nvSpPr>
          <p:cNvPr id="2" name="Sprechblase: rechteckig mit abgerundeten Ecken 1">
            <a:extLst>
              <a:ext uri="{FF2B5EF4-FFF2-40B4-BE49-F238E27FC236}">
                <a16:creationId xmlns:a16="http://schemas.microsoft.com/office/drawing/2014/main" id="{48766154-2A6C-4962-9CD8-CCC01953464B}"/>
              </a:ext>
            </a:extLst>
          </p:cNvPr>
          <p:cNvSpPr/>
          <p:nvPr/>
        </p:nvSpPr>
        <p:spPr>
          <a:xfrm>
            <a:off x="839787" y="2428421"/>
            <a:ext cx="4717796" cy="3173726"/>
          </a:xfrm>
          <a:prstGeom prst="wedgeRoundRectCallout">
            <a:avLst>
              <a:gd name="adj1" fmla="val -5990"/>
              <a:gd name="adj2" fmla="val 7018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b="1" dirty="0">
                <a:solidFill>
                  <a:schemeClr val="tx1"/>
                </a:solidFill>
              </a:rPr>
              <a:t>Windows of Opportunity </a:t>
            </a:r>
          </a:p>
          <a:p>
            <a:r>
              <a:rPr lang="de-AT" sz="2000" dirty="0">
                <a:solidFill>
                  <a:schemeClr val="tx1"/>
                </a:solidFill>
              </a:rPr>
              <a:t>Im Curriculum eingebettete Zeitperioden, die nach freier Wahl sowohl (virtuelle, physische) Studierendenmobilität als auch die Teilhabe am internationalen bzw. interkulturellen Austausch (vor Ort) und den Erwerb individuell benötigter Kompetenzen ermöglichen. </a:t>
            </a:r>
          </a:p>
          <a:p>
            <a:endParaRPr lang="de-AT" sz="2000" dirty="0">
              <a:solidFill>
                <a:schemeClr val="tx1"/>
              </a:solidFill>
            </a:endParaRPr>
          </a:p>
        </p:txBody>
      </p:sp>
      <p:sp>
        <p:nvSpPr>
          <p:cNvPr id="11" name="Sprechblase: rechteckig mit abgerundeten Ecken 10">
            <a:extLst>
              <a:ext uri="{FF2B5EF4-FFF2-40B4-BE49-F238E27FC236}">
                <a16:creationId xmlns:a16="http://schemas.microsoft.com/office/drawing/2014/main" id="{16896A0B-73B5-4B74-AADA-076BAE2E699B}"/>
              </a:ext>
            </a:extLst>
          </p:cNvPr>
          <p:cNvSpPr/>
          <p:nvPr/>
        </p:nvSpPr>
        <p:spPr>
          <a:xfrm>
            <a:off x="6396980" y="2401291"/>
            <a:ext cx="4717796" cy="3173726"/>
          </a:xfrm>
          <a:prstGeom prst="wedgeRoundRectCallout">
            <a:avLst>
              <a:gd name="adj1" fmla="val -5990"/>
              <a:gd name="adj2" fmla="val 7018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b="1" dirty="0">
                <a:solidFill>
                  <a:schemeClr val="tx1"/>
                </a:solidFill>
              </a:rPr>
              <a:t>Mobilitätsfenster</a:t>
            </a:r>
            <a:r>
              <a:rPr lang="de-AT" sz="2000" dirty="0">
                <a:solidFill>
                  <a:schemeClr val="tx1"/>
                </a:solidFill>
              </a:rPr>
              <a:t> </a:t>
            </a:r>
          </a:p>
          <a:p>
            <a:r>
              <a:rPr lang="de-AT" sz="2000" dirty="0">
                <a:solidFill>
                  <a:schemeClr val="tx1"/>
                </a:solidFill>
              </a:rPr>
              <a:t>sind, im Sinne des Erwerbs von </a:t>
            </a:r>
            <a:r>
              <a:rPr lang="de-AT" sz="2000" dirty="0" err="1">
                <a:solidFill>
                  <a:schemeClr val="tx1"/>
                </a:solidFill>
              </a:rPr>
              <a:t>Credits</a:t>
            </a:r>
            <a:r>
              <a:rPr lang="de-AT" sz="2000" dirty="0">
                <a:solidFill>
                  <a:schemeClr val="tx1"/>
                </a:solidFill>
              </a:rPr>
              <a:t>, im Curriculum eingebettete Zeitperioden für die (internationale) Studierendenmobilität</a:t>
            </a:r>
          </a:p>
          <a:p>
            <a:endParaRPr lang="de-AT" sz="2000" dirty="0">
              <a:solidFill>
                <a:schemeClr val="tx1"/>
              </a:solidFill>
            </a:endParaRPr>
          </a:p>
          <a:p>
            <a:endParaRPr lang="de-AT" sz="2000" dirty="0">
              <a:solidFill>
                <a:schemeClr val="tx1"/>
              </a:solidFill>
            </a:endParaRPr>
          </a:p>
          <a:p>
            <a:endParaRPr lang="de-AT" sz="2000" dirty="0">
              <a:solidFill>
                <a:schemeClr val="tx1"/>
              </a:solidFill>
            </a:endParaRPr>
          </a:p>
          <a:p>
            <a:r>
              <a:rPr lang="de-AT" sz="2000" i="1" dirty="0">
                <a:solidFill>
                  <a:schemeClr val="tx1"/>
                </a:solidFill>
              </a:rPr>
              <a:t>Definition in Anlehnung an </a:t>
            </a:r>
            <a:br>
              <a:rPr lang="de-AT" sz="2000" i="1" dirty="0">
                <a:solidFill>
                  <a:schemeClr val="tx1"/>
                </a:solidFill>
              </a:rPr>
            </a:br>
            <a:r>
              <a:rPr lang="de-AT" sz="2000" i="1" dirty="0">
                <a:solidFill>
                  <a:schemeClr val="tx1"/>
                </a:solidFill>
              </a:rPr>
              <a:t>Ferencz 2013</a:t>
            </a:r>
          </a:p>
        </p:txBody>
      </p:sp>
      <p:sp>
        <p:nvSpPr>
          <p:cNvPr id="4" name="Untertitel 15">
            <a:extLst>
              <a:ext uri="{FF2B5EF4-FFF2-40B4-BE49-F238E27FC236}">
                <a16:creationId xmlns:a16="http://schemas.microsoft.com/office/drawing/2014/main" id="{8DEF5F9C-AA6B-2D3B-E051-64610A978F19}"/>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pic>
        <p:nvPicPr>
          <p:cNvPr id="13" name="Grafik 12">
            <a:extLst>
              <a:ext uri="{FF2B5EF4-FFF2-40B4-BE49-F238E27FC236}">
                <a16:creationId xmlns:a16="http://schemas.microsoft.com/office/drawing/2014/main" id="{D3567634-FA08-4DAF-A85A-FF0222437FCD}"/>
              </a:ext>
            </a:extLst>
          </p:cNvPr>
          <p:cNvPicPr>
            <a:picLocks noChangeAspect="1"/>
          </p:cNvPicPr>
          <p:nvPr/>
        </p:nvPicPr>
        <p:blipFill rotWithShape="1">
          <a:blip r:embed="rId4"/>
          <a:srcRect l="22353" t="19799" r="23431" b="8916"/>
          <a:stretch/>
        </p:blipFill>
        <p:spPr>
          <a:xfrm>
            <a:off x="9064817" y="404590"/>
            <a:ext cx="2537527" cy="1876761"/>
          </a:xfrm>
          <a:prstGeom prst="rect">
            <a:avLst/>
          </a:prstGeom>
        </p:spPr>
      </p:pic>
    </p:spTree>
    <p:extLst>
      <p:ext uri="{BB962C8B-B14F-4D97-AF65-F5344CB8AC3E}">
        <p14:creationId xmlns:p14="http://schemas.microsoft.com/office/powerpoint/2010/main" val="29032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a:extLst>
              <a:ext uri="{FF2B5EF4-FFF2-40B4-BE49-F238E27FC236}">
                <a16:creationId xmlns:a16="http://schemas.microsoft.com/office/drawing/2014/main" id="{DD5DF80F-22DC-461F-B3E7-4717810A42D4}"/>
              </a:ext>
            </a:extLst>
          </p:cNvPr>
          <p:cNvSpPr>
            <a:spLocks noChangeAspect="1"/>
          </p:cNvSpPr>
          <p:nvPr/>
        </p:nvSpPr>
        <p:spPr>
          <a:xfrm>
            <a:off x="355028" y="1304201"/>
            <a:ext cx="4231733" cy="3985429"/>
          </a:xfrm>
          <a:prstGeom prst="roundRect">
            <a:avLst/>
          </a:prstGeom>
          <a:solidFill>
            <a:srgbClr val="00B05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07000"/>
              </a:lnSpc>
              <a:spcAft>
                <a:spcPts val="600"/>
              </a:spcAft>
              <a:defRPr/>
            </a:pPr>
            <a:r>
              <a:rPr lang="de-AT" altLang="de-DE" b="1" i="1" dirty="0">
                <a:solidFill>
                  <a:srgbClr val="FFFFFF"/>
                </a:solidFill>
                <a:effectLst>
                  <a:outerShdw blurRad="38100" dist="38100" dir="2700000" algn="tl">
                    <a:srgbClr val="000000"/>
                  </a:outerShdw>
                </a:effectLst>
                <a:ea typeface="Calibri" panose="020F0502020204030204" pitchFamily="34" charset="0"/>
                <a:cs typeface="Times New Roman" panose="02020603050405020304" pitchFamily="18" charset="0"/>
              </a:rPr>
              <a:t>Window of Opportunity</a:t>
            </a:r>
            <a:endParaRPr lang="de-AT" altLang="de-DE" i="1" dirty="0">
              <a:solidFill>
                <a:srgbClr val="FFFFFF"/>
              </a:solidFill>
              <a:ea typeface="Calibri" panose="020F0502020204030204" pitchFamily="34" charset="0"/>
              <a:cs typeface="Times New Roman" panose="02020603050405020304" pitchFamily="18" charset="0"/>
            </a:endParaRPr>
          </a:p>
          <a:p>
            <a:pPr algn="ctr" eaLnBrk="1" hangingPunct="1">
              <a:lnSpc>
                <a:spcPct val="107000"/>
              </a:lnSpc>
              <a:spcAft>
                <a:spcPts val="600"/>
              </a:spcAft>
              <a:defRPr/>
            </a:pPr>
            <a:endParaRPr lang="de-AT" altLang="de-DE" b="1" dirty="0">
              <a:solidFill>
                <a:srgbClr val="FFFFFF"/>
              </a:solidFill>
              <a:effectLst>
                <a:outerShdw blurRad="38100" dist="38100" dir="2700000" algn="tl">
                  <a:srgbClr val="000000"/>
                </a:outerShdw>
              </a:effectLst>
              <a:ea typeface="Calibri" panose="020F0502020204030204" pitchFamily="34" charset="0"/>
              <a:cs typeface="Times New Roman" panose="02020603050405020304" pitchFamily="18" charset="0"/>
            </a:endParaRPr>
          </a:p>
          <a:p>
            <a:pPr algn="ctr">
              <a:lnSpc>
                <a:spcPct val="107000"/>
              </a:lnSpc>
              <a:defRPr/>
            </a:pPr>
            <a:r>
              <a:rPr lang="de-AT" altLang="de-DE" b="1" dirty="0">
                <a:solidFill>
                  <a:srgbClr val="FFFFFF"/>
                </a:solidFill>
                <a:effectLst>
                  <a:outerShdw blurRad="38100" dist="38100" dir="2700000" algn="tl">
                    <a:srgbClr val="000000"/>
                  </a:outerShdw>
                </a:effectLst>
                <a:ea typeface="Calibri" panose="020F0502020204030204" pitchFamily="34" charset="0"/>
                <a:cs typeface="Times New Roman" panose="02020603050405020304" pitchFamily="18" charset="0"/>
              </a:rPr>
              <a:t>Im Curriculum eingebettete Zeitperioden, die nach freier Wahl sowohl (virtuelle, physische) Studierendenmobilität als auch die Teilhabe am internationalen bzw. interkulturellen Austausch (vor Ort) und den Erwerb individuell benötigter Kompetenzen ermöglichen. </a:t>
            </a:r>
          </a:p>
          <a:p>
            <a:pPr algn="ctr">
              <a:lnSpc>
                <a:spcPct val="107000"/>
              </a:lnSpc>
              <a:defRPr/>
            </a:pPr>
            <a:endParaRPr lang="en-GB" altLang="de-DE" b="1" dirty="0"/>
          </a:p>
        </p:txBody>
      </p:sp>
      <p:sp>
        <p:nvSpPr>
          <p:cNvPr id="8" name="Foliennummernplatzhalter 11">
            <a:extLst>
              <a:ext uri="{FF2B5EF4-FFF2-40B4-BE49-F238E27FC236}">
                <a16:creationId xmlns:a16="http://schemas.microsoft.com/office/drawing/2014/main" id="{D614B4D0-D6C3-44E5-B277-4EDFC9A1AFEF}"/>
              </a:ext>
            </a:extLst>
          </p:cNvPr>
          <p:cNvSpPr>
            <a:spLocks noGrp="1"/>
          </p:cNvSpPr>
          <p:nvPr>
            <p:ph type="sldNum" sz="quarter" idx="12"/>
          </p:nvPr>
        </p:nvSpPr>
        <p:spPr>
          <a:xfrm>
            <a:off x="8385133" y="6331302"/>
            <a:ext cx="2743200" cy="365125"/>
          </a:xfrm>
        </p:spPr>
        <p:txBody>
          <a:bodyPr/>
          <a:lstStyle/>
          <a:p>
            <a:r>
              <a:rPr lang="de-DE" sz="1000" dirty="0"/>
              <a:t>Seite </a:t>
            </a:r>
            <a:fld id="{EBA229B5-7CFD-BC45-B1DD-7E8FA6FF2A01}" type="slidenum">
              <a:rPr lang="de-DE" sz="1000" smtClean="0"/>
              <a:pPr/>
              <a:t>24</a:t>
            </a:fld>
            <a:endParaRPr lang="de-DE" sz="1000" dirty="0"/>
          </a:p>
        </p:txBody>
      </p:sp>
      <p:sp>
        <p:nvSpPr>
          <p:cNvPr id="9" name="Titel 14">
            <a:extLst>
              <a:ext uri="{FF2B5EF4-FFF2-40B4-BE49-F238E27FC236}">
                <a16:creationId xmlns:a16="http://schemas.microsoft.com/office/drawing/2014/main" id="{3FB1B7B0-877D-431D-94CE-BEBABB1B77A3}"/>
              </a:ext>
            </a:extLst>
          </p:cNvPr>
          <p:cNvSpPr txBox="1">
            <a:spLocks/>
          </p:cNvSpPr>
          <p:nvPr/>
        </p:nvSpPr>
        <p:spPr>
          <a:xfrm>
            <a:off x="363255" y="566738"/>
            <a:ext cx="11348581" cy="485775"/>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rPr>
              <a:t>Curriculum - Strukturen „Fenster“</a:t>
            </a:r>
          </a:p>
        </p:txBody>
      </p:sp>
      <p:sp>
        <p:nvSpPr>
          <p:cNvPr id="10" name="Untertitel 15">
            <a:extLst>
              <a:ext uri="{FF2B5EF4-FFF2-40B4-BE49-F238E27FC236}">
                <a16:creationId xmlns:a16="http://schemas.microsoft.com/office/drawing/2014/main" id="{C0E41B0A-73FC-411D-87B3-E99A2EAC496D}"/>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
        <p:nvSpPr>
          <p:cNvPr id="4" name="Rechteck 3">
            <a:extLst>
              <a:ext uri="{FF2B5EF4-FFF2-40B4-BE49-F238E27FC236}">
                <a16:creationId xmlns:a16="http://schemas.microsoft.com/office/drawing/2014/main" id="{319D0F3E-A97B-4172-BEBA-3FA11E7362A5}"/>
              </a:ext>
            </a:extLst>
          </p:cNvPr>
          <p:cNvSpPr/>
          <p:nvPr/>
        </p:nvSpPr>
        <p:spPr>
          <a:xfrm>
            <a:off x="4641448" y="1281052"/>
            <a:ext cx="7215192" cy="4401205"/>
          </a:xfrm>
          <a:prstGeom prst="rect">
            <a:avLst/>
          </a:prstGeom>
        </p:spPr>
        <p:txBody>
          <a:bodyPr wrap="square">
            <a:spAutoFit/>
          </a:bodyPr>
          <a:lstStyle/>
          <a:p>
            <a:r>
              <a:rPr lang="de-AT" sz="2000" b="1" dirty="0"/>
              <a:t>Bei entsprechendem (institutionellem) Angebot ist ein „WOP“</a:t>
            </a:r>
            <a:br>
              <a:rPr lang="de-AT" sz="2000" b="1" dirty="0"/>
            </a:br>
            <a:r>
              <a:rPr lang="de-AT" sz="2000" dirty="0"/>
              <a:t>dazu geeignet:</a:t>
            </a:r>
          </a:p>
          <a:p>
            <a:pPr marL="342900" indent="-342900">
              <a:buFont typeface="Symbol" panose="05050102010706020507" pitchFamily="18" charset="2"/>
              <a:buChar char="-"/>
            </a:pPr>
            <a:r>
              <a:rPr lang="de-AT" sz="2000" dirty="0"/>
              <a:t>Studien zu flexibilisieren</a:t>
            </a:r>
          </a:p>
          <a:p>
            <a:pPr marL="342900" indent="-342900">
              <a:buFont typeface="Symbol" panose="05050102010706020507" pitchFamily="18" charset="2"/>
              <a:buChar char="-"/>
            </a:pPr>
            <a:r>
              <a:rPr lang="de-AT" sz="2000" dirty="0"/>
              <a:t>Erfordernisse einer diversen Studierendenschaft zu berücksichtigen</a:t>
            </a:r>
          </a:p>
          <a:p>
            <a:pPr marL="342900" indent="-342900">
              <a:buFont typeface="Symbol" panose="05050102010706020507" pitchFamily="18" charset="2"/>
              <a:buChar char="-"/>
            </a:pPr>
            <a:r>
              <a:rPr lang="de-AT" sz="2000" dirty="0"/>
              <a:t>Lehren &amp; Lernen mit Studierenden &amp; Lehrenden anderer (Fach-)Disziplinen zu ermöglichen</a:t>
            </a:r>
          </a:p>
          <a:p>
            <a:pPr marL="342900" indent="-342900">
              <a:buFont typeface="Symbol" panose="05050102010706020507" pitchFamily="18" charset="2"/>
              <a:buChar char="-"/>
            </a:pPr>
            <a:r>
              <a:rPr lang="de-AT" sz="2000" dirty="0"/>
              <a:t>ein Bewusstsein für globale Herausforderungen zu erwerben, </a:t>
            </a:r>
            <a:br>
              <a:rPr lang="de-AT" sz="2000" dirty="0"/>
            </a:br>
            <a:r>
              <a:rPr lang="de-AT" sz="2000" dirty="0"/>
              <a:t>unterschiedliche Perspektiven zu tolerieren und zu diskutieren</a:t>
            </a:r>
          </a:p>
          <a:p>
            <a:pPr marL="342900" indent="-342900">
              <a:buFont typeface="Symbol" panose="05050102010706020507" pitchFamily="18" charset="2"/>
              <a:buChar char="-"/>
            </a:pPr>
            <a:r>
              <a:rPr lang="de-AT" sz="2000" dirty="0"/>
              <a:t>Studierende zu befähigen, ihre Einstellungen zu hinterfragen </a:t>
            </a:r>
            <a:br>
              <a:rPr lang="de-AT" sz="2000" dirty="0"/>
            </a:br>
            <a:r>
              <a:rPr lang="de-AT" sz="2000" dirty="0"/>
              <a:t>und über ihre zukünftigen (sozioökonomischen  und/oder </a:t>
            </a:r>
            <a:br>
              <a:rPr lang="de-AT" sz="2000" dirty="0"/>
            </a:br>
            <a:r>
              <a:rPr lang="de-AT" sz="2000" dirty="0"/>
              <a:t>gesellschaftlichen) Beiträge zu reflektieren</a:t>
            </a:r>
          </a:p>
          <a:p>
            <a:pPr marL="342900" indent="-342900">
              <a:buFont typeface="Symbol" panose="05050102010706020507" pitchFamily="18" charset="2"/>
              <a:buChar char="-"/>
            </a:pPr>
            <a:r>
              <a:rPr lang="de-AT" sz="2000" dirty="0"/>
              <a:t>schnellen Transfer von Wissen und Kompetenzen in die Hochschulbildung zu ermöglichen </a:t>
            </a:r>
          </a:p>
        </p:txBody>
      </p:sp>
      <p:sp>
        <p:nvSpPr>
          <p:cNvPr id="5" name="Rechteck 4">
            <a:extLst>
              <a:ext uri="{FF2B5EF4-FFF2-40B4-BE49-F238E27FC236}">
                <a16:creationId xmlns:a16="http://schemas.microsoft.com/office/drawing/2014/main" id="{08C1D8DB-0567-4A81-9AAD-47DEC6B7F506}"/>
              </a:ext>
            </a:extLst>
          </p:cNvPr>
          <p:cNvSpPr/>
          <p:nvPr/>
        </p:nvSpPr>
        <p:spPr>
          <a:xfrm>
            <a:off x="355028" y="5777109"/>
            <a:ext cx="11429210" cy="646331"/>
          </a:xfrm>
          <a:prstGeom prst="rect">
            <a:avLst/>
          </a:prstGeom>
        </p:spPr>
        <p:txBody>
          <a:bodyPr wrap="square">
            <a:spAutoFit/>
          </a:bodyPr>
          <a:lstStyle/>
          <a:p>
            <a:r>
              <a:rPr lang="de-AT" dirty="0"/>
              <a:t>Ermöglichung und Anerkennung von Lernergebnissen, die alleine durch das Stammcurriculum nicht verfügbar sind</a:t>
            </a:r>
          </a:p>
          <a:p>
            <a:r>
              <a:rPr lang="de-AT" i="1" dirty="0"/>
              <a:t>(gegebenenfalls Auffangbereich für bereits absolvierte ECTS-AP im Falle von </a:t>
            </a:r>
            <a:r>
              <a:rPr lang="de-AT" i="1" dirty="0" err="1"/>
              <a:t>Curriculumsänderungen</a:t>
            </a:r>
            <a:r>
              <a:rPr lang="de-AT" i="1" dirty="0"/>
              <a:t>)</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926C51C-7ADD-4AED-BC30-62F56C748B0A}"/>
              </a:ext>
            </a:extLst>
          </p:cNvPr>
          <p:cNvSpPr/>
          <p:nvPr/>
        </p:nvSpPr>
        <p:spPr>
          <a:xfrm>
            <a:off x="9039476" y="1237760"/>
            <a:ext cx="2087562" cy="2087563"/>
          </a:xfrm>
          <a:prstGeom prst="rect">
            <a:avLst/>
          </a:prstGeom>
          <a:no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eck 4">
            <a:extLst>
              <a:ext uri="{FF2B5EF4-FFF2-40B4-BE49-F238E27FC236}">
                <a16:creationId xmlns:a16="http://schemas.microsoft.com/office/drawing/2014/main" id="{AC874914-100E-4712-91C8-55F4302FDF32}"/>
              </a:ext>
            </a:extLst>
          </p:cNvPr>
          <p:cNvSpPr/>
          <p:nvPr/>
        </p:nvSpPr>
        <p:spPr>
          <a:xfrm>
            <a:off x="6894763" y="1237760"/>
            <a:ext cx="2087563" cy="2087563"/>
          </a:xfrm>
          <a:prstGeom prst="rect">
            <a:avLst/>
          </a:prstGeom>
          <a:no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a:extLst>
              <a:ext uri="{FF2B5EF4-FFF2-40B4-BE49-F238E27FC236}">
                <a16:creationId xmlns:a16="http://schemas.microsoft.com/office/drawing/2014/main" id="{0E510F47-1E8C-43A0-B1AA-B7D6DED364D8}"/>
              </a:ext>
            </a:extLst>
          </p:cNvPr>
          <p:cNvSpPr/>
          <p:nvPr/>
        </p:nvSpPr>
        <p:spPr>
          <a:xfrm>
            <a:off x="9050759" y="4165825"/>
            <a:ext cx="2087563" cy="2087563"/>
          </a:xfrm>
          <a:prstGeom prst="rect">
            <a:avLst/>
          </a:prstGeom>
          <a:no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hteck 6">
            <a:extLst>
              <a:ext uri="{FF2B5EF4-FFF2-40B4-BE49-F238E27FC236}">
                <a16:creationId xmlns:a16="http://schemas.microsoft.com/office/drawing/2014/main" id="{996B6E70-F6A8-4631-92EC-4EADCC4BC2B0}"/>
              </a:ext>
            </a:extLst>
          </p:cNvPr>
          <p:cNvSpPr/>
          <p:nvPr/>
        </p:nvSpPr>
        <p:spPr>
          <a:xfrm>
            <a:off x="6907634" y="4165825"/>
            <a:ext cx="2087563" cy="2087563"/>
          </a:xfrm>
          <a:prstGeom prst="rect">
            <a:avLst/>
          </a:prstGeom>
          <a:no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69638" name="Rectangle 6">
            <a:extLst>
              <a:ext uri="{FF2B5EF4-FFF2-40B4-BE49-F238E27FC236}">
                <a16:creationId xmlns:a16="http://schemas.microsoft.com/office/drawing/2014/main" id="{FCB645BB-E45B-4094-B556-35B643F21FF2}"/>
              </a:ext>
            </a:extLst>
          </p:cNvPr>
          <p:cNvSpPr>
            <a:spLocks noChangeArrowheads="1"/>
          </p:cNvSpPr>
          <p:nvPr/>
        </p:nvSpPr>
        <p:spPr bwMode="auto">
          <a:xfrm>
            <a:off x="6879299" y="600751"/>
            <a:ext cx="426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AT" altLang="de-DE" sz="1800" b="0" i="0" u="none" strike="noStrike" kern="1200" cap="none" spc="0" normalizeH="0" baseline="0" noProof="0" dirty="0">
                <a:ln>
                  <a:noFill/>
                </a:ln>
                <a:solidFill>
                  <a:srgbClr val="F29400"/>
                </a:solidFill>
                <a:effectLst/>
                <a:uLnTx/>
                <a:uFillTx/>
                <a:latin typeface="Calibri" panose="020F0502020204030204" pitchFamily="34" charset="0"/>
                <a:ea typeface="Calibri" panose="020F0502020204030204" pitchFamily="34" charset="0"/>
                <a:cs typeface="Times New Roman" panose="02020603050405020304" pitchFamily="18" charset="0"/>
              </a:rPr>
              <a:t>Master-Curriculum</a:t>
            </a:r>
            <a:endParaRPr kumimoji="0" lang="de-AT" alt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AT" alt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9639" name="Rectangle 7">
            <a:extLst>
              <a:ext uri="{FF2B5EF4-FFF2-40B4-BE49-F238E27FC236}">
                <a16:creationId xmlns:a16="http://schemas.microsoft.com/office/drawing/2014/main" id="{01C4B0DB-5708-4F48-B086-920C294D2D8F}"/>
              </a:ext>
            </a:extLst>
          </p:cNvPr>
          <p:cNvSpPr>
            <a:spLocks noChangeArrowheads="1"/>
          </p:cNvSpPr>
          <p:nvPr/>
        </p:nvSpPr>
        <p:spPr bwMode="auto">
          <a:xfrm>
            <a:off x="6894763" y="909148"/>
            <a:ext cx="423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AT" altLang="de-DE" sz="1800" b="0" i="0" u="none" strike="noStrike" kern="1200" cap="none" spc="0" normalizeH="0" baseline="0" noProof="0">
                <a:ln>
                  <a:noFill/>
                </a:ln>
                <a:solidFill>
                  <a:srgbClr val="F29400"/>
                </a:solidFill>
                <a:effectLst/>
                <a:uLnTx/>
                <a:uFillTx/>
                <a:latin typeface="Calibri" panose="020F0502020204030204" pitchFamily="34" charset="0"/>
                <a:ea typeface="Calibri" panose="020F0502020204030204" pitchFamily="34" charset="0"/>
                <a:cs typeface="Times New Roman" panose="02020603050405020304" pitchFamily="18" charset="0"/>
              </a:rPr>
              <a:t>1. Semester                  2. Semester</a:t>
            </a:r>
            <a:endParaRPr kumimoji="0" lang="de-AT" altLang="de-D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9640" name="Rectangle 8">
            <a:extLst>
              <a:ext uri="{FF2B5EF4-FFF2-40B4-BE49-F238E27FC236}">
                <a16:creationId xmlns:a16="http://schemas.microsoft.com/office/drawing/2014/main" id="{FF32A498-AEF1-4E4F-9C8A-D5FAD78C931F}"/>
              </a:ext>
            </a:extLst>
          </p:cNvPr>
          <p:cNvSpPr>
            <a:spLocks noChangeArrowheads="1"/>
          </p:cNvSpPr>
          <p:nvPr/>
        </p:nvSpPr>
        <p:spPr bwMode="auto">
          <a:xfrm>
            <a:off x="6894763" y="3772998"/>
            <a:ext cx="4230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AT" altLang="de-DE" sz="1800" b="0" i="0" u="none" strike="noStrike" kern="1200" cap="none" spc="0" normalizeH="0" baseline="0" noProof="0">
                <a:ln>
                  <a:noFill/>
                </a:ln>
                <a:solidFill>
                  <a:srgbClr val="F29400"/>
                </a:solidFill>
                <a:effectLst/>
                <a:uLnTx/>
                <a:uFillTx/>
                <a:latin typeface="Calibri" panose="020F0502020204030204" pitchFamily="34" charset="0"/>
                <a:ea typeface="Calibri" panose="020F0502020204030204" pitchFamily="34" charset="0"/>
                <a:cs typeface="Times New Roman" panose="02020603050405020304" pitchFamily="18" charset="0"/>
              </a:rPr>
              <a:t>3. Semester                  4. Semester</a:t>
            </a:r>
            <a:endParaRPr kumimoji="0" lang="de-AT" altLang="de-D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Flussdiagramm: Dokument 12">
            <a:extLst>
              <a:ext uri="{FF2B5EF4-FFF2-40B4-BE49-F238E27FC236}">
                <a16:creationId xmlns:a16="http://schemas.microsoft.com/office/drawing/2014/main" id="{3CB76B6E-CDEC-4290-B43E-50ECB36B02F5}"/>
              </a:ext>
            </a:extLst>
          </p:cNvPr>
          <p:cNvSpPr/>
          <p:nvPr/>
        </p:nvSpPr>
        <p:spPr>
          <a:xfrm>
            <a:off x="2670043" y="3460664"/>
            <a:ext cx="1979612" cy="1979612"/>
          </a:xfrm>
          <a:prstGeom prst="flowChartDocument">
            <a:avLst/>
          </a:prstGeom>
          <a:solidFill>
            <a:srgbClr val="003362"/>
          </a:solidFill>
          <a:ln w="19050">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lnSpc>
                <a:spcPct val="107000"/>
              </a:lnSpc>
              <a:spcAft>
                <a:spcPts val="800"/>
              </a:spcAft>
              <a:defRPr/>
            </a:pPr>
            <a:r>
              <a:rPr lang="de-AT" b="1" dirty="0">
                <a:solidFill>
                  <a:srgbClr val="FFFFFF"/>
                </a:solidFill>
                <a:effectLst>
                  <a:outerShdw blurRad="38100" dist="19050" dir="2700000" algn="tl">
                    <a:prstClr val="black">
                      <a:alpha val="40000"/>
                    </a:prstClr>
                  </a:outerShdw>
                </a:effectLst>
                <a:ea typeface="Calibri" panose="020F0502020204030204" pitchFamily="34" charset="0"/>
                <a:cs typeface="Times New Roman" panose="02020603050405020304" pitchFamily="18" charset="0"/>
              </a:rPr>
              <a:t>Wahlpakete</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14" name="Diagonal liegende Ecken des Rechtecks abrunden 13">
            <a:extLst>
              <a:ext uri="{FF2B5EF4-FFF2-40B4-BE49-F238E27FC236}">
                <a16:creationId xmlns:a16="http://schemas.microsoft.com/office/drawing/2014/main" id="{4E2B802E-29FA-431A-B796-F618CE043835}"/>
              </a:ext>
            </a:extLst>
          </p:cNvPr>
          <p:cNvSpPr/>
          <p:nvPr/>
        </p:nvSpPr>
        <p:spPr>
          <a:xfrm>
            <a:off x="2696179" y="1266782"/>
            <a:ext cx="1981200" cy="1981200"/>
          </a:xfrm>
          <a:prstGeom prst="round2DiagRect">
            <a:avLst/>
          </a:prstGeom>
          <a:solidFill>
            <a:srgbClr val="F294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disziplinäre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M</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odule</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15" name="Diagonal liegende Ecken des Rechtecks abrunden 14">
            <a:extLst>
              <a:ext uri="{FF2B5EF4-FFF2-40B4-BE49-F238E27FC236}">
                <a16:creationId xmlns:a16="http://schemas.microsoft.com/office/drawing/2014/main" id="{8AC258AC-7FCE-470C-92E8-A4C4594B9B27}"/>
              </a:ext>
            </a:extLst>
          </p:cNvPr>
          <p:cNvSpPr/>
          <p:nvPr/>
        </p:nvSpPr>
        <p:spPr>
          <a:xfrm>
            <a:off x="367066" y="1266782"/>
            <a:ext cx="1979613" cy="1979613"/>
          </a:xfrm>
          <a:prstGeom prst="round2DiagRect">
            <a:avLst/>
          </a:prstGeom>
          <a:solidFill>
            <a:srgbClr val="F294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d</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isziplinäre</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Module</a:t>
            </a:r>
            <a:endParaRPr kumimoji="0" lang="de-AT" sz="1800" b="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a:t>
            </a:r>
            <a:r>
              <a:rPr kumimoji="0" lang="de-AT" sz="1800" b="1" i="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16" name="Diagonal liegende Ecken des Rechtecks abrunden 15">
            <a:extLst>
              <a:ext uri="{FF2B5EF4-FFF2-40B4-BE49-F238E27FC236}">
                <a16:creationId xmlns:a16="http://schemas.microsoft.com/office/drawing/2014/main" id="{2F9D09A0-13B8-462F-8926-C318AD78BBCD}"/>
              </a:ext>
            </a:extLst>
          </p:cNvPr>
          <p:cNvSpPr/>
          <p:nvPr/>
        </p:nvSpPr>
        <p:spPr>
          <a:xfrm>
            <a:off x="324329" y="3460664"/>
            <a:ext cx="1979613" cy="1979612"/>
          </a:xfrm>
          <a:prstGeom prst="round2DiagRect">
            <a:avLst/>
          </a:prstGeom>
          <a:solidFill>
            <a:srgbClr val="F294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0000"/>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Masterarbeit inkl. Verteidigung</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a:t>
            </a:r>
            <a:r>
              <a:rPr kumimoji="0" lang="de-AT" sz="1800" b="1" i="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17" name="Abgerundetes Rechteck 16">
            <a:extLst>
              <a:ext uri="{FF2B5EF4-FFF2-40B4-BE49-F238E27FC236}">
                <a16:creationId xmlns:a16="http://schemas.microsoft.com/office/drawing/2014/main" id="{F244692B-2417-4DB5-989C-E3C64CBAF1C6}"/>
              </a:ext>
            </a:extLst>
          </p:cNvPr>
          <p:cNvSpPr/>
          <p:nvPr/>
        </p:nvSpPr>
        <p:spPr>
          <a:xfrm>
            <a:off x="4796265" y="2448194"/>
            <a:ext cx="1979612" cy="1979612"/>
          </a:xfrm>
          <a:prstGeom prst="roundRect">
            <a:avLst/>
          </a:prstGeom>
          <a:solidFill>
            <a:srgbClr val="00B05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1"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Window</a:t>
            </a:r>
            <a:r>
              <a:rPr kumimoji="0" lang="de-AT" sz="1800" b="1" i="1"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r>
              <a:rPr kumimoji="0" lang="de-AT" sz="1800" b="1" i="1"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of</a:t>
            </a:r>
            <a:r>
              <a:rPr kumimoji="0" lang="de-AT" sz="1800" b="1" i="1"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r>
              <a:rPr kumimoji="0" lang="de-AT" sz="1800" b="1" i="1"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Opportunity</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19" name="Foliennummernplatzhalter 11">
            <a:extLst>
              <a:ext uri="{FF2B5EF4-FFF2-40B4-BE49-F238E27FC236}">
                <a16:creationId xmlns:a16="http://schemas.microsoft.com/office/drawing/2014/main" id="{A4459A06-4234-4004-B713-87D769228D4C}"/>
              </a:ext>
            </a:extLst>
          </p:cNvPr>
          <p:cNvSpPr>
            <a:spLocks noGrp="1"/>
          </p:cNvSpPr>
          <p:nvPr>
            <p:ph type="sldNum" sz="quarter" idx="12"/>
          </p:nvPr>
        </p:nvSpPr>
        <p:spPr>
          <a:xfrm>
            <a:off x="8385133" y="6331302"/>
            <a:ext cx="2743200" cy="365125"/>
          </a:xfrm>
        </p:spPr>
        <p:txBody>
          <a:bodyPr/>
          <a:lstStyle/>
          <a:p>
            <a:r>
              <a:rPr lang="de-DE" sz="1000" dirty="0"/>
              <a:t>Seite </a:t>
            </a:r>
            <a:fld id="{EBA229B5-7CFD-BC45-B1DD-7E8FA6FF2A01}" type="slidenum">
              <a:rPr lang="de-DE" sz="1000" smtClean="0"/>
              <a:pPr/>
              <a:t>25</a:t>
            </a:fld>
            <a:endParaRPr lang="de-DE" sz="1000" dirty="0"/>
          </a:p>
        </p:txBody>
      </p:sp>
      <p:sp>
        <p:nvSpPr>
          <p:cNvPr id="20" name="Titel 14">
            <a:extLst>
              <a:ext uri="{FF2B5EF4-FFF2-40B4-BE49-F238E27FC236}">
                <a16:creationId xmlns:a16="http://schemas.microsoft.com/office/drawing/2014/main" id="{13B9FADE-C8B5-456F-9588-2316B35D3B10}"/>
              </a:ext>
            </a:extLst>
          </p:cNvPr>
          <p:cNvSpPr txBox="1">
            <a:spLocks/>
          </p:cNvSpPr>
          <p:nvPr/>
        </p:nvSpPr>
        <p:spPr>
          <a:xfrm>
            <a:off x="363255" y="566738"/>
            <a:ext cx="11348581" cy="485775"/>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rPr>
              <a:t>Curriculum - Strukturen „Fenster“</a:t>
            </a:r>
          </a:p>
        </p:txBody>
      </p:sp>
      <p:sp>
        <p:nvSpPr>
          <p:cNvPr id="21" name="Untertitel 15">
            <a:extLst>
              <a:ext uri="{FF2B5EF4-FFF2-40B4-BE49-F238E27FC236}">
                <a16:creationId xmlns:a16="http://schemas.microsoft.com/office/drawing/2014/main" id="{545537BE-6ED4-4B23-95F1-0C8D5658C4DA}"/>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E61D4DC-C2E4-45E8-9803-3167BCDD6177}"/>
              </a:ext>
            </a:extLst>
          </p:cNvPr>
          <p:cNvSpPr/>
          <p:nvPr/>
        </p:nvSpPr>
        <p:spPr>
          <a:xfrm>
            <a:off x="6228028" y="1894584"/>
            <a:ext cx="2087562" cy="2087563"/>
          </a:xfrm>
          <a:prstGeom prst="rect">
            <a:avLst/>
          </a:prstGeom>
          <a:no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eck 4">
            <a:extLst>
              <a:ext uri="{FF2B5EF4-FFF2-40B4-BE49-F238E27FC236}">
                <a16:creationId xmlns:a16="http://schemas.microsoft.com/office/drawing/2014/main" id="{5B82B3C4-FB26-40E0-9884-E1176A213EF8}"/>
              </a:ext>
            </a:extLst>
          </p:cNvPr>
          <p:cNvSpPr/>
          <p:nvPr/>
        </p:nvSpPr>
        <p:spPr>
          <a:xfrm>
            <a:off x="4083315" y="1894584"/>
            <a:ext cx="2087563" cy="2087563"/>
          </a:xfrm>
          <a:prstGeom prst="rect">
            <a:avLst/>
          </a:prstGeom>
          <a:no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a:extLst>
              <a:ext uri="{FF2B5EF4-FFF2-40B4-BE49-F238E27FC236}">
                <a16:creationId xmlns:a16="http://schemas.microsoft.com/office/drawing/2014/main" id="{A746B860-571A-4981-A4E1-15AD16BA367D}"/>
              </a:ext>
            </a:extLst>
          </p:cNvPr>
          <p:cNvSpPr/>
          <p:nvPr/>
        </p:nvSpPr>
        <p:spPr>
          <a:xfrm>
            <a:off x="6226440" y="4230221"/>
            <a:ext cx="2087563" cy="2087563"/>
          </a:xfrm>
          <a:prstGeom prst="rect">
            <a:avLst/>
          </a:prstGeom>
          <a:no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hteck 6">
            <a:extLst>
              <a:ext uri="{FF2B5EF4-FFF2-40B4-BE49-F238E27FC236}">
                <a16:creationId xmlns:a16="http://schemas.microsoft.com/office/drawing/2014/main" id="{73F2C55E-B31D-4DD1-92C1-15956A68D479}"/>
              </a:ext>
            </a:extLst>
          </p:cNvPr>
          <p:cNvSpPr/>
          <p:nvPr/>
        </p:nvSpPr>
        <p:spPr>
          <a:xfrm>
            <a:off x="4083315" y="4230221"/>
            <a:ext cx="2087563" cy="20875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Diagonal liegende Ecken des Rechtecks abrunden 15">
            <a:extLst>
              <a:ext uri="{FF2B5EF4-FFF2-40B4-BE49-F238E27FC236}">
                <a16:creationId xmlns:a16="http://schemas.microsoft.com/office/drawing/2014/main" id="{201498EF-9A3D-4D4A-86D5-D66D38D82C26}"/>
              </a:ext>
            </a:extLst>
          </p:cNvPr>
          <p:cNvSpPr/>
          <p:nvPr/>
        </p:nvSpPr>
        <p:spPr>
          <a:xfrm>
            <a:off x="6270890" y="4284196"/>
            <a:ext cx="1979613" cy="1979613"/>
          </a:xfrm>
          <a:prstGeom prst="round2DiagRect">
            <a:avLst/>
          </a:prstGeom>
          <a:solidFill>
            <a:srgbClr val="F294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0000"/>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Master</a:t>
            </a:r>
            <a:r>
              <a:rPr lang="de-AT" b="1" dirty="0" err="1">
                <a:solidFill>
                  <a:srgbClr val="FF0000"/>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arbeit</a:t>
            </a:r>
            <a:r>
              <a:rPr lang="de-AT" b="1" dirty="0">
                <a:solidFill>
                  <a:srgbClr val="FF0000"/>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 inkl. Verteidigung</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a:t>
            </a:r>
            <a:r>
              <a:rPr kumimoji="0" lang="de-AT" sz="1800" b="1" i="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76817" name="Rectangle 6">
            <a:extLst>
              <a:ext uri="{FF2B5EF4-FFF2-40B4-BE49-F238E27FC236}">
                <a16:creationId xmlns:a16="http://schemas.microsoft.com/office/drawing/2014/main" id="{118B8EDD-10BA-4D17-8364-E2716ED2D456}"/>
              </a:ext>
            </a:extLst>
          </p:cNvPr>
          <p:cNvSpPr>
            <a:spLocks noChangeArrowheads="1"/>
          </p:cNvSpPr>
          <p:nvPr/>
        </p:nvSpPr>
        <p:spPr bwMode="auto">
          <a:xfrm>
            <a:off x="4083315" y="1215675"/>
            <a:ext cx="426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AT" altLang="de-DE" sz="1800" b="0" i="0" u="none" strike="noStrike" kern="1200" cap="none" spc="0" normalizeH="0" baseline="0" noProof="0" dirty="0" err="1">
                <a:ln>
                  <a:noFill/>
                </a:ln>
                <a:solidFill>
                  <a:srgbClr val="F29400"/>
                </a:solidFill>
                <a:effectLst/>
                <a:uLnTx/>
                <a:uFillTx/>
                <a:latin typeface="Calibri" panose="020F0502020204030204" pitchFamily="34" charset="0"/>
                <a:ea typeface="Calibri" panose="020F0502020204030204" pitchFamily="34" charset="0"/>
                <a:cs typeface="Times New Roman" panose="02020603050405020304" pitchFamily="18" charset="0"/>
              </a:rPr>
              <a:t>Example</a:t>
            </a:r>
            <a:r>
              <a:rPr kumimoji="0" lang="de-AT" altLang="de-DE" sz="1800" b="0" i="0" u="none" strike="noStrike" kern="1200" cap="none" spc="0" normalizeH="0" baseline="0" noProof="0" dirty="0">
                <a:ln>
                  <a:noFill/>
                </a:ln>
                <a:solidFill>
                  <a:srgbClr val="F29400"/>
                </a:solidFill>
                <a:effectLst/>
                <a:uLnTx/>
                <a:uFillTx/>
                <a:latin typeface="Calibri" panose="020F0502020204030204" pitchFamily="34" charset="0"/>
                <a:ea typeface="Calibri" panose="020F0502020204030204" pitchFamily="34" charset="0"/>
                <a:cs typeface="Times New Roman" panose="02020603050405020304" pitchFamily="18" charset="0"/>
              </a:rPr>
              <a:t>: Master-Curriculum</a:t>
            </a:r>
            <a:endParaRPr kumimoji="0" lang="de-AT" alt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AT" alt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6818" name="Rectangle 7">
            <a:extLst>
              <a:ext uri="{FF2B5EF4-FFF2-40B4-BE49-F238E27FC236}">
                <a16:creationId xmlns:a16="http://schemas.microsoft.com/office/drawing/2014/main" id="{7894AB02-A225-413A-8DD9-925C70B503FB}"/>
              </a:ext>
            </a:extLst>
          </p:cNvPr>
          <p:cNvSpPr>
            <a:spLocks noChangeArrowheads="1"/>
          </p:cNvSpPr>
          <p:nvPr/>
        </p:nvSpPr>
        <p:spPr bwMode="auto">
          <a:xfrm>
            <a:off x="4083315" y="1553093"/>
            <a:ext cx="423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AT" altLang="de-DE" sz="1800" b="0" i="0" u="none" strike="noStrike" kern="1200" cap="none" spc="0" normalizeH="0" baseline="0" noProof="0" dirty="0">
                <a:ln>
                  <a:noFill/>
                </a:ln>
                <a:solidFill>
                  <a:srgbClr val="F29400"/>
                </a:solidFill>
                <a:effectLst/>
                <a:uLnTx/>
                <a:uFillTx/>
                <a:latin typeface="Calibri" panose="020F0502020204030204" pitchFamily="34" charset="0"/>
                <a:ea typeface="Calibri" panose="020F0502020204030204" pitchFamily="34" charset="0"/>
                <a:cs typeface="Times New Roman" panose="02020603050405020304" pitchFamily="18" charset="0"/>
              </a:rPr>
              <a:t>1. Semester                  2. Semester</a:t>
            </a:r>
            <a:endParaRPr kumimoji="0" lang="de-AT" alt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6819" name="Rectangle 8">
            <a:extLst>
              <a:ext uri="{FF2B5EF4-FFF2-40B4-BE49-F238E27FC236}">
                <a16:creationId xmlns:a16="http://schemas.microsoft.com/office/drawing/2014/main" id="{D355E84D-5802-49F1-90D5-12A7EA856A8B}"/>
              </a:ext>
            </a:extLst>
          </p:cNvPr>
          <p:cNvSpPr>
            <a:spLocks noChangeArrowheads="1"/>
          </p:cNvSpPr>
          <p:nvPr/>
        </p:nvSpPr>
        <p:spPr bwMode="auto">
          <a:xfrm>
            <a:off x="4083315" y="3888909"/>
            <a:ext cx="4230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AT" altLang="de-DE" sz="1800" b="0" i="0" u="none" strike="noStrike" kern="1200" cap="none" spc="0" normalizeH="0" baseline="0" noProof="0">
                <a:ln>
                  <a:noFill/>
                </a:ln>
                <a:solidFill>
                  <a:srgbClr val="F29400"/>
                </a:solidFill>
                <a:effectLst/>
                <a:uLnTx/>
                <a:uFillTx/>
                <a:latin typeface="Calibri" panose="020F0502020204030204" pitchFamily="34" charset="0"/>
                <a:ea typeface="Calibri" panose="020F0502020204030204" pitchFamily="34" charset="0"/>
                <a:cs typeface="Times New Roman" panose="02020603050405020304" pitchFamily="18" charset="0"/>
              </a:rPr>
              <a:t>3. Semester                  4. Semester</a:t>
            </a:r>
            <a:endParaRPr kumimoji="0" lang="de-AT" altLang="de-D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Diagonal liegende Ecken des Rechtecks abrunden 18">
            <a:extLst>
              <a:ext uri="{FF2B5EF4-FFF2-40B4-BE49-F238E27FC236}">
                <a16:creationId xmlns:a16="http://schemas.microsoft.com/office/drawing/2014/main" id="{BEB24D91-0DDB-4FA0-815B-DBC499C157FA}"/>
              </a:ext>
            </a:extLst>
          </p:cNvPr>
          <p:cNvSpPr/>
          <p:nvPr/>
        </p:nvSpPr>
        <p:spPr>
          <a:xfrm>
            <a:off x="4137290" y="1921393"/>
            <a:ext cx="1979613" cy="1981200"/>
          </a:xfrm>
          <a:prstGeom prst="round2DiagRect">
            <a:avLst/>
          </a:prstGeom>
          <a:solidFill>
            <a:srgbClr val="F294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disziplinäre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M</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odule</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20" name="Diagonal liegende Ecken des Rechtecks abrunden 19">
            <a:extLst>
              <a:ext uri="{FF2B5EF4-FFF2-40B4-BE49-F238E27FC236}">
                <a16:creationId xmlns:a16="http://schemas.microsoft.com/office/drawing/2014/main" id="{EEB37B27-BCD4-457B-B339-603994A47E7A}"/>
              </a:ext>
            </a:extLst>
          </p:cNvPr>
          <p:cNvSpPr/>
          <p:nvPr/>
        </p:nvSpPr>
        <p:spPr>
          <a:xfrm>
            <a:off x="6280414" y="1934886"/>
            <a:ext cx="1979613" cy="1981200"/>
          </a:xfrm>
          <a:prstGeom prst="round2DiagRect">
            <a:avLst/>
          </a:prstGeom>
          <a:solidFill>
            <a:srgbClr val="F294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disziplinäre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M</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odule</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17" name="Abgerundetes Rechteck 16">
            <a:extLst>
              <a:ext uri="{FF2B5EF4-FFF2-40B4-BE49-F238E27FC236}">
                <a16:creationId xmlns:a16="http://schemas.microsoft.com/office/drawing/2014/main" id="{A809D9D7-897E-4197-9504-BE1D408671A1}"/>
              </a:ext>
            </a:extLst>
          </p:cNvPr>
          <p:cNvSpPr/>
          <p:nvPr/>
        </p:nvSpPr>
        <p:spPr>
          <a:xfrm>
            <a:off x="4174439" y="4277846"/>
            <a:ext cx="1979612" cy="1979612"/>
          </a:xfrm>
          <a:prstGeom prst="roundRect">
            <a:avLst/>
          </a:prstGeom>
          <a:solidFill>
            <a:srgbClr val="00B05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1"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Window</a:t>
            </a:r>
            <a:r>
              <a:rPr kumimoji="0" lang="de-AT" sz="1800" b="1" i="1"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r>
              <a:rPr kumimoji="0" lang="de-AT" sz="1800" b="1" i="1"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of</a:t>
            </a:r>
            <a:r>
              <a:rPr kumimoji="0" lang="de-AT" sz="1800" b="1" i="1"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r>
              <a:rPr kumimoji="0" lang="de-AT" sz="1800" b="1" i="1"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Opportunity</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21" name="Diagonal liegende Ecken des Rechtecks abrunden 25">
            <a:extLst>
              <a:ext uri="{FF2B5EF4-FFF2-40B4-BE49-F238E27FC236}">
                <a16:creationId xmlns:a16="http://schemas.microsoft.com/office/drawing/2014/main" id="{6F0AFBB6-3D2E-4DD0-8D77-E6A97718599F}"/>
              </a:ext>
            </a:extLst>
          </p:cNvPr>
          <p:cNvSpPr/>
          <p:nvPr/>
        </p:nvSpPr>
        <p:spPr>
          <a:xfrm>
            <a:off x="4174438" y="4276258"/>
            <a:ext cx="1979613" cy="1981200"/>
          </a:xfrm>
          <a:prstGeom prst="round2DiagRect">
            <a:avLst/>
          </a:prstGeom>
          <a:solidFill>
            <a:srgbClr val="F294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disziplinäre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M</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odule</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 </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18" name="Foliennummernplatzhalter 11">
            <a:extLst>
              <a:ext uri="{FF2B5EF4-FFF2-40B4-BE49-F238E27FC236}">
                <a16:creationId xmlns:a16="http://schemas.microsoft.com/office/drawing/2014/main" id="{88060026-3CCD-489F-A1D5-BF5EFD75D476}"/>
              </a:ext>
            </a:extLst>
          </p:cNvPr>
          <p:cNvSpPr txBox="1">
            <a:spLocks/>
          </p:cNvSpPr>
          <p:nvPr/>
        </p:nvSpPr>
        <p:spPr>
          <a:xfrm>
            <a:off x="8385133" y="6331302"/>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a:t>Seite </a:t>
            </a:r>
            <a:fld id="{EBA229B5-7CFD-BC45-B1DD-7E8FA6FF2A01}" type="slidenum">
              <a:rPr lang="de-DE" sz="1000" smtClean="0"/>
              <a:pPr/>
              <a:t>26</a:t>
            </a:fld>
            <a:endParaRPr lang="de-DE" sz="1000" dirty="0"/>
          </a:p>
        </p:txBody>
      </p:sp>
      <p:sp>
        <p:nvSpPr>
          <p:cNvPr id="24" name="Titel 14">
            <a:extLst>
              <a:ext uri="{FF2B5EF4-FFF2-40B4-BE49-F238E27FC236}">
                <a16:creationId xmlns:a16="http://schemas.microsoft.com/office/drawing/2014/main" id="{B6E74CA3-39E8-43BF-8059-9FA163551C48}"/>
              </a:ext>
            </a:extLst>
          </p:cNvPr>
          <p:cNvSpPr txBox="1">
            <a:spLocks/>
          </p:cNvSpPr>
          <p:nvPr/>
        </p:nvSpPr>
        <p:spPr>
          <a:xfrm>
            <a:off x="363255" y="566738"/>
            <a:ext cx="11348581" cy="485775"/>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rPr>
              <a:t>Curriculum - Strukturen „Fenster“</a:t>
            </a:r>
          </a:p>
        </p:txBody>
      </p:sp>
      <p:sp>
        <p:nvSpPr>
          <p:cNvPr id="13" name="Flussdiagramm: Dokument 12">
            <a:extLst>
              <a:ext uri="{FF2B5EF4-FFF2-40B4-BE49-F238E27FC236}">
                <a16:creationId xmlns:a16="http://schemas.microsoft.com/office/drawing/2014/main" id="{BF0AA116-E143-4AAB-A88B-1FDE3E9638B8}"/>
              </a:ext>
            </a:extLst>
          </p:cNvPr>
          <p:cNvSpPr/>
          <p:nvPr/>
        </p:nvSpPr>
        <p:spPr>
          <a:xfrm>
            <a:off x="4174439" y="4258796"/>
            <a:ext cx="1979613" cy="1927463"/>
          </a:xfrm>
          <a:prstGeom prst="flowChartDocument">
            <a:avLst/>
          </a:prstGeom>
          <a:solidFill>
            <a:srgbClr val="003362"/>
          </a:solidFill>
          <a:ln w="19050">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Wahlpakete</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(30 ECTS </a:t>
            </a:r>
            <a:r>
              <a:rPr lang="de-AT" b="1" dirty="0">
                <a:solidFill>
                  <a:srgbClr val="FFFFFF"/>
                </a:solidFill>
                <a:effectLst>
                  <a:outerShdw blurRad="38100" dist="19050" dir="2700000" algn="tl">
                    <a:prstClr val="black">
                      <a:alpha val="40000"/>
                    </a:prstClr>
                  </a:outerShdw>
                </a:effectLst>
                <a:latin typeface="Calibri"/>
                <a:ea typeface="Calibri" panose="020F0502020204030204" pitchFamily="34" charset="0"/>
                <a:cs typeface="Times New Roman" panose="02020603050405020304" pitchFamily="18" charset="0"/>
              </a:rPr>
              <a:t>C</a:t>
            </a:r>
            <a:r>
              <a:rPr kumimoji="0" lang="de-AT" sz="1800" b="1" i="0" u="none" strike="noStrike" kern="1200" cap="none" spc="0" normalizeH="0" baseline="0" noProof="0" dirty="0" err="1">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redits</a:t>
            </a:r>
            <a:r>
              <a:rPr kumimoji="0" lang="de-AT" sz="1800" b="1" i="0" u="none" strike="noStrike" kern="1200" cap="none" spc="0" normalizeH="0" baseline="0" noProof="0" dirty="0">
                <a:ln>
                  <a:noFill/>
                </a:ln>
                <a:solidFill>
                  <a:srgbClr val="FFFFFF"/>
                </a:solidFill>
                <a:effectLst>
                  <a:outerShdw blurRad="38100" dist="19050" dir="2700000" algn="tl">
                    <a:prstClr val="black">
                      <a:alpha val="40000"/>
                    </a:prstClr>
                  </a:outerShdw>
                </a:effectLst>
                <a:uLnTx/>
                <a:uFillTx/>
                <a:latin typeface="Calibri"/>
                <a:ea typeface="Calibri" panose="020F0502020204030204" pitchFamily="34" charset="0"/>
                <a:cs typeface="Times New Roman" panose="02020603050405020304" pitchFamily="18" charset="0"/>
              </a:rPr>
              <a:t>)</a:t>
            </a:r>
            <a:endParaRPr kumimoji="0" lang="de-AT"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pic>
        <p:nvPicPr>
          <p:cNvPr id="22" name="Inhaltsplatzhalter 4">
            <a:extLst>
              <a:ext uri="{FF2B5EF4-FFF2-40B4-BE49-F238E27FC236}">
                <a16:creationId xmlns:a16="http://schemas.microsoft.com/office/drawing/2014/main" id="{BA7D4D9B-373B-49E8-A0E0-B965A54E8E46}"/>
              </a:ext>
            </a:extLst>
          </p:cNvPr>
          <p:cNvPicPr>
            <a:picLocks noGrp="1" noChangeAspect="1"/>
          </p:cNvPicPr>
          <p:nvPr>
            <p:ph idx="1"/>
          </p:nvPr>
        </p:nvPicPr>
        <p:blipFill>
          <a:blip r:embed="rId3"/>
          <a:stretch>
            <a:fillRect/>
          </a:stretch>
        </p:blipFill>
        <p:spPr>
          <a:xfrm>
            <a:off x="4097583" y="4245486"/>
            <a:ext cx="2076695" cy="2033881"/>
          </a:xfrm>
          <a:prstGeom prst="rect">
            <a:avLst/>
          </a:prstGeom>
          <a:scene3d>
            <a:camera prst="orthographicFront"/>
            <a:lightRig rig="threePt" dir="t"/>
          </a:scene3d>
          <a:sp3d contourW="12700">
            <a:bevelT w="495300" h="215900"/>
            <a:bevelB w="222250" prst="angle"/>
            <a:contourClr>
              <a:schemeClr val="bg1">
                <a:lumMod val="85000"/>
              </a:schemeClr>
            </a:contourClr>
          </a:sp3d>
        </p:spPr>
      </p:pic>
      <p:pic>
        <p:nvPicPr>
          <p:cNvPr id="23" name="Grafik 1">
            <a:extLst>
              <a:ext uri="{FF2B5EF4-FFF2-40B4-BE49-F238E27FC236}">
                <a16:creationId xmlns:a16="http://schemas.microsoft.com/office/drawing/2014/main" id="{3AA31904-297B-4E3D-B54C-3E0E40909F75}"/>
              </a:ext>
            </a:extLst>
          </p:cNvPr>
          <p:cNvPicPr>
            <a:picLocks noChangeAspect="1"/>
          </p:cNvPicPr>
          <p:nvPr/>
        </p:nvPicPr>
        <p:blipFill>
          <a:blip r:embed="rId4"/>
          <a:stretch>
            <a:fillRect/>
          </a:stretch>
        </p:blipFill>
        <p:spPr>
          <a:xfrm>
            <a:off x="1011438" y="3507233"/>
            <a:ext cx="1943179" cy="2750225"/>
          </a:xfrm>
          <a:prstGeom prst="rect">
            <a:avLst/>
          </a:prstGeom>
          <a:ln>
            <a:solidFill>
              <a:schemeClr val="bg1">
                <a:lumMod val="65000"/>
              </a:schemeClr>
            </a:solidFill>
          </a:ln>
          <a:effectLst>
            <a:outerShdw blurRad="76200" dir="13500000" sy="23000" kx="1200000" algn="br" rotWithShape="0">
              <a:prstClr val="black">
                <a:alpha val="20000"/>
              </a:prstClr>
            </a:outerShdw>
            <a:softEdge rad="12700"/>
          </a:effectLst>
        </p:spPr>
      </p:pic>
      <p:sp>
        <p:nvSpPr>
          <p:cNvPr id="25" name="Untertitel 15">
            <a:extLst>
              <a:ext uri="{FF2B5EF4-FFF2-40B4-BE49-F238E27FC236}">
                <a16:creationId xmlns:a16="http://schemas.microsoft.com/office/drawing/2014/main" id="{E837FAA2-4009-44E3-8D9C-3AFF77E19E84}"/>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Tree>
    <p:extLst>
      <p:ext uri="{BB962C8B-B14F-4D97-AF65-F5344CB8AC3E}">
        <p14:creationId xmlns:p14="http://schemas.microsoft.com/office/powerpoint/2010/main" val="29111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1618D-16CE-4C4A-8F1B-EF6D5C3283E1}"/>
              </a:ext>
            </a:extLst>
          </p:cNvPr>
          <p:cNvSpPr>
            <a:spLocks noGrp="1"/>
          </p:cNvSpPr>
          <p:nvPr>
            <p:ph type="title"/>
          </p:nvPr>
        </p:nvSpPr>
        <p:spPr/>
        <p:txBody>
          <a:bodyPr/>
          <a:lstStyle/>
          <a:p>
            <a:endParaRPr lang="de-AT"/>
          </a:p>
        </p:txBody>
      </p:sp>
      <p:pic>
        <p:nvPicPr>
          <p:cNvPr id="5" name="Inhaltsplatzhalter 4">
            <a:extLst>
              <a:ext uri="{FF2B5EF4-FFF2-40B4-BE49-F238E27FC236}">
                <a16:creationId xmlns:a16="http://schemas.microsoft.com/office/drawing/2014/main" id="{90F163A9-7327-47A5-9F34-3A52FF5F7883}"/>
              </a:ext>
            </a:extLst>
          </p:cNvPr>
          <p:cNvPicPr>
            <a:picLocks noGrp="1" noChangeAspect="1"/>
          </p:cNvPicPr>
          <p:nvPr>
            <p:ph idx="1"/>
          </p:nvPr>
        </p:nvPicPr>
        <p:blipFill>
          <a:blip r:embed="rId3"/>
          <a:stretch>
            <a:fillRect/>
          </a:stretch>
        </p:blipFill>
        <p:spPr>
          <a:xfrm>
            <a:off x="3787" y="0"/>
            <a:ext cx="12515588" cy="6858000"/>
          </a:xfrm>
          <a:prstGeom prst="rect">
            <a:avLst/>
          </a:prstGeom>
        </p:spPr>
      </p:pic>
      <p:sp>
        <p:nvSpPr>
          <p:cNvPr id="4" name="Foliennummernplatzhalter 3">
            <a:extLst>
              <a:ext uri="{FF2B5EF4-FFF2-40B4-BE49-F238E27FC236}">
                <a16:creationId xmlns:a16="http://schemas.microsoft.com/office/drawing/2014/main" id="{27DAF34A-4132-4CE7-B057-15552A3494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1C862-42EB-4749-8B2B-3B93C76A9A3A}" type="slidenum">
              <a:rPr kumimoji="0" lang="de-AT" altLang="de-DE"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de-AT" altLang="de-DE"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9" name="Grafik 8">
            <a:extLst>
              <a:ext uri="{FF2B5EF4-FFF2-40B4-BE49-F238E27FC236}">
                <a16:creationId xmlns:a16="http://schemas.microsoft.com/office/drawing/2014/main" id="{BBDDD4EA-ECFB-4E6C-B3C1-AC020CDC6643}"/>
              </a:ext>
            </a:extLst>
          </p:cNvPr>
          <p:cNvPicPr>
            <a:picLocks noChangeAspect="1"/>
          </p:cNvPicPr>
          <p:nvPr/>
        </p:nvPicPr>
        <p:blipFill>
          <a:blip r:embed="rId4"/>
          <a:stretch>
            <a:fillRect/>
          </a:stretch>
        </p:blipFill>
        <p:spPr>
          <a:xfrm>
            <a:off x="247365" y="873577"/>
            <a:ext cx="12192000" cy="3859713"/>
          </a:xfrm>
          <a:prstGeom prst="rect">
            <a:avLst/>
          </a:prstGeom>
        </p:spPr>
      </p:pic>
    </p:spTree>
    <p:extLst>
      <p:ext uri="{BB962C8B-B14F-4D97-AF65-F5344CB8AC3E}">
        <p14:creationId xmlns:p14="http://schemas.microsoft.com/office/powerpoint/2010/main" val="4084666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3">
            <a:extLst>
              <a:ext uri="{FF2B5EF4-FFF2-40B4-BE49-F238E27FC236}">
                <a16:creationId xmlns:a16="http://schemas.microsoft.com/office/drawing/2014/main" id="{149E2B8F-4A6D-5B80-2ABB-D8ABC60E1907}"/>
              </a:ext>
            </a:extLst>
          </p:cNvPr>
          <p:cNvPicPr>
            <a:picLocks noChangeAspect="1"/>
          </p:cNvPicPr>
          <p:nvPr/>
        </p:nvPicPr>
        <p:blipFill>
          <a:blip r:embed="rId3"/>
          <a:stretch>
            <a:fillRect/>
          </a:stretch>
        </p:blipFill>
        <p:spPr>
          <a:xfrm>
            <a:off x="9204176" y="5936563"/>
            <a:ext cx="2987824" cy="954095"/>
          </a:xfrm>
          <a:prstGeom prst="rect">
            <a:avLst/>
          </a:prstGeom>
        </p:spPr>
      </p:pic>
      <p:sp>
        <p:nvSpPr>
          <p:cNvPr id="38" name="Rectángulo redondeado 28">
            <a:extLst>
              <a:ext uri="{FF2B5EF4-FFF2-40B4-BE49-F238E27FC236}">
                <a16:creationId xmlns:a16="http://schemas.microsoft.com/office/drawing/2014/main" id="{E1FFCA30-C816-4C58-B6DE-3917AD087124}"/>
              </a:ext>
            </a:extLst>
          </p:cNvPr>
          <p:cNvSpPr/>
          <p:nvPr/>
        </p:nvSpPr>
        <p:spPr>
          <a:xfrm rot="16200000">
            <a:off x="3931205" y="-2084678"/>
            <a:ext cx="4717280" cy="11400245"/>
          </a:xfrm>
          <a:prstGeom prst="roundRect">
            <a:avLst/>
          </a:prstGeom>
          <a:noFill/>
          <a:ln w="57150">
            <a:solidFill>
              <a:srgbClr val="777776">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a:p>
            <a:pPr marL="0" marR="0" lvl="0" indent="0" algn="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srgbClr val="0095F7"/>
              </a:solidFill>
              <a:effectLst/>
              <a:uLnTx/>
              <a:uFillTx/>
              <a:latin typeface="Calibri" panose="020F0502020204030204"/>
              <a:ea typeface="+mn-ea"/>
              <a:cs typeface="+mn-cs"/>
            </a:endParaRPr>
          </a:p>
        </p:txBody>
      </p:sp>
      <p:sp>
        <p:nvSpPr>
          <p:cNvPr id="37" name="Rectángulo redondeado 28">
            <a:extLst>
              <a:ext uri="{FF2B5EF4-FFF2-40B4-BE49-F238E27FC236}">
                <a16:creationId xmlns:a16="http://schemas.microsoft.com/office/drawing/2014/main" id="{9FB720A6-6073-424A-B47E-5FD65D9E68EE}"/>
              </a:ext>
            </a:extLst>
          </p:cNvPr>
          <p:cNvSpPr/>
          <p:nvPr/>
        </p:nvSpPr>
        <p:spPr>
          <a:xfrm rot="16200000">
            <a:off x="538762" y="1650493"/>
            <a:ext cx="4200638" cy="3879339"/>
          </a:xfrm>
          <a:prstGeom prst="roundRect">
            <a:avLst/>
          </a:prstGeom>
          <a:noFill/>
          <a:ln w="38100">
            <a:solidFill>
              <a:srgbClr val="00A19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Diagonal liegende Ecken des Rechtecks abrunden 2"/>
          <p:cNvSpPr>
            <a:spLocks/>
          </p:cNvSpPr>
          <p:nvPr/>
        </p:nvSpPr>
        <p:spPr bwMode="auto">
          <a:xfrm>
            <a:off x="8603166" y="1694822"/>
            <a:ext cx="3240000" cy="3760846"/>
          </a:xfrm>
          <a:custGeom>
            <a:avLst/>
            <a:gdLst>
              <a:gd name="T0" fmla="*/ 329995 w 1979930"/>
              <a:gd name="T1" fmla="*/ 0 h 1979930"/>
              <a:gd name="T2" fmla="*/ 1979930 w 1979930"/>
              <a:gd name="T3" fmla="*/ 0 h 1979930"/>
              <a:gd name="T4" fmla="*/ 1979930 w 1979930"/>
              <a:gd name="T5" fmla="*/ 0 h 1979930"/>
              <a:gd name="T6" fmla="*/ 1979930 w 1979930"/>
              <a:gd name="T7" fmla="*/ 1649935 h 1979930"/>
              <a:gd name="T8" fmla="*/ 1649935 w 1979930"/>
              <a:gd name="T9" fmla="*/ 1979930 h 1979930"/>
              <a:gd name="T10" fmla="*/ 0 w 1979930"/>
              <a:gd name="T11" fmla="*/ 1979930 h 1979930"/>
              <a:gd name="T12" fmla="*/ 0 w 1979930"/>
              <a:gd name="T13" fmla="*/ 1979930 h 1979930"/>
              <a:gd name="T14" fmla="*/ 0 w 1979930"/>
              <a:gd name="T15" fmla="*/ 329995 h 1979930"/>
              <a:gd name="T16" fmla="*/ 329995 w 1979930"/>
              <a:gd name="T17" fmla="*/ 0 h 19799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9930"/>
              <a:gd name="T28" fmla="*/ 0 h 1979930"/>
              <a:gd name="T29" fmla="*/ 1979930 w 1979930"/>
              <a:gd name="T30" fmla="*/ 1979930 h 19799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9930" h="1979930">
                <a:moveTo>
                  <a:pt x="329995" y="0"/>
                </a:moveTo>
                <a:lnTo>
                  <a:pt x="1979930" y="0"/>
                </a:lnTo>
                <a:lnTo>
                  <a:pt x="1979930" y="1649935"/>
                </a:lnTo>
                <a:cubicBezTo>
                  <a:pt x="1979930" y="1832186"/>
                  <a:pt x="1832186" y="1979930"/>
                  <a:pt x="1649935" y="1979930"/>
                </a:cubicBezTo>
                <a:lnTo>
                  <a:pt x="0" y="1979930"/>
                </a:lnTo>
                <a:lnTo>
                  <a:pt x="0" y="329995"/>
                </a:lnTo>
                <a:cubicBezTo>
                  <a:pt x="0" y="147744"/>
                  <a:pt x="147744" y="0"/>
                  <a:pt x="329995" y="0"/>
                </a:cubicBezTo>
                <a:close/>
              </a:path>
            </a:pathLst>
          </a:custGeom>
          <a:noFill/>
          <a:ln w="19050">
            <a:solidFill>
              <a:srgbClr val="00DEB9"/>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19" rIns="91440" bIns="45719" numCol="1" anchor="t" anchorCtr="0" compatLnSpc="1">
            <a:prstTxWarp prst="textNoShape">
              <a:avLst/>
            </a:prstTxWarp>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de-DE" altLang="de-DE" sz="2398"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head</a:t>
            </a:r>
            <a:r>
              <a:rPr kumimoji="0" lang="de-DE" altLang="de-DE" sz="2398"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theory-based</a:t>
            </a:r>
            <a:endPar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10 </a:t>
            </a:r>
            <a:r>
              <a:rPr kumimoji="0" lang="de-DE" altLang="de-DE" sz="2398"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Credits</a:t>
            </a:r>
            <a:endPar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Diagonal liegende Ecken des Rechtecks abrunden 36"/>
          <p:cNvSpPr>
            <a:spLocks/>
          </p:cNvSpPr>
          <p:nvPr/>
        </p:nvSpPr>
        <p:spPr bwMode="auto">
          <a:xfrm>
            <a:off x="5266240" y="1694823"/>
            <a:ext cx="3240000" cy="3760848"/>
          </a:xfrm>
          <a:custGeom>
            <a:avLst/>
            <a:gdLst>
              <a:gd name="T0" fmla="*/ 329995 w 1979930"/>
              <a:gd name="T1" fmla="*/ 0 h 1979930"/>
              <a:gd name="T2" fmla="*/ 1979930 w 1979930"/>
              <a:gd name="T3" fmla="*/ 0 h 1979930"/>
              <a:gd name="T4" fmla="*/ 1979930 w 1979930"/>
              <a:gd name="T5" fmla="*/ 0 h 1979930"/>
              <a:gd name="T6" fmla="*/ 1979930 w 1979930"/>
              <a:gd name="T7" fmla="*/ 1649935 h 1979930"/>
              <a:gd name="T8" fmla="*/ 1649935 w 1979930"/>
              <a:gd name="T9" fmla="*/ 1979930 h 1979930"/>
              <a:gd name="T10" fmla="*/ 0 w 1979930"/>
              <a:gd name="T11" fmla="*/ 1979930 h 1979930"/>
              <a:gd name="T12" fmla="*/ 0 w 1979930"/>
              <a:gd name="T13" fmla="*/ 1979930 h 1979930"/>
              <a:gd name="T14" fmla="*/ 0 w 1979930"/>
              <a:gd name="T15" fmla="*/ 329995 h 1979930"/>
              <a:gd name="T16" fmla="*/ 329995 w 1979930"/>
              <a:gd name="T17" fmla="*/ 0 h 19799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9930"/>
              <a:gd name="T28" fmla="*/ 0 h 1979930"/>
              <a:gd name="T29" fmla="*/ 1979930 w 1979930"/>
              <a:gd name="T30" fmla="*/ 1979930 h 19799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9930" h="1979930">
                <a:moveTo>
                  <a:pt x="329995" y="0"/>
                </a:moveTo>
                <a:lnTo>
                  <a:pt x="1979930" y="0"/>
                </a:lnTo>
                <a:lnTo>
                  <a:pt x="1979930" y="1649935"/>
                </a:lnTo>
                <a:cubicBezTo>
                  <a:pt x="1979930" y="1832186"/>
                  <a:pt x="1832186" y="1979930"/>
                  <a:pt x="1649935" y="1979930"/>
                </a:cubicBezTo>
                <a:lnTo>
                  <a:pt x="0" y="1979930"/>
                </a:lnTo>
                <a:lnTo>
                  <a:pt x="0" y="329995"/>
                </a:lnTo>
                <a:cubicBezTo>
                  <a:pt x="0" y="147744"/>
                  <a:pt x="147744" y="0"/>
                  <a:pt x="329995" y="0"/>
                </a:cubicBezTo>
                <a:close/>
              </a:path>
            </a:pathLst>
          </a:custGeom>
          <a:noFill/>
          <a:ln w="19050">
            <a:solidFill>
              <a:srgbClr val="00DEB9"/>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19" rIns="91440" bIns="45719" numCol="1" anchor="t" anchorCtr="0" compatLnSpc="1">
            <a:prstTxWarp prst="textNoShape">
              <a:avLst/>
            </a:prstTxWarp>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r>
              <a:rPr kumimoji="0" lang="de-DE" altLang="de-DE" sz="2398" b="1" i="1"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hands</a:t>
            </a:r>
            <a:r>
              <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on“</a:t>
            </a: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1" i="1"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practice-oriented</a:t>
            </a:r>
            <a:endPar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10 </a:t>
            </a:r>
            <a:r>
              <a:rPr kumimoji="0" lang="de-DE" altLang="de-DE" sz="2398" b="1" i="1"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Credits</a:t>
            </a:r>
            <a:endParaRPr kumimoji="0" lang="de-DE" altLang="de-DE" sz="2398"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Grafik 17" descr="Berge">
            <a:extLst>
              <a:ext uri="{FF2B5EF4-FFF2-40B4-BE49-F238E27FC236}">
                <a16:creationId xmlns:a16="http://schemas.microsoft.com/office/drawing/2014/main" id="{3023B386-50EC-7642-9A97-DAF3654194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0614" y="2845667"/>
            <a:ext cx="720002" cy="720002"/>
          </a:xfrm>
          <a:prstGeom prst="rect">
            <a:avLst/>
          </a:prstGeom>
        </p:spPr>
      </p:pic>
      <p:pic>
        <p:nvPicPr>
          <p:cNvPr id="19" name="Grafik 18" descr="Mikroskop">
            <a:extLst>
              <a:ext uri="{FF2B5EF4-FFF2-40B4-BE49-F238E27FC236}">
                <a16:creationId xmlns:a16="http://schemas.microsoft.com/office/drawing/2014/main" id="{F6C17E6B-B449-1E41-9574-008ED3EC5E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98488" y="4103177"/>
            <a:ext cx="720002" cy="720002"/>
          </a:xfrm>
          <a:prstGeom prst="rect">
            <a:avLst/>
          </a:prstGeom>
        </p:spPr>
      </p:pic>
      <p:pic>
        <p:nvPicPr>
          <p:cNvPr id="20" name="Grafik 19" descr="Gruppenbrainstorming">
            <a:extLst>
              <a:ext uri="{FF2B5EF4-FFF2-40B4-BE49-F238E27FC236}">
                <a16:creationId xmlns:a16="http://schemas.microsoft.com/office/drawing/2014/main" id="{5447A408-5DD9-9C49-8CBF-93C98645894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48529" y="3835989"/>
            <a:ext cx="720002" cy="720002"/>
          </a:xfrm>
          <a:prstGeom prst="rect">
            <a:avLst/>
          </a:prstGeom>
        </p:spPr>
      </p:pic>
      <p:pic>
        <p:nvPicPr>
          <p:cNvPr id="4" name="Grafik 3" descr="Kopf mit Zahnrädern">
            <a:extLst>
              <a:ext uri="{FF2B5EF4-FFF2-40B4-BE49-F238E27FC236}">
                <a16:creationId xmlns:a16="http://schemas.microsoft.com/office/drawing/2014/main" id="{DA0A444B-0719-764C-8E74-61E2A4302E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60299" y="3691971"/>
            <a:ext cx="720002" cy="720002"/>
          </a:xfrm>
          <a:prstGeom prst="rect">
            <a:avLst/>
          </a:prstGeom>
        </p:spPr>
      </p:pic>
      <p:sp>
        <p:nvSpPr>
          <p:cNvPr id="12" name="Diagonal liegende Ecken des Rechtecks abrunden 4"/>
          <p:cNvSpPr>
            <a:spLocks noChangeAspect="1"/>
          </p:cNvSpPr>
          <p:nvPr/>
        </p:nvSpPr>
        <p:spPr bwMode="auto">
          <a:xfrm>
            <a:off x="813610" y="1764356"/>
            <a:ext cx="3603806" cy="3603806"/>
          </a:xfrm>
          <a:custGeom>
            <a:avLst/>
            <a:gdLst>
              <a:gd name="T0" fmla="*/ 329995 w 1979930"/>
              <a:gd name="T1" fmla="*/ 0 h 1979930"/>
              <a:gd name="T2" fmla="*/ 1979930 w 1979930"/>
              <a:gd name="T3" fmla="*/ 0 h 1979930"/>
              <a:gd name="T4" fmla="*/ 1979930 w 1979930"/>
              <a:gd name="T5" fmla="*/ 0 h 1979930"/>
              <a:gd name="T6" fmla="*/ 1979930 w 1979930"/>
              <a:gd name="T7" fmla="*/ 1649935 h 1979930"/>
              <a:gd name="T8" fmla="*/ 1649935 w 1979930"/>
              <a:gd name="T9" fmla="*/ 1979930 h 1979930"/>
              <a:gd name="T10" fmla="*/ 0 w 1979930"/>
              <a:gd name="T11" fmla="*/ 1979930 h 1979930"/>
              <a:gd name="T12" fmla="*/ 0 w 1979930"/>
              <a:gd name="T13" fmla="*/ 1979930 h 1979930"/>
              <a:gd name="T14" fmla="*/ 0 w 1979930"/>
              <a:gd name="T15" fmla="*/ 329995 h 1979930"/>
              <a:gd name="T16" fmla="*/ 329995 w 1979930"/>
              <a:gd name="T17" fmla="*/ 0 h 19799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9930"/>
              <a:gd name="T28" fmla="*/ 0 h 1979930"/>
              <a:gd name="T29" fmla="*/ 1979930 w 1979930"/>
              <a:gd name="T30" fmla="*/ 1979930 h 19799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9930" h="1979930">
                <a:moveTo>
                  <a:pt x="329995" y="0"/>
                </a:moveTo>
                <a:lnTo>
                  <a:pt x="1979930" y="0"/>
                </a:lnTo>
                <a:lnTo>
                  <a:pt x="1979930" y="1649935"/>
                </a:lnTo>
                <a:cubicBezTo>
                  <a:pt x="1979930" y="1832186"/>
                  <a:pt x="1832186" y="1979930"/>
                  <a:pt x="1649935" y="1979930"/>
                </a:cubicBezTo>
                <a:lnTo>
                  <a:pt x="0" y="1979930"/>
                </a:lnTo>
                <a:lnTo>
                  <a:pt x="0" y="329995"/>
                </a:lnTo>
                <a:cubicBezTo>
                  <a:pt x="0" y="147744"/>
                  <a:pt x="147744" y="0"/>
                  <a:pt x="329995" y="0"/>
                </a:cubicBezTo>
                <a:close/>
              </a:path>
            </a:pathLst>
          </a:custGeom>
          <a:noFill/>
          <a:ln w="19050">
            <a:solidFill>
              <a:srgbClr val="00A19A"/>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19" rIns="91440" bIns="45719" numCol="1" anchor="t" anchorCtr="0" compatLnSpc="1">
            <a:prstTxWarp prst="textNoShape">
              <a:avLst/>
            </a:prstTxWarp>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r>
              <a:rPr kumimoji="0" lang="de-DE" altLang="de-DE" sz="2398" b="1" i="1"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head</a:t>
            </a:r>
            <a:r>
              <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&amp; </a:t>
            </a:r>
            <a:r>
              <a:rPr kumimoji="0" lang="de-DE" altLang="de-DE" sz="2398" b="1" i="1"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heart</a:t>
            </a:r>
            <a:r>
              <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de-DE" altLang="de-DE" sz="2398"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synthesis</a:t>
            </a:r>
            <a:r>
              <a:rPr kumimoji="0" lang="de-DE" altLang="de-DE" sz="2398"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de-DE" altLang="de-DE" sz="2398"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analysis</a:t>
            </a:r>
            <a:endParaRPr kumimoji="0" lang="de-DE" altLang="de-DE" sz="2398"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10 </a:t>
            </a:r>
            <a:r>
              <a:rPr kumimoji="0" lang="de-DE" altLang="de-DE" sz="2398"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Credits</a:t>
            </a:r>
            <a:endParaRPr kumimoji="0" lang="de-DE" altLang="de-DE" sz="2398"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ctr" defTabSz="914411" rtl="0" eaLnBrk="0" fontAlgn="base" latinLnBrk="0" hangingPunct="0">
              <a:lnSpc>
                <a:spcPct val="100000"/>
              </a:lnSpc>
              <a:spcBef>
                <a:spcPct val="0"/>
              </a:spcBef>
              <a:spcAft>
                <a:spcPct val="0"/>
              </a:spcAft>
              <a:buClrTx/>
              <a:buSzTx/>
              <a:buFontTx/>
              <a:buNone/>
              <a:tabLst/>
              <a:defRPr/>
            </a:pPr>
            <a:endParaRPr kumimoji="0" lang="de-DE" altLang="de-DE" sz="2398" b="1" i="0" u="none" strike="noStrike" kern="1200" cap="none" spc="0" normalizeH="0" baseline="0" noProof="0" dirty="0">
              <a:ln>
                <a:noFill/>
              </a:ln>
              <a:solidFill>
                <a:srgbClr val="00DEB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11" rtl="0" eaLnBrk="0" fontAlgn="base" latinLnBrk="0" hangingPunct="0">
              <a:lnSpc>
                <a:spcPct val="100000"/>
              </a:lnSpc>
              <a:spcBef>
                <a:spcPct val="0"/>
              </a:spcBef>
              <a:spcAft>
                <a:spcPct val="0"/>
              </a:spcAft>
              <a:buClrTx/>
              <a:buSzTx/>
              <a:buFontTx/>
              <a:buNone/>
              <a:tabLst/>
              <a:defRPr/>
            </a:pPr>
            <a:endParaRPr kumimoji="0" lang="de-DE" altLang="de-DE" sz="2398" b="1" i="0" u="none" strike="noStrike" kern="1200" cap="none" spc="0" normalizeH="0" baseline="0" noProof="0" dirty="0">
              <a:ln>
                <a:noFill/>
              </a:ln>
              <a:solidFill>
                <a:srgbClr val="00DEB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Verbindungen">
            <a:extLst>
              <a:ext uri="{FF2B5EF4-FFF2-40B4-BE49-F238E27FC236}">
                <a16:creationId xmlns:a16="http://schemas.microsoft.com/office/drawing/2014/main" id="{26C822F6-18B0-B848-9914-C1ACEB9D184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7800186">
            <a:off x="570523" y="4861237"/>
            <a:ext cx="720002" cy="720002"/>
          </a:xfrm>
          <a:prstGeom prst="rect">
            <a:avLst/>
          </a:prstGeom>
        </p:spPr>
      </p:pic>
      <p:pic>
        <p:nvPicPr>
          <p:cNvPr id="21" name="Grafik 20" descr="Puzzleteile">
            <a:extLst>
              <a:ext uri="{FF2B5EF4-FFF2-40B4-BE49-F238E27FC236}">
                <a16:creationId xmlns:a16="http://schemas.microsoft.com/office/drawing/2014/main" id="{F7884C88-C45D-2A42-A4EA-0486E419BCD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43674" y="2515891"/>
            <a:ext cx="720002" cy="720002"/>
          </a:xfrm>
          <a:prstGeom prst="rect">
            <a:avLst/>
          </a:prstGeom>
        </p:spPr>
      </p:pic>
      <p:sp>
        <p:nvSpPr>
          <p:cNvPr id="9" name="Textfeld 8">
            <a:extLst>
              <a:ext uri="{FF2B5EF4-FFF2-40B4-BE49-F238E27FC236}">
                <a16:creationId xmlns:a16="http://schemas.microsoft.com/office/drawing/2014/main" id="{D80089AF-3128-4AD0-8796-82AAE148F530}"/>
              </a:ext>
            </a:extLst>
          </p:cNvPr>
          <p:cNvSpPr txBox="1"/>
          <p:nvPr/>
        </p:nvSpPr>
        <p:spPr>
          <a:xfrm>
            <a:off x="2857499" y="3290949"/>
            <a:ext cx="1440971" cy="1477969"/>
          </a:xfrm>
          <a:prstGeom prst="rect">
            <a:avLst/>
          </a:prstGeom>
          <a:noFill/>
          <a:ln>
            <a:solidFill>
              <a:schemeClr val="tx1"/>
            </a:solidFill>
            <a:prstDash val="sysDash"/>
          </a:ln>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de-AT" sz="1801" b="0" i="0" u="none" strike="noStrike" kern="1200" cap="none" spc="0" normalizeH="0" baseline="0" noProof="0" dirty="0">
                <a:ln>
                  <a:noFill/>
                </a:ln>
                <a:solidFill>
                  <a:prstClr val="black"/>
                </a:solidFill>
                <a:effectLst/>
                <a:uLnTx/>
                <a:uFillTx/>
                <a:latin typeface="Calibri" panose="020F0502020204030204"/>
                <a:ea typeface="+mn-ea"/>
                <a:cs typeface="+mn-cs"/>
              </a:rPr>
              <a:t>Sustainability &amp; </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Climate</a:t>
            </a:r>
            <a:r>
              <a:rPr kumimoji="0" lang="de-AT" sz="1801" b="0" i="0" u="none" strike="noStrike" kern="1200" cap="none" spc="0" normalizeH="0" baseline="0" noProof="0" dirty="0">
                <a:ln>
                  <a:noFill/>
                </a:ln>
                <a:solidFill>
                  <a:prstClr val="black"/>
                </a:solidFill>
                <a:effectLst/>
                <a:uLnTx/>
                <a:uFillTx/>
                <a:latin typeface="Calibri" panose="020F0502020204030204"/>
                <a:ea typeface="+mn-ea"/>
                <a:cs typeface="+mn-cs"/>
              </a:rPr>
              <a:t> Change</a:t>
            </a: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de-AT" sz="1801" b="0" i="0" u="none" strike="noStrike" kern="1200" cap="none" spc="0" normalizeH="0" baseline="0" noProof="0" dirty="0">
                <a:ln>
                  <a:noFill/>
                </a:ln>
                <a:solidFill>
                  <a:prstClr val="black"/>
                </a:solidFill>
                <a:effectLst/>
                <a:uLnTx/>
                <a:uFillTx/>
                <a:latin typeface="Calibri" panose="020F0502020204030204"/>
                <a:ea typeface="+mn-ea"/>
                <a:cs typeface="+mn-cs"/>
                <a:hlinkClick r:id="rId16"/>
              </a:rPr>
              <a:t>800.725</a:t>
            </a:r>
            <a:endParaRPr kumimoji="0" lang="de-AT"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feld 21">
            <a:extLst>
              <a:ext uri="{FF2B5EF4-FFF2-40B4-BE49-F238E27FC236}">
                <a16:creationId xmlns:a16="http://schemas.microsoft.com/office/drawing/2014/main" id="{466FDB3B-E093-4341-87BD-8A7BDBF2910E}"/>
              </a:ext>
            </a:extLst>
          </p:cNvPr>
          <p:cNvSpPr txBox="1"/>
          <p:nvPr/>
        </p:nvSpPr>
        <p:spPr>
          <a:xfrm>
            <a:off x="865414" y="2948212"/>
            <a:ext cx="1910443" cy="2224712"/>
          </a:xfrm>
          <a:prstGeom prst="rect">
            <a:avLst/>
          </a:prstGeom>
          <a:noFill/>
          <a:ln>
            <a:solidFill>
              <a:schemeClr val="tx1"/>
            </a:solidFill>
            <a:prstDash val="sysDash"/>
          </a:ln>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Social</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Entrepreneurship &amp; Innovation </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focusing</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on Sustainability &amp; Climate Change</a:t>
            </a: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hlinkClick r:id="rId17"/>
              </a:rPr>
              <a:t>800.870</a:t>
            </a:r>
            <a:endPar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feld 23">
            <a:extLst>
              <a:ext uri="{FF2B5EF4-FFF2-40B4-BE49-F238E27FC236}">
                <a16:creationId xmlns:a16="http://schemas.microsoft.com/office/drawing/2014/main" id="{E0D38139-0C5E-4E62-B229-C2DF929944D6}"/>
              </a:ext>
            </a:extLst>
          </p:cNvPr>
          <p:cNvSpPr txBox="1"/>
          <p:nvPr/>
        </p:nvSpPr>
        <p:spPr>
          <a:xfrm>
            <a:off x="6178698" y="3140778"/>
            <a:ext cx="1691998" cy="625428"/>
          </a:xfrm>
          <a:prstGeom prst="rect">
            <a:avLst/>
          </a:prstGeom>
          <a:noFill/>
          <a:ln>
            <a:solidFill>
              <a:schemeClr val="tx1"/>
            </a:solidFill>
            <a:prstDash val="sysDash"/>
          </a:ln>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individual/</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joint</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offer</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choice</a:t>
            </a:r>
            <a:endPar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feld 26">
            <a:extLst>
              <a:ext uri="{FF2B5EF4-FFF2-40B4-BE49-F238E27FC236}">
                <a16:creationId xmlns:a16="http://schemas.microsoft.com/office/drawing/2014/main" id="{6573CAE2-48D7-4A79-A033-F1A877C6C2C7}"/>
              </a:ext>
            </a:extLst>
          </p:cNvPr>
          <p:cNvSpPr txBox="1"/>
          <p:nvPr/>
        </p:nvSpPr>
        <p:spPr>
          <a:xfrm>
            <a:off x="6646565" y="3950970"/>
            <a:ext cx="1158308" cy="891975"/>
          </a:xfrm>
          <a:prstGeom prst="rect">
            <a:avLst/>
          </a:prstGeom>
          <a:noFill/>
          <a:ln>
            <a:solidFill>
              <a:schemeClr val="tx1"/>
            </a:solidFill>
            <a:prstDash val="sysDash"/>
          </a:ln>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individual/</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joint</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offer</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choice</a:t>
            </a:r>
            <a:endPar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3" name="Grafik 42">
            <a:extLst>
              <a:ext uri="{FF2B5EF4-FFF2-40B4-BE49-F238E27FC236}">
                <a16:creationId xmlns:a16="http://schemas.microsoft.com/office/drawing/2014/main" id="{395C90EE-103E-4B58-91A0-2661CC662A6F}"/>
              </a:ext>
            </a:extLst>
          </p:cNvPr>
          <p:cNvPicPr>
            <a:picLocks noChangeAspect="1"/>
          </p:cNvPicPr>
          <p:nvPr/>
        </p:nvPicPr>
        <p:blipFill>
          <a:blip r:embed="rId18"/>
          <a:stretch>
            <a:fillRect/>
          </a:stretch>
        </p:blipFill>
        <p:spPr>
          <a:xfrm>
            <a:off x="2354438" y="4848709"/>
            <a:ext cx="844939" cy="844939"/>
          </a:xfrm>
          <a:prstGeom prst="rect">
            <a:avLst/>
          </a:prstGeom>
        </p:spPr>
      </p:pic>
      <p:sp>
        <p:nvSpPr>
          <p:cNvPr id="46" name="Textfeld 45">
            <a:extLst>
              <a:ext uri="{FF2B5EF4-FFF2-40B4-BE49-F238E27FC236}">
                <a16:creationId xmlns:a16="http://schemas.microsoft.com/office/drawing/2014/main" id="{E20FC547-77E6-480A-A1AD-79DA3EAF7C29}"/>
              </a:ext>
            </a:extLst>
          </p:cNvPr>
          <p:cNvSpPr txBox="1"/>
          <p:nvPr/>
        </p:nvSpPr>
        <p:spPr>
          <a:xfrm>
            <a:off x="9984435" y="3158883"/>
            <a:ext cx="1691998" cy="625428"/>
          </a:xfrm>
          <a:prstGeom prst="rect">
            <a:avLst/>
          </a:prstGeom>
          <a:noFill/>
          <a:ln>
            <a:solidFill>
              <a:schemeClr val="tx1"/>
            </a:solidFill>
            <a:prstDash val="sysDash"/>
          </a:ln>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individual/</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joint</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offer</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choice</a:t>
            </a:r>
            <a:endPar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feld 47">
            <a:extLst>
              <a:ext uri="{FF2B5EF4-FFF2-40B4-BE49-F238E27FC236}">
                <a16:creationId xmlns:a16="http://schemas.microsoft.com/office/drawing/2014/main" id="{351F8D90-03CB-4341-A6ED-44AE0BED559D}"/>
              </a:ext>
            </a:extLst>
          </p:cNvPr>
          <p:cNvSpPr txBox="1"/>
          <p:nvPr/>
        </p:nvSpPr>
        <p:spPr>
          <a:xfrm>
            <a:off x="9480380" y="4195949"/>
            <a:ext cx="1158308" cy="891975"/>
          </a:xfrm>
          <a:prstGeom prst="rect">
            <a:avLst/>
          </a:prstGeom>
          <a:noFill/>
          <a:ln>
            <a:solidFill>
              <a:schemeClr val="tx1"/>
            </a:solidFill>
            <a:prstDash val="sysDash"/>
          </a:ln>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individual/</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joint</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offer</a:t>
            </a:r>
            <a:r>
              <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de-AT" sz="1732" b="0" i="0" u="none" strike="noStrike" kern="1200" cap="none" spc="0" normalizeH="0" baseline="0" noProof="0" dirty="0" err="1">
                <a:ln>
                  <a:noFill/>
                </a:ln>
                <a:solidFill>
                  <a:prstClr val="black"/>
                </a:solidFill>
                <a:effectLst/>
                <a:uLnTx/>
                <a:uFillTx/>
                <a:latin typeface="Calibri" panose="020F0502020204030204"/>
                <a:ea typeface="+mn-ea"/>
                <a:cs typeface="+mn-cs"/>
              </a:rPr>
              <a:t>choice</a:t>
            </a:r>
            <a:endParaRPr kumimoji="0" lang="de-AT" sz="173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067403F0-A299-06D1-DDDD-10A3BF85E47C}"/>
              </a:ext>
            </a:extLst>
          </p:cNvPr>
          <p:cNvSpPr txBox="1"/>
          <p:nvPr/>
        </p:nvSpPr>
        <p:spPr>
          <a:xfrm>
            <a:off x="617345" y="249138"/>
            <a:ext cx="11574658" cy="578620"/>
          </a:xfrm>
          <a:prstGeom prst="rect">
            <a:avLst/>
          </a:prstGeom>
          <a:noFill/>
        </p:spPr>
        <p:txBody>
          <a:bodyPr wrap="square" rtlCol="0">
            <a:spAutoFit/>
          </a:bodyPr>
          <a:lstStyle/>
          <a:p>
            <a:pPr marL="0" marR="0" lvl="0" indent="0" algn="l" defTabSz="609608" rtl="0" eaLnBrk="1" fontAlgn="auto" latinLnBrk="0" hangingPunct="1">
              <a:lnSpc>
                <a:spcPts val="4002"/>
              </a:lnSpc>
              <a:spcBef>
                <a:spcPts val="0"/>
              </a:spcBef>
              <a:spcAft>
                <a:spcPts val="0"/>
              </a:spcAft>
              <a:buClrTx/>
              <a:buSzTx/>
              <a:buFontTx/>
              <a:buNone/>
              <a:tabLst/>
              <a:defRPr/>
            </a:pPr>
            <a:r>
              <a:rPr kumimoji="0" lang="en-US" sz="2999" b="1" i="0" u="none" strike="noStrike" kern="1200" cap="none" spc="0" normalizeH="0" baseline="0" noProof="0" dirty="0">
                <a:ln>
                  <a:noFill/>
                </a:ln>
                <a:solidFill>
                  <a:srgbClr val="00A19A"/>
                </a:solidFill>
                <a:effectLst/>
                <a:uLnTx/>
                <a:uFillTx/>
                <a:latin typeface="Calibri" panose="020F0502020204030204"/>
                <a:ea typeface="+mn-ea"/>
                <a:cs typeface="Arial" panose="020B0604020202020204" pitchFamily="34" charset="0"/>
              </a:rPr>
              <a:t>Aurora European Universities Alliance: Sustainability &amp; Climate Change</a:t>
            </a:r>
          </a:p>
        </p:txBody>
      </p:sp>
      <p:sp>
        <p:nvSpPr>
          <p:cNvPr id="34" name="Textfeld 33">
            <a:extLst>
              <a:ext uri="{FF2B5EF4-FFF2-40B4-BE49-F238E27FC236}">
                <a16:creationId xmlns:a16="http://schemas.microsoft.com/office/drawing/2014/main" id="{9D535AEE-B9A5-1F4B-FE0B-FDBC740C0EB9}"/>
              </a:ext>
            </a:extLst>
          </p:cNvPr>
          <p:cNvSpPr txBox="1"/>
          <p:nvPr/>
        </p:nvSpPr>
        <p:spPr>
          <a:xfrm>
            <a:off x="8398943" y="834890"/>
            <a:ext cx="2723887" cy="369012"/>
          </a:xfrm>
          <a:prstGeom prst="rect">
            <a:avLst/>
          </a:prstGeom>
          <a:solidFill>
            <a:schemeClr val="bg1">
              <a:lumMod val="85000"/>
              <a:alpha val="50000"/>
            </a:schemeClr>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601"/>
              </a:spcAft>
              <a:buClrTx/>
              <a:buSzPct val="80000"/>
              <a:buFontTx/>
              <a:buNone/>
              <a:tabLst/>
              <a:defRPr/>
            </a:pPr>
            <a:r>
              <a:rPr kumimoji="0" lang="de-DE" sz="2398"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Minor 30 ECTS </a:t>
            </a:r>
            <a:r>
              <a:rPr kumimoji="0" lang="de-DE" sz="2398"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credits</a:t>
            </a:r>
            <a:endParaRPr kumimoji="0" lang="de-DE" sz="2398"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5" name="Textfeld 34">
            <a:extLst>
              <a:ext uri="{FF2B5EF4-FFF2-40B4-BE49-F238E27FC236}">
                <a16:creationId xmlns:a16="http://schemas.microsoft.com/office/drawing/2014/main" id="{E57882D2-FB66-0E8D-C987-9E828FE0CB66}"/>
              </a:ext>
            </a:extLst>
          </p:cNvPr>
          <p:cNvSpPr txBox="1"/>
          <p:nvPr/>
        </p:nvSpPr>
        <p:spPr>
          <a:xfrm rot="5400000">
            <a:off x="2709244" y="3405660"/>
            <a:ext cx="4200638" cy="3690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1"/>
              </a:spcAft>
              <a:buClrTx/>
              <a:buSzPct val="80000"/>
              <a:buFontTx/>
              <a:buNone/>
              <a:tabLst/>
              <a:defRPr/>
            </a:pPr>
            <a:r>
              <a:rPr kumimoji="0" lang="de-DE" sz="2398" b="1" i="0" u="none" strike="noStrike" kern="1200" cap="none" spc="0" normalizeH="0" baseline="0" noProof="0" dirty="0">
                <a:ln>
                  <a:noFill/>
                </a:ln>
                <a:solidFill>
                  <a:srgbClr val="00A19A"/>
                </a:solidFill>
                <a:effectLst/>
                <a:uLnTx/>
                <a:uFillTx/>
                <a:latin typeface="Calibri" panose="020F0502020204030204"/>
                <a:ea typeface="+mn-ea"/>
                <a:cs typeface="+mn-cs"/>
              </a:rPr>
              <a:t>Micro-</a:t>
            </a:r>
            <a:r>
              <a:rPr kumimoji="0" lang="de-DE" sz="2398" b="1" i="0" u="none" strike="noStrike" kern="1200" cap="none" spc="0" normalizeH="0" baseline="0" noProof="0" dirty="0" err="1">
                <a:ln>
                  <a:noFill/>
                </a:ln>
                <a:solidFill>
                  <a:srgbClr val="00A19A"/>
                </a:solidFill>
                <a:effectLst/>
                <a:uLnTx/>
                <a:uFillTx/>
                <a:latin typeface="Calibri" panose="020F0502020204030204"/>
                <a:ea typeface="+mn-ea"/>
                <a:cs typeface="+mn-cs"/>
              </a:rPr>
              <a:t>credential</a:t>
            </a:r>
            <a:r>
              <a:rPr kumimoji="0" lang="de-DE" sz="2398" b="1" i="0" u="none" strike="noStrike" kern="1200" cap="none" spc="0" normalizeH="0" baseline="0" noProof="0" dirty="0">
                <a:ln>
                  <a:noFill/>
                </a:ln>
                <a:solidFill>
                  <a:srgbClr val="00A19A"/>
                </a:solidFill>
                <a:effectLst/>
                <a:uLnTx/>
                <a:uFillTx/>
                <a:latin typeface="Calibri" panose="020F0502020204030204"/>
                <a:ea typeface="+mn-ea"/>
                <a:cs typeface="+mn-cs"/>
              </a:rPr>
              <a:t> 10 ECTS </a:t>
            </a:r>
            <a:r>
              <a:rPr kumimoji="0" lang="de-DE" sz="2398" b="1" i="0" u="none" strike="noStrike" kern="1200" cap="none" spc="0" normalizeH="0" baseline="0" noProof="0" dirty="0" err="1">
                <a:ln>
                  <a:noFill/>
                </a:ln>
                <a:solidFill>
                  <a:srgbClr val="00A19A"/>
                </a:solidFill>
                <a:effectLst/>
                <a:uLnTx/>
                <a:uFillTx/>
                <a:latin typeface="Calibri" panose="020F0502020204030204"/>
                <a:ea typeface="+mn-ea"/>
                <a:cs typeface="+mn-cs"/>
              </a:rPr>
              <a:t>credits</a:t>
            </a:r>
            <a:endParaRPr kumimoji="0" lang="de-DE" sz="2398" b="1" i="0" u="none" strike="noStrike" kern="1200" cap="none" spc="0" normalizeH="0" baseline="0" noProof="0" dirty="0">
              <a:ln>
                <a:noFill/>
              </a:ln>
              <a:solidFill>
                <a:srgbClr val="00A19A"/>
              </a:solidFill>
              <a:effectLst/>
              <a:uLnTx/>
              <a:uFillTx/>
              <a:latin typeface="Calibri" panose="020F0502020204030204"/>
              <a:ea typeface="+mn-ea"/>
              <a:cs typeface="+mn-cs"/>
            </a:endParaRPr>
          </a:p>
        </p:txBody>
      </p:sp>
      <p:sp>
        <p:nvSpPr>
          <p:cNvPr id="2" name="Sprechblase: oval 1">
            <a:extLst>
              <a:ext uri="{FF2B5EF4-FFF2-40B4-BE49-F238E27FC236}">
                <a16:creationId xmlns:a16="http://schemas.microsoft.com/office/drawing/2014/main" id="{7AF50E10-2AF9-4959-8B12-1BBCFC1A0F81}"/>
              </a:ext>
            </a:extLst>
          </p:cNvPr>
          <p:cNvSpPr/>
          <p:nvPr/>
        </p:nvSpPr>
        <p:spPr>
          <a:xfrm>
            <a:off x="3493447" y="5874263"/>
            <a:ext cx="2664000" cy="630000"/>
          </a:xfrm>
          <a:prstGeom prst="wedgeEllipseCallout">
            <a:avLst>
              <a:gd name="adj1" fmla="val -35500"/>
              <a:gd name="adj2" fmla="val -24267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2" rIns="72000" bIns="360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6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47" name="Sprechblase: oval 46">
            <a:extLst>
              <a:ext uri="{FF2B5EF4-FFF2-40B4-BE49-F238E27FC236}">
                <a16:creationId xmlns:a16="http://schemas.microsoft.com/office/drawing/2014/main" id="{E7A48468-75ED-43ED-BACA-5AB0DA5A183B}"/>
              </a:ext>
            </a:extLst>
          </p:cNvPr>
          <p:cNvSpPr/>
          <p:nvPr/>
        </p:nvSpPr>
        <p:spPr>
          <a:xfrm>
            <a:off x="530535" y="5961126"/>
            <a:ext cx="2664000" cy="628900"/>
          </a:xfrm>
          <a:prstGeom prst="wedgeEllipseCallout">
            <a:avLst>
              <a:gd name="adj1" fmla="val 8866"/>
              <a:gd name="adj2" fmla="val -13499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2" rIns="72000" bIns="360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6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36" name="Textfeld 35">
            <a:extLst>
              <a:ext uri="{FF2B5EF4-FFF2-40B4-BE49-F238E27FC236}">
                <a16:creationId xmlns:a16="http://schemas.microsoft.com/office/drawing/2014/main" id="{363C90F4-0A33-4CD2-91C3-36897EFFBB54}"/>
              </a:ext>
            </a:extLst>
          </p:cNvPr>
          <p:cNvSpPr txBox="1"/>
          <p:nvPr/>
        </p:nvSpPr>
        <p:spPr>
          <a:xfrm>
            <a:off x="589722" y="6101450"/>
            <a:ext cx="2604813"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1"/>
              </a:spcAft>
              <a:buClrTx/>
              <a:buSzPct val="80000"/>
              <a:buFontTx/>
              <a:buNone/>
              <a:tabLst/>
              <a:defRPr/>
            </a:pPr>
            <a:r>
              <a:rPr kumimoji="0" lang="de-AT" sz="2000" b="0" i="0" u="none" strike="noStrike" kern="1200" cap="none" spc="0" normalizeH="0" baseline="0" noProof="0" dirty="0" err="1">
                <a:ln>
                  <a:noFill/>
                </a:ln>
                <a:solidFill>
                  <a:prstClr val="black"/>
                </a:solidFill>
                <a:effectLst/>
                <a:uLnTx/>
                <a:uFillTx/>
                <a:latin typeface="Calibri" panose="020F0502020204030204"/>
                <a:ea typeface="+mn-ea"/>
                <a:cs typeface="+mn-cs"/>
              </a:rPr>
              <a:t>blended</a:t>
            </a:r>
            <a:r>
              <a:rPr kumimoji="0" lang="de-AT" sz="2000" b="0" i="0" u="none" strike="noStrike" kern="1200" cap="none" spc="0" normalizeH="0" baseline="0" noProof="0" dirty="0">
                <a:ln>
                  <a:noFill/>
                </a:ln>
                <a:solidFill>
                  <a:prstClr val="black"/>
                </a:solidFill>
                <a:effectLst/>
                <a:uLnTx/>
                <a:uFillTx/>
                <a:latin typeface="Calibri" panose="020F0502020204030204"/>
                <a:ea typeface="+mn-ea"/>
                <a:cs typeface="+mn-cs"/>
              </a:rPr>
              <a:t>, incl. </a:t>
            </a:r>
            <a:r>
              <a:rPr kumimoji="0" lang="de-AT" sz="2000" b="0" i="0" u="none" strike="noStrike" kern="1200" cap="none" spc="0" normalizeH="0" baseline="0" noProof="0" dirty="0" err="1">
                <a:ln>
                  <a:noFill/>
                </a:ln>
                <a:solidFill>
                  <a:prstClr val="black"/>
                </a:solidFill>
                <a:effectLst/>
                <a:uLnTx/>
                <a:uFillTx/>
                <a:latin typeface="Calibri" panose="020F0502020204030204"/>
                <a:ea typeface="+mn-ea"/>
                <a:cs typeface="+mn-cs"/>
              </a:rPr>
              <a:t>mobility</a:t>
            </a:r>
            <a:endParaRPr kumimoji="0" lang="de-A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Textfeld 48">
            <a:extLst>
              <a:ext uri="{FF2B5EF4-FFF2-40B4-BE49-F238E27FC236}">
                <a16:creationId xmlns:a16="http://schemas.microsoft.com/office/drawing/2014/main" id="{840436C7-9007-4B4E-ACC9-F04A6CB94DA3}"/>
              </a:ext>
            </a:extLst>
          </p:cNvPr>
          <p:cNvSpPr txBox="1"/>
          <p:nvPr/>
        </p:nvSpPr>
        <p:spPr>
          <a:xfrm>
            <a:off x="3599727" y="6046948"/>
            <a:ext cx="256998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1"/>
              </a:spcAft>
              <a:buClrTx/>
              <a:buSzPct val="80000"/>
              <a:buFontTx/>
              <a:buNone/>
              <a:tabLst/>
              <a:defRPr/>
            </a:pPr>
            <a:r>
              <a:rPr kumimoji="0" lang="de-AT" sz="2000" b="0" i="0" u="none" strike="noStrike" kern="1200" cap="none" spc="0" normalizeH="0" baseline="0" noProof="0" dirty="0">
                <a:ln>
                  <a:noFill/>
                </a:ln>
                <a:solidFill>
                  <a:prstClr val="black"/>
                </a:solidFill>
                <a:effectLst/>
                <a:uLnTx/>
                <a:uFillTx/>
                <a:latin typeface="Calibri" panose="020F0502020204030204"/>
                <a:ea typeface="+mn-ea"/>
                <a:cs typeface="+mn-cs"/>
              </a:rPr>
              <a:t>COIL, 100% online</a:t>
            </a:r>
          </a:p>
        </p:txBody>
      </p:sp>
      <p:sp>
        <p:nvSpPr>
          <p:cNvPr id="3" name="Textfeld 2">
            <a:extLst>
              <a:ext uri="{FF2B5EF4-FFF2-40B4-BE49-F238E27FC236}">
                <a16:creationId xmlns:a16="http://schemas.microsoft.com/office/drawing/2014/main" id="{7F9C38FB-7C7C-F5FC-008A-30C181E26E51}"/>
              </a:ext>
            </a:extLst>
          </p:cNvPr>
          <p:cNvSpPr txBox="1"/>
          <p:nvPr/>
        </p:nvSpPr>
        <p:spPr>
          <a:xfrm>
            <a:off x="5192486" y="1600199"/>
            <a:ext cx="6674936" cy="3924000"/>
          </a:xfrm>
          <a:prstGeom prst="rect">
            <a:avLst/>
          </a:prstGeom>
          <a:solidFill>
            <a:schemeClr val="bg1">
              <a:lumMod val="85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6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47" grpId="0" animBg="1"/>
      <p:bldP spid="36" grpId="0"/>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a:extLst>
              <a:ext uri="{FF2B5EF4-FFF2-40B4-BE49-F238E27FC236}">
                <a16:creationId xmlns:a16="http://schemas.microsoft.com/office/drawing/2014/main" id="{306CC849-D811-92DF-0AE5-196E15DF7C04}"/>
              </a:ext>
            </a:extLst>
          </p:cNvPr>
          <p:cNvPicPr>
            <a:picLocks noChangeAspect="1"/>
          </p:cNvPicPr>
          <p:nvPr/>
        </p:nvPicPr>
        <p:blipFill>
          <a:blip r:embed="rId3"/>
          <a:stretch>
            <a:fillRect/>
          </a:stretch>
        </p:blipFill>
        <p:spPr>
          <a:xfrm>
            <a:off x="9204176" y="5936563"/>
            <a:ext cx="2987824" cy="954095"/>
          </a:xfrm>
          <a:prstGeom prst="rect">
            <a:avLst/>
          </a:prstGeom>
        </p:spPr>
      </p:pic>
      <p:sp>
        <p:nvSpPr>
          <p:cNvPr id="9" name="Textfeld 8">
            <a:extLst>
              <a:ext uri="{FF2B5EF4-FFF2-40B4-BE49-F238E27FC236}">
                <a16:creationId xmlns:a16="http://schemas.microsoft.com/office/drawing/2014/main" id="{D80089AF-3128-4AD0-8796-82AAE148F530}"/>
              </a:ext>
            </a:extLst>
          </p:cNvPr>
          <p:cNvSpPr txBox="1"/>
          <p:nvPr/>
        </p:nvSpPr>
        <p:spPr>
          <a:xfrm>
            <a:off x="1641692" y="3233891"/>
            <a:ext cx="2185349" cy="1734064"/>
          </a:xfrm>
          <a:prstGeom prst="rect">
            <a:avLst/>
          </a:prstGeom>
          <a:noFill/>
          <a:ln>
            <a:solidFill>
              <a:srgbClr val="00A19A"/>
            </a:solidFill>
            <a:prstDash val="sysDash"/>
          </a:ln>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de-AT" sz="2667" b="0" i="0" u="none" strike="noStrike" kern="1200" cap="none" spc="0" normalizeH="0" baseline="0" noProof="0" dirty="0">
                <a:ln>
                  <a:noFill/>
                </a:ln>
                <a:solidFill>
                  <a:srgbClr val="00DDBA"/>
                </a:solidFill>
                <a:effectLst/>
                <a:uLnTx/>
                <a:uFillTx/>
                <a:latin typeface="Calibri" panose="020F0502020204030204"/>
                <a:ea typeface="+mn-ea"/>
                <a:cs typeface="+mn-cs"/>
              </a:rPr>
              <a:t>Sustainability &amp; Climate Change</a:t>
            </a: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de-AT" sz="2667" b="0" i="0" u="none" strike="noStrike" kern="1200" cap="none" spc="0" normalizeH="0" baseline="0" noProof="0" dirty="0">
                <a:ln>
                  <a:noFill/>
                </a:ln>
                <a:solidFill>
                  <a:srgbClr val="00DDBA"/>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800.725</a:t>
            </a:r>
            <a:endParaRPr kumimoji="0" lang="de-AT" sz="2667" b="0" i="0" u="none" strike="noStrike" kern="1200" cap="none" spc="0" normalizeH="0" baseline="0" noProof="0" dirty="0">
              <a:ln>
                <a:noFill/>
              </a:ln>
              <a:solidFill>
                <a:srgbClr val="00DDBA"/>
              </a:solidFill>
              <a:effectLst/>
              <a:uLnTx/>
              <a:uFillTx/>
              <a:latin typeface="Calibri" panose="020F0502020204030204"/>
              <a:ea typeface="+mn-ea"/>
              <a:cs typeface="+mn-cs"/>
            </a:endParaRPr>
          </a:p>
        </p:txBody>
      </p:sp>
      <p:sp>
        <p:nvSpPr>
          <p:cNvPr id="37" name="Rectángulo redondeado 28">
            <a:extLst>
              <a:ext uri="{FF2B5EF4-FFF2-40B4-BE49-F238E27FC236}">
                <a16:creationId xmlns:a16="http://schemas.microsoft.com/office/drawing/2014/main" id="{9FB720A6-6073-424A-B47E-5FD65D9E68EE}"/>
              </a:ext>
            </a:extLst>
          </p:cNvPr>
          <p:cNvSpPr/>
          <p:nvPr/>
        </p:nvSpPr>
        <p:spPr>
          <a:xfrm rot="16200000">
            <a:off x="-173581" y="1645728"/>
            <a:ext cx="4699852" cy="3959996"/>
          </a:xfrm>
          <a:prstGeom prst="roundRect">
            <a:avLst/>
          </a:prstGeom>
          <a:noFill/>
          <a:ln w="38100">
            <a:solidFill>
              <a:srgbClr val="F7F7F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de-AT" sz="1801"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de-AT" sz="1801"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Micro-</a:t>
            </a:r>
            <a:r>
              <a:rPr kumimoji="0" lang="de-AT" sz="1801" b="0" i="0" u="none" strike="noStrike" kern="1200" cap="none" spc="0" normalizeH="0" baseline="0" noProof="0" dirty="0" err="1">
                <a:ln>
                  <a:noFill/>
                </a:ln>
                <a:solidFill>
                  <a:prstClr val="white">
                    <a:lumMod val="75000"/>
                  </a:prstClr>
                </a:solidFill>
                <a:effectLst/>
                <a:uLnTx/>
                <a:uFillTx/>
                <a:latin typeface="Calibri" panose="020F0502020204030204"/>
                <a:ea typeface="+mn-ea"/>
                <a:cs typeface="+mn-cs"/>
              </a:rPr>
              <a:t>credential</a:t>
            </a:r>
            <a:r>
              <a:rPr kumimoji="0" lang="de-AT" sz="1801"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(10 </a:t>
            </a:r>
            <a:r>
              <a:rPr kumimoji="0" lang="de-AT" sz="1801" b="0" i="0" u="none" strike="noStrike" kern="1200" cap="none" spc="0" normalizeH="0" baseline="0" noProof="0" dirty="0" err="1">
                <a:ln>
                  <a:noFill/>
                </a:ln>
                <a:solidFill>
                  <a:prstClr val="white">
                    <a:lumMod val="75000"/>
                  </a:prstClr>
                </a:solidFill>
                <a:effectLst/>
                <a:uLnTx/>
                <a:uFillTx/>
                <a:latin typeface="Calibri" panose="020F0502020204030204"/>
                <a:ea typeface="+mn-ea"/>
                <a:cs typeface="+mn-cs"/>
              </a:rPr>
              <a:t>Credits</a:t>
            </a:r>
            <a:r>
              <a:rPr kumimoji="0" lang="de-AT" sz="1801"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t>
            </a:r>
            <a:endParaRPr kumimoji="0" lang="ga-IE" sz="1801"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12" name="Diagonal liegende Ecken des Rechtecks abrunden 4"/>
          <p:cNvSpPr>
            <a:spLocks noChangeAspect="1"/>
          </p:cNvSpPr>
          <p:nvPr/>
        </p:nvSpPr>
        <p:spPr bwMode="auto">
          <a:xfrm>
            <a:off x="359796" y="1526835"/>
            <a:ext cx="3672000" cy="3894663"/>
          </a:xfrm>
          <a:custGeom>
            <a:avLst/>
            <a:gdLst>
              <a:gd name="T0" fmla="*/ 329995 w 1979930"/>
              <a:gd name="T1" fmla="*/ 0 h 1979930"/>
              <a:gd name="T2" fmla="*/ 1979930 w 1979930"/>
              <a:gd name="T3" fmla="*/ 0 h 1979930"/>
              <a:gd name="T4" fmla="*/ 1979930 w 1979930"/>
              <a:gd name="T5" fmla="*/ 0 h 1979930"/>
              <a:gd name="T6" fmla="*/ 1979930 w 1979930"/>
              <a:gd name="T7" fmla="*/ 1649935 h 1979930"/>
              <a:gd name="T8" fmla="*/ 1649935 w 1979930"/>
              <a:gd name="T9" fmla="*/ 1979930 h 1979930"/>
              <a:gd name="T10" fmla="*/ 0 w 1979930"/>
              <a:gd name="T11" fmla="*/ 1979930 h 1979930"/>
              <a:gd name="T12" fmla="*/ 0 w 1979930"/>
              <a:gd name="T13" fmla="*/ 1979930 h 1979930"/>
              <a:gd name="T14" fmla="*/ 0 w 1979930"/>
              <a:gd name="T15" fmla="*/ 329995 h 1979930"/>
              <a:gd name="T16" fmla="*/ 329995 w 1979930"/>
              <a:gd name="T17" fmla="*/ 0 h 19799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9930"/>
              <a:gd name="T28" fmla="*/ 0 h 1979930"/>
              <a:gd name="T29" fmla="*/ 1979930 w 1979930"/>
              <a:gd name="T30" fmla="*/ 1979930 h 19799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9930" h="1979930">
                <a:moveTo>
                  <a:pt x="329995" y="0"/>
                </a:moveTo>
                <a:lnTo>
                  <a:pt x="1979930" y="0"/>
                </a:lnTo>
                <a:lnTo>
                  <a:pt x="1979930" y="1649935"/>
                </a:lnTo>
                <a:cubicBezTo>
                  <a:pt x="1979930" y="1832186"/>
                  <a:pt x="1832186" y="1979930"/>
                  <a:pt x="1649935" y="1979930"/>
                </a:cubicBezTo>
                <a:lnTo>
                  <a:pt x="0" y="1979930"/>
                </a:lnTo>
                <a:lnTo>
                  <a:pt x="0" y="329995"/>
                </a:lnTo>
                <a:cubicBezTo>
                  <a:pt x="0" y="147744"/>
                  <a:pt x="147744" y="0"/>
                  <a:pt x="329995" y="0"/>
                </a:cubicBezTo>
                <a:close/>
              </a:path>
            </a:pathLst>
          </a:custGeom>
          <a:noFill/>
          <a:ln w="6350">
            <a:solidFill>
              <a:srgbClr val="E8E8E8"/>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19" rIns="91440" bIns="45719" numCol="1" anchor="t" anchorCtr="0" compatLnSpc="1">
            <a:prstTxWarp prst="textNoShape">
              <a:avLst/>
            </a:prstTxWarp>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0" i="1"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Times New Roman" panose="02020603050405020304" pitchFamily="18" charset="0"/>
              </a:rPr>
              <a:t>„</a:t>
            </a:r>
            <a:r>
              <a:rPr kumimoji="0" lang="de-DE" altLang="de-DE" sz="2398" b="0" i="1" u="none" strike="noStrike" kern="1200" cap="none" spc="0" normalizeH="0" baseline="0" noProof="0" dirty="0" err="1">
                <a:ln>
                  <a:noFill/>
                </a:ln>
                <a:solidFill>
                  <a:prstClr val="white">
                    <a:lumMod val="75000"/>
                  </a:prstClr>
                </a:solidFill>
                <a:effectLst/>
                <a:uLnTx/>
                <a:uFillTx/>
                <a:latin typeface="Calibri" panose="020F0502020204030204" pitchFamily="34" charset="0"/>
                <a:ea typeface="+mn-ea"/>
                <a:cs typeface="Times New Roman" panose="02020603050405020304" pitchFamily="18" charset="0"/>
              </a:rPr>
              <a:t>head</a:t>
            </a:r>
            <a:r>
              <a:rPr kumimoji="0" lang="de-DE" altLang="de-DE" sz="2398" b="0" i="1"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Times New Roman" panose="02020603050405020304" pitchFamily="18" charset="0"/>
              </a:rPr>
              <a:t> &amp; </a:t>
            </a:r>
            <a:r>
              <a:rPr kumimoji="0" lang="de-DE" altLang="de-DE" sz="2398" b="0" i="1" u="none" strike="noStrike" kern="1200" cap="none" spc="0" normalizeH="0" baseline="0" noProof="0" dirty="0" err="1">
                <a:ln>
                  <a:noFill/>
                </a:ln>
                <a:solidFill>
                  <a:prstClr val="white">
                    <a:lumMod val="75000"/>
                  </a:prstClr>
                </a:solidFill>
                <a:effectLst/>
                <a:uLnTx/>
                <a:uFillTx/>
                <a:latin typeface="Calibri" panose="020F0502020204030204" pitchFamily="34" charset="0"/>
                <a:ea typeface="+mn-ea"/>
                <a:cs typeface="Times New Roman" panose="02020603050405020304" pitchFamily="18" charset="0"/>
              </a:rPr>
              <a:t>heart</a:t>
            </a:r>
            <a:r>
              <a:rPr kumimoji="0" lang="de-DE" altLang="de-DE" sz="2398" b="0" i="1"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Times New Roman" panose="02020603050405020304" pitchFamily="18" charset="0"/>
              </a:rPr>
              <a:t>“ </a:t>
            </a:r>
            <a:r>
              <a:rPr kumimoji="0" lang="de-DE" altLang="de-DE" sz="2398" b="0" i="0" u="none" strike="noStrike" kern="1200" cap="none" spc="0" normalizeH="0" baseline="0" noProof="0" dirty="0" err="1">
                <a:ln>
                  <a:noFill/>
                </a:ln>
                <a:solidFill>
                  <a:prstClr val="white">
                    <a:lumMod val="7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synthesis</a:t>
            </a:r>
            <a:r>
              <a:rPr kumimoji="0" lang="de-DE" altLang="de-DE" sz="2398"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de-DE" altLang="de-DE" sz="2398" b="0" i="0" u="none" strike="noStrike" kern="1200" cap="none" spc="0" normalizeH="0" baseline="0" noProof="0" dirty="0" err="1">
                <a:ln>
                  <a:noFill/>
                </a:ln>
                <a:solidFill>
                  <a:prstClr val="white">
                    <a:lumMod val="7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analysis</a:t>
            </a:r>
            <a:endParaRPr kumimoji="0" lang="de-DE" altLang="de-DE" sz="2398"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de-DE" altLang="de-DE" sz="2398"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10 </a:t>
            </a:r>
            <a:r>
              <a:rPr kumimoji="0" lang="de-DE" altLang="de-DE" sz="2398" b="0" i="0" u="none" strike="noStrike" kern="1200" cap="none" spc="0" normalizeH="0" baseline="0" noProof="0" dirty="0" err="1">
                <a:ln>
                  <a:noFill/>
                </a:ln>
                <a:solidFill>
                  <a:prstClr val="white">
                    <a:lumMod val="7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Credits</a:t>
            </a:r>
            <a:endParaRPr kumimoji="0" lang="de-DE" altLang="de-DE" sz="2398" b="0" i="1"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Times New Roman" panose="02020603050405020304" pitchFamily="18" charset="0"/>
            </a:endParaRPr>
          </a:p>
          <a:p>
            <a:pPr marL="0" marR="0" lvl="0" indent="0" algn="ctr" defTabSz="914411" rtl="0" eaLnBrk="0" fontAlgn="base" latinLnBrk="0" hangingPunct="0">
              <a:lnSpc>
                <a:spcPct val="100000"/>
              </a:lnSpc>
              <a:spcBef>
                <a:spcPct val="0"/>
              </a:spcBef>
              <a:spcAft>
                <a:spcPct val="0"/>
              </a:spcAft>
              <a:buClrTx/>
              <a:buSzTx/>
              <a:buFontTx/>
              <a:buNone/>
              <a:tabLst/>
              <a:defRPr/>
            </a:pPr>
            <a:endParaRPr kumimoji="0" lang="de-DE" altLang="de-DE" sz="2398"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11" rtl="0" eaLnBrk="0" fontAlgn="base" latinLnBrk="0" hangingPunct="0">
              <a:lnSpc>
                <a:spcPct val="100000"/>
              </a:lnSpc>
              <a:spcBef>
                <a:spcPct val="0"/>
              </a:spcBef>
              <a:spcAft>
                <a:spcPct val="0"/>
              </a:spcAft>
              <a:buClrTx/>
              <a:buSzTx/>
              <a:buFontTx/>
              <a:buNone/>
              <a:tabLst/>
              <a:defRPr/>
            </a:pPr>
            <a:endParaRPr kumimoji="0" lang="de-DE" altLang="de-DE" sz="2398" b="1" i="0" u="none" strike="noStrike" kern="1200" cap="none" spc="0" normalizeH="0" baseline="0" noProof="0" dirty="0">
              <a:ln>
                <a:noFill/>
              </a:ln>
              <a:solidFill>
                <a:srgbClr val="00DEB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Verbindungen">
            <a:extLst>
              <a:ext uri="{FF2B5EF4-FFF2-40B4-BE49-F238E27FC236}">
                <a16:creationId xmlns:a16="http://schemas.microsoft.com/office/drawing/2014/main" id="{26C822F6-18B0-B848-9914-C1ACEB9D184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569" y="4428850"/>
            <a:ext cx="720002" cy="720002"/>
          </a:xfrm>
          <a:prstGeom prst="rect">
            <a:avLst/>
          </a:prstGeom>
        </p:spPr>
      </p:pic>
      <p:pic>
        <p:nvPicPr>
          <p:cNvPr id="21" name="Grafik 20" descr="Puzzleteile">
            <a:extLst>
              <a:ext uri="{FF2B5EF4-FFF2-40B4-BE49-F238E27FC236}">
                <a16:creationId xmlns:a16="http://schemas.microsoft.com/office/drawing/2014/main" id="{F7884C88-C45D-2A42-A4EA-0486E419BC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43674" y="2490060"/>
            <a:ext cx="720002" cy="720002"/>
          </a:xfrm>
          <a:prstGeom prst="rect">
            <a:avLst/>
          </a:prstGeom>
        </p:spPr>
      </p:pic>
      <p:sp>
        <p:nvSpPr>
          <p:cNvPr id="22" name="Textfeld 21">
            <a:extLst>
              <a:ext uri="{FF2B5EF4-FFF2-40B4-BE49-F238E27FC236}">
                <a16:creationId xmlns:a16="http://schemas.microsoft.com/office/drawing/2014/main" id="{466FDB3B-E093-4341-87BD-8A7BDBF2910E}"/>
              </a:ext>
            </a:extLst>
          </p:cNvPr>
          <p:cNvSpPr txBox="1"/>
          <p:nvPr/>
        </p:nvSpPr>
        <p:spPr>
          <a:xfrm>
            <a:off x="420236" y="2835570"/>
            <a:ext cx="1222681" cy="1733295"/>
          </a:xfrm>
          <a:prstGeom prst="rect">
            <a:avLst/>
          </a:prstGeom>
          <a:noFill/>
          <a:ln>
            <a:solidFill>
              <a:schemeClr val="bg1">
                <a:lumMod val="75000"/>
              </a:schemeClr>
            </a:solidFill>
            <a:prstDash val="sysDash"/>
          </a:ln>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de-AT" sz="1333" b="0" i="0" u="none" strike="noStrike" kern="1200" cap="none" spc="0" normalizeH="0" baseline="0" noProof="0" dirty="0" err="1">
                <a:ln>
                  <a:noFill/>
                </a:ln>
                <a:solidFill>
                  <a:prstClr val="white">
                    <a:lumMod val="75000"/>
                  </a:prstClr>
                </a:solidFill>
                <a:effectLst/>
                <a:uLnTx/>
                <a:uFillTx/>
                <a:latin typeface="Calibri" panose="020F0502020204030204"/>
                <a:ea typeface="+mn-ea"/>
                <a:cs typeface="+mn-cs"/>
              </a:rPr>
              <a:t>Social</a:t>
            </a:r>
            <a:r>
              <a:rPr kumimoji="0" lang="de-AT" sz="1333"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Entrepreneurship &amp; Innovation </a:t>
            </a:r>
            <a:r>
              <a:rPr kumimoji="0" lang="de-AT" sz="1333" b="0" i="0" u="none" strike="noStrike" kern="1200" cap="none" spc="0" normalizeH="0" baseline="0" noProof="0" dirty="0" err="1">
                <a:ln>
                  <a:noFill/>
                </a:ln>
                <a:solidFill>
                  <a:prstClr val="white">
                    <a:lumMod val="75000"/>
                  </a:prstClr>
                </a:solidFill>
                <a:effectLst/>
                <a:uLnTx/>
                <a:uFillTx/>
                <a:latin typeface="Calibri" panose="020F0502020204030204"/>
                <a:ea typeface="+mn-ea"/>
                <a:cs typeface="+mn-cs"/>
              </a:rPr>
              <a:t>focusing</a:t>
            </a:r>
            <a:r>
              <a:rPr kumimoji="0" lang="de-AT" sz="1333"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on Sustainability &amp; Climate Change</a:t>
            </a:r>
          </a:p>
        </p:txBody>
      </p:sp>
      <p:sp>
        <p:nvSpPr>
          <p:cNvPr id="28" name="Rectángulo redondeado 28">
            <a:extLst>
              <a:ext uri="{FF2B5EF4-FFF2-40B4-BE49-F238E27FC236}">
                <a16:creationId xmlns:a16="http://schemas.microsoft.com/office/drawing/2014/main" id="{BA49B5B1-4B02-47FA-A931-25CE156C7151}"/>
              </a:ext>
            </a:extLst>
          </p:cNvPr>
          <p:cNvSpPr/>
          <p:nvPr/>
        </p:nvSpPr>
        <p:spPr>
          <a:xfrm rot="16200000">
            <a:off x="5861986" y="-36635"/>
            <a:ext cx="4699854" cy="7559219"/>
          </a:xfrm>
          <a:prstGeom prst="roundRect">
            <a:avLst/>
          </a:prstGeom>
          <a:noFill/>
          <a:ln w="38100">
            <a:solidFill>
              <a:srgbClr val="00A19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l" defTabSz="609608" rtl="0" eaLnBrk="1" fontAlgn="auto" latinLnBrk="0" hangingPunct="1">
              <a:lnSpc>
                <a:spcPct val="100000"/>
              </a:lnSpc>
              <a:spcBef>
                <a:spcPts val="0"/>
              </a:spcBef>
              <a:spcAft>
                <a:spcPts val="0"/>
              </a:spcAft>
              <a:buClrTx/>
              <a:buSzTx/>
              <a:buFontTx/>
              <a:buNone/>
              <a:tabLst/>
              <a:defRPr/>
            </a:pPr>
            <a:endPar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09608" rtl="0" eaLnBrk="1" fontAlgn="auto" latinLnBrk="0" hangingPunct="1">
              <a:lnSpc>
                <a:spcPct val="100000"/>
              </a:lnSpc>
              <a:spcBef>
                <a:spcPts val="800"/>
              </a:spcBef>
              <a:spcAft>
                <a:spcPts val="0"/>
              </a:spcAft>
              <a:buClrTx/>
              <a:buSzTx/>
              <a:buFontTx/>
              <a:buNone/>
              <a:tabLst/>
              <a:defRPr/>
            </a:pPr>
            <a:r>
              <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rPr>
              <a:t>students:</a:t>
            </a:r>
            <a:r>
              <a:rPr kumimoji="0" lang="en-GB" sz="2398" b="1" i="0" u="none" strike="noStrike" kern="1200" cap="none" spc="0" normalizeH="0" baseline="0" noProof="0" dirty="0">
                <a:ln>
                  <a:noFill/>
                </a:ln>
                <a:solidFill>
                  <a:prstClr val="black"/>
                </a:solidFill>
                <a:effectLst/>
                <a:uLnTx/>
                <a:uFillTx/>
                <a:latin typeface="Calibri" panose="020F0502020204030204"/>
                <a:ea typeface="+mn-ea"/>
                <a:cs typeface="+mn-cs"/>
              </a:rPr>
              <a:t> 42</a:t>
            </a:r>
            <a:r>
              <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rPr>
              <a:t>			home universities: </a:t>
            </a:r>
            <a:r>
              <a:rPr kumimoji="0" lang="en-GB" sz="2398" b="1" i="0" u="none" strike="noStrike" kern="1200" cap="none" spc="0" normalizeH="0" baseline="0" noProof="0" dirty="0">
                <a:ln>
                  <a:noFill/>
                </a:ln>
                <a:solidFill>
                  <a:prstClr val="black"/>
                </a:solidFill>
                <a:effectLst/>
                <a:uLnTx/>
                <a:uFillTx/>
                <a:latin typeface="Calibri" panose="020F0502020204030204"/>
                <a:ea typeface="+mn-ea"/>
                <a:cs typeface="+mn-cs"/>
              </a:rPr>
              <a:t>6</a:t>
            </a:r>
          </a:p>
          <a:p>
            <a:pPr marL="0" marR="0" lvl="0" indent="0" algn="l" defTabSz="609608" rtl="0" eaLnBrk="1" fontAlgn="auto" latinLnBrk="0" hangingPunct="1">
              <a:lnSpc>
                <a:spcPct val="100000"/>
              </a:lnSpc>
              <a:spcBef>
                <a:spcPts val="800"/>
              </a:spcBef>
              <a:spcAft>
                <a:spcPts val="0"/>
              </a:spcAft>
              <a:buClrTx/>
              <a:buSzTx/>
              <a:buFontTx/>
              <a:buNone/>
              <a:tabLst/>
              <a:defRPr/>
            </a:pPr>
            <a:endPar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09608" rtl="0" eaLnBrk="1" fontAlgn="auto" latinLnBrk="0" hangingPunct="1">
              <a:lnSpc>
                <a:spcPct val="100000"/>
              </a:lnSpc>
              <a:spcBef>
                <a:spcPts val="0"/>
              </a:spcBef>
              <a:spcAft>
                <a:spcPts val="0"/>
              </a:spcAft>
              <a:buClrTx/>
              <a:buSzTx/>
              <a:buFontTx/>
              <a:buNone/>
              <a:tabLst/>
              <a:defRPr/>
            </a:pPr>
            <a:endPar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09608" rtl="0" eaLnBrk="1" fontAlgn="auto" latinLnBrk="0" hangingPunct="1">
              <a:lnSpc>
                <a:spcPct val="100000"/>
              </a:lnSpc>
              <a:spcBef>
                <a:spcPts val="0"/>
              </a:spcBef>
              <a:spcAft>
                <a:spcPts val="0"/>
              </a:spcAft>
              <a:buClrTx/>
              <a:buSzTx/>
              <a:buFontTx/>
              <a:buNone/>
              <a:tabLst/>
              <a:defRPr/>
            </a:pPr>
            <a:endPar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09608" rtl="0" eaLnBrk="1" fontAlgn="auto" latinLnBrk="0" hangingPunct="1">
              <a:lnSpc>
                <a:spcPct val="100000"/>
              </a:lnSpc>
              <a:spcBef>
                <a:spcPts val="0"/>
              </a:spcBef>
              <a:spcAft>
                <a:spcPts val="0"/>
              </a:spcAft>
              <a:buClrTx/>
              <a:buSzTx/>
              <a:buFontTx/>
              <a:buNone/>
              <a:tabLst/>
              <a:defRPr/>
            </a:pPr>
            <a:endPar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09608" rtl="0" eaLnBrk="1" fontAlgn="auto" latinLnBrk="0" hangingPunct="1">
              <a:lnSpc>
                <a:spcPct val="100000"/>
              </a:lnSpc>
              <a:spcBef>
                <a:spcPts val="0"/>
              </a:spcBef>
              <a:spcAft>
                <a:spcPts val="0"/>
              </a:spcAft>
              <a:buClrTx/>
              <a:buSzTx/>
              <a:buFontTx/>
              <a:buNone/>
              <a:tabLst/>
              <a:defRPr/>
            </a:pPr>
            <a:endPar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09608" rtl="0" eaLnBrk="1" fontAlgn="auto" latinLnBrk="0" hangingPunct="1">
              <a:lnSpc>
                <a:spcPct val="100000"/>
              </a:lnSpc>
              <a:spcBef>
                <a:spcPts val="0"/>
              </a:spcBef>
              <a:spcAft>
                <a:spcPts val="0"/>
              </a:spcAft>
              <a:buClrTx/>
              <a:buSzTx/>
              <a:buFontTx/>
              <a:buNone/>
              <a:tabLst/>
              <a:defRPr/>
            </a:pPr>
            <a:endPar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09608" rtl="0" eaLnBrk="1" fontAlgn="auto" latinLnBrk="0" hangingPunct="1">
              <a:lnSpc>
                <a:spcPct val="100000"/>
              </a:lnSpc>
              <a:spcBef>
                <a:spcPts val="0"/>
              </a:spcBef>
              <a:spcAft>
                <a:spcPts val="0"/>
              </a:spcAft>
              <a:buClrTx/>
              <a:buSzTx/>
              <a:buFontTx/>
              <a:buNone/>
              <a:tabLst/>
              <a:defRPr/>
            </a:pPr>
            <a:r>
              <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rPr>
              <a:t>academics: </a:t>
            </a:r>
            <a:r>
              <a:rPr kumimoji="0" lang="en-GB" sz="2398" b="1" i="0" u="none" strike="noStrike" kern="1200" cap="none" spc="0" normalizeH="0" baseline="0" noProof="0" dirty="0">
                <a:ln>
                  <a:noFill/>
                </a:ln>
                <a:solidFill>
                  <a:prstClr val="black"/>
                </a:solidFill>
                <a:effectLst/>
                <a:uLnTx/>
                <a:uFillTx/>
                <a:latin typeface="Calibri" panose="020F0502020204030204"/>
                <a:ea typeface="+mn-ea"/>
                <a:cs typeface="+mn-cs"/>
              </a:rPr>
              <a:t>15</a:t>
            </a:r>
            <a:r>
              <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rPr>
              <a:t> 			home universities: </a:t>
            </a:r>
            <a:r>
              <a:rPr kumimoji="0" lang="en-GB" sz="2398" b="1" i="0" u="none" strike="noStrike" kern="1200" cap="none" spc="0" normalizeH="0" baseline="0" noProof="0" dirty="0">
                <a:ln>
                  <a:noFill/>
                </a:ln>
                <a:solidFill>
                  <a:prstClr val="black"/>
                </a:solidFill>
                <a:effectLst/>
                <a:uLnTx/>
                <a:uFillTx/>
                <a:latin typeface="Calibri" panose="020F0502020204030204"/>
                <a:ea typeface="+mn-ea"/>
                <a:cs typeface="+mn-cs"/>
              </a:rPr>
              <a:t>6</a:t>
            </a:r>
            <a:r>
              <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rPr>
              <a:t> (7)</a:t>
            </a:r>
          </a:p>
          <a:p>
            <a:pPr marL="0" marR="0" lvl="0" indent="0" algn="l" defTabSz="609608" rtl="0" eaLnBrk="1" fontAlgn="auto" latinLnBrk="0" hangingPunct="1">
              <a:lnSpc>
                <a:spcPct val="100000"/>
              </a:lnSpc>
              <a:spcBef>
                <a:spcPts val="0"/>
              </a:spcBef>
              <a:spcAft>
                <a:spcPts val="0"/>
              </a:spcAft>
              <a:buClrTx/>
              <a:buSzTx/>
              <a:buFontTx/>
              <a:buNone/>
              <a:tabLst/>
              <a:defRPr/>
            </a:pPr>
            <a:r>
              <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rPr>
              <a:t>language of instruction: 	English</a:t>
            </a:r>
          </a:p>
          <a:p>
            <a:pPr marL="0" marR="0" lvl="0" indent="0" algn="l" defTabSz="609608" rtl="0" eaLnBrk="1" fontAlgn="auto" latinLnBrk="0" hangingPunct="1">
              <a:lnSpc>
                <a:spcPct val="100000"/>
              </a:lnSpc>
              <a:spcBef>
                <a:spcPts val="0"/>
              </a:spcBef>
              <a:spcAft>
                <a:spcPts val="0"/>
              </a:spcAft>
              <a:buClrTx/>
              <a:buSzTx/>
              <a:buFontTx/>
              <a:buNone/>
              <a:tabLst/>
              <a:defRPr/>
            </a:pPr>
            <a:r>
              <a:rPr kumimoji="0" lang="en-GB" sz="2398" b="0" i="0" u="none" strike="noStrike" kern="1200" cap="none" spc="0" normalizeH="0" baseline="0" noProof="0" dirty="0">
                <a:ln>
                  <a:noFill/>
                </a:ln>
                <a:solidFill>
                  <a:prstClr val="black"/>
                </a:solidFill>
                <a:effectLst/>
                <a:uLnTx/>
                <a:uFillTx/>
                <a:latin typeface="Calibri" panose="020F0502020204030204"/>
                <a:ea typeface="+mn-ea"/>
                <a:cs typeface="+mn-cs"/>
              </a:rPr>
              <a:t>delivery: 				100% online, COIL	 </a:t>
            </a:r>
          </a:p>
          <a:p>
            <a:pPr marL="0" marR="0" lvl="0" indent="0" algn="l" defTabSz="609608" rtl="0" eaLnBrk="1" fontAlgn="auto" latinLnBrk="0" hangingPunct="1">
              <a:lnSpc>
                <a:spcPct val="100000"/>
              </a:lnSpc>
              <a:spcBef>
                <a:spcPts val="0"/>
              </a:spcBef>
              <a:spcAft>
                <a:spcPts val="0"/>
              </a:spcAft>
              <a:buClrTx/>
              <a:buSzTx/>
              <a:buFontTx/>
              <a:buNone/>
              <a:tabLst/>
              <a:defRPr/>
            </a:pPr>
            <a:endParaRPr kumimoji="0" lang="ga-IE" sz="2398"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DEC6E50B-8EB5-48CB-B59F-B25D2F7BDABD}"/>
              </a:ext>
            </a:extLst>
          </p:cNvPr>
          <p:cNvSpPr txBox="1"/>
          <p:nvPr/>
        </p:nvSpPr>
        <p:spPr>
          <a:xfrm>
            <a:off x="4611471" y="2344111"/>
            <a:ext cx="7308000" cy="1944000"/>
          </a:xfrm>
          <a:prstGeom prst="rect">
            <a:avLst/>
          </a:prstGeom>
          <a:solidFill>
            <a:srgbClr val="00A19A">
              <a:alpha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numCol="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Argentina: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Austria: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Germany: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err="1">
                <a:ln>
                  <a:noFill/>
                </a:ln>
                <a:solidFill>
                  <a:prstClr val="black"/>
                </a:solidFill>
                <a:effectLst/>
                <a:uLnTx/>
                <a:uFillTx/>
                <a:latin typeface="Calibri" panose="020F0502020204030204"/>
                <a:ea typeface="+mn-ea"/>
                <a:cs typeface="+mn-cs"/>
              </a:rPr>
              <a:t>Italy</a:t>
            </a: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Malaysia: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err="1">
                <a:ln>
                  <a:noFill/>
                </a:ln>
                <a:solidFill>
                  <a:prstClr val="black"/>
                </a:solidFill>
                <a:effectLst/>
                <a:uLnTx/>
                <a:uFillTx/>
                <a:latin typeface="Calibri" panose="020F0502020204030204"/>
                <a:ea typeface="+mn-ea"/>
                <a:cs typeface="+mn-cs"/>
              </a:rPr>
              <a:t>Netherlands</a:t>
            </a: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Nigeria: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err="1">
                <a:ln>
                  <a:noFill/>
                </a:ln>
                <a:solidFill>
                  <a:prstClr val="black"/>
                </a:solidFill>
                <a:effectLst/>
                <a:uLnTx/>
                <a:uFillTx/>
                <a:latin typeface="Calibri" panose="020F0502020204030204"/>
                <a:ea typeface="+mn-ea"/>
                <a:cs typeface="+mn-cs"/>
              </a:rPr>
              <a:t>Norway</a:t>
            </a: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Peru: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Spain: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0" u="none" strike="noStrike" kern="1200" cap="none" spc="0" normalizeH="0" baseline="0" noProof="0" dirty="0">
                <a:ln>
                  <a:noFill/>
                </a:ln>
                <a:solidFill>
                  <a:prstClr val="black"/>
                </a:solidFill>
                <a:effectLst/>
                <a:uLnTx/>
                <a:uFillTx/>
                <a:latin typeface="Calibri" panose="020F0502020204030204"/>
                <a:ea typeface="+mn-ea"/>
                <a:cs typeface="+mn-cs"/>
              </a:rPr>
              <a:t>Uganda: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398"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AT" sz="2398" b="0" i="1" u="none" strike="noStrike" kern="1200" cap="none" spc="0" normalizeH="0" baseline="0" noProof="0" dirty="0" err="1">
                <a:ln>
                  <a:noFill/>
                </a:ln>
                <a:solidFill>
                  <a:prstClr val="black"/>
                </a:solidFill>
                <a:effectLst/>
                <a:uLnTx/>
                <a:uFillTx/>
                <a:latin typeface="Calibri" panose="020F0502020204030204"/>
                <a:ea typeface="+mn-ea"/>
                <a:cs typeface="+mn-cs"/>
              </a:rPr>
              <a:t>rest</a:t>
            </a:r>
            <a:r>
              <a:rPr kumimoji="0" lang="de-AT" sz="2398" b="0" i="1" u="none" strike="noStrike" kern="1200" cap="none" spc="0" normalizeH="0" baseline="0" noProof="0" dirty="0">
                <a:ln>
                  <a:noFill/>
                </a:ln>
                <a:solidFill>
                  <a:prstClr val="black"/>
                </a:solidFill>
                <a:effectLst/>
                <a:uLnTx/>
                <a:uFillTx/>
                <a:latin typeface="Calibri" panose="020F0502020204030204"/>
                <a:ea typeface="+mn-ea"/>
                <a:cs typeface="+mn-cs"/>
              </a:rPr>
              <a:t>: not </a:t>
            </a:r>
            <a:r>
              <a:rPr kumimoji="0" lang="de-AT" sz="2398" b="0" i="1" u="none" strike="noStrike" kern="1200" cap="none" spc="0" normalizeH="0" baseline="0" noProof="0" dirty="0" err="1">
                <a:ln>
                  <a:noFill/>
                </a:ln>
                <a:solidFill>
                  <a:prstClr val="black"/>
                </a:solidFill>
                <a:effectLst/>
                <a:uLnTx/>
                <a:uFillTx/>
                <a:latin typeface="Calibri" panose="020F0502020204030204"/>
                <a:ea typeface="+mn-ea"/>
                <a:cs typeface="+mn-cs"/>
              </a:rPr>
              <a:t>specified</a:t>
            </a:r>
            <a:r>
              <a:rPr kumimoji="0" lang="de-AT" sz="2398"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TextBox 7">
            <a:extLst>
              <a:ext uri="{FF2B5EF4-FFF2-40B4-BE49-F238E27FC236}">
                <a16:creationId xmlns:a16="http://schemas.microsoft.com/office/drawing/2014/main" id="{E1AC8455-85E7-95EF-DE57-1E01D4A9AF28}"/>
              </a:ext>
            </a:extLst>
          </p:cNvPr>
          <p:cNvSpPr txBox="1"/>
          <p:nvPr/>
        </p:nvSpPr>
        <p:spPr>
          <a:xfrm>
            <a:off x="617345" y="249138"/>
            <a:ext cx="11574658" cy="578620"/>
          </a:xfrm>
          <a:prstGeom prst="rect">
            <a:avLst/>
          </a:prstGeom>
          <a:noFill/>
        </p:spPr>
        <p:txBody>
          <a:bodyPr wrap="square" rtlCol="0">
            <a:spAutoFit/>
          </a:bodyPr>
          <a:lstStyle/>
          <a:p>
            <a:pPr marL="0" marR="0" lvl="0" indent="0" algn="l" defTabSz="609608" rtl="0" eaLnBrk="1" fontAlgn="auto" latinLnBrk="0" hangingPunct="1">
              <a:lnSpc>
                <a:spcPts val="4002"/>
              </a:lnSpc>
              <a:spcBef>
                <a:spcPts val="0"/>
              </a:spcBef>
              <a:spcAft>
                <a:spcPts val="0"/>
              </a:spcAft>
              <a:buClrTx/>
              <a:buSzTx/>
              <a:buFontTx/>
              <a:buNone/>
              <a:tabLst/>
              <a:defRPr/>
            </a:pPr>
            <a:r>
              <a:rPr kumimoji="0" lang="en-US" sz="2999" b="1" i="0" u="none" strike="noStrike" kern="1200" cap="none" spc="0" normalizeH="0" baseline="0" noProof="0" dirty="0">
                <a:ln>
                  <a:noFill/>
                </a:ln>
                <a:solidFill>
                  <a:srgbClr val="00A19A"/>
                </a:solidFill>
                <a:effectLst/>
                <a:uLnTx/>
                <a:uFillTx/>
                <a:latin typeface="Calibri" panose="020F0502020204030204"/>
                <a:ea typeface="+mn-ea"/>
                <a:cs typeface="Arial" panose="020B0604020202020204" pitchFamily="34" charset="0"/>
              </a:rPr>
              <a:t>Aurora European Universities Alliance: Sustainability &amp; Climate Change</a:t>
            </a:r>
          </a:p>
        </p:txBody>
      </p:sp>
    </p:spTree>
    <p:extLst>
      <p:ext uri="{BB962C8B-B14F-4D97-AF65-F5344CB8AC3E}">
        <p14:creationId xmlns:p14="http://schemas.microsoft.com/office/powerpoint/2010/main" val="28827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ntertitel 3">
            <a:extLst>
              <a:ext uri="{FF2B5EF4-FFF2-40B4-BE49-F238E27FC236}">
                <a16:creationId xmlns:a16="http://schemas.microsoft.com/office/drawing/2014/main" id="{38A40090-A779-50D9-B0D3-950467A94D14}"/>
              </a:ext>
            </a:extLst>
          </p:cNvPr>
          <p:cNvSpPr txBox="1">
            <a:spLocks/>
          </p:cNvSpPr>
          <p:nvPr/>
        </p:nvSpPr>
        <p:spPr>
          <a:xfrm>
            <a:off x="2523436" y="1786904"/>
            <a:ext cx="5325534" cy="2056963"/>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Teil I: Rahmenstrukturen</a:t>
            </a: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EQR/NQR</a:t>
            </a:r>
          </a:p>
          <a:p>
            <a:pPr marL="540000" marR="0" lvl="1" indent="-342900" algn="l" defTabSz="914400"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de-DE" b="0" i="0" u="none" strike="noStrike" kern="1200" cap="none" spc="0" normalizeH="0" baseline="0" noProof="0" dirty="0">
                <a:ln>
                  <a:noFill/>
                </a:ln>
                <a:solidFill>
                  <a:sysClr val="windowText" lastClr="000000"/>
                </a:solidFill>
                <a:effectLst/>
                <a:uLnTx/>
                <a:uFillTx/>
                <a:ea typeface="+mn-ea"/>
                <a:cs typeface="+mn-cs"/>
              </a:rPr>
              <a:t>Deskriptoren (Bachelor-Niveau)</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rgbClr val="343433"/>
                </a:solidFill>
                <a:effectLst/>
                <a:uLnTx/>
                <a:uFillTx/>
                <a:latin typeface="+mn-lt"/>
                <a:ea typeface="+mn-ea"/>
                <a:cs typeface="+mn-cs"/>
              </a:rPr>
              <a:t>Curriculum</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ysClr val="windowText" lastClr="000000"/>
                </a:solidFill>
                <a:effectLst/>
                <a:uLnTx/>
                <a:uFillTx/>
                <a:ea typeface="+mn-ea"/>
                <a:cs typeface="+mn-cs"/>
              </a:rPr>
              <a:t>Qualifikationsprofil</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ysClr val="windowText" lastClr="000000"/>
                </a:solidFill>
                <a:effectLst/>
                <a:uLnTx/>
                <a:uFillTx/>
                <a:ea typeface="+mn-ea"/>
                <a:cs typeface="+mn-cs"/>
              </a:rPr>
              <a:t>Fenster</a:t>
            </a:r>
          </a:p>
        </p:txBody>
      </p:sp>
      <p:sp>
        <p:nvSpPr>
          <p:cNvPr id="26" name="Untertitel 15">
            <a:extLst>
              <a:ext uri="{FF2B5EF4-FFF2-40B4-BE49-F238E27FC236}">
                <a16:creationId xmlns:a16="http://schemas.microsoft.com/office/drawing/2014/main" id="{3A04DCEF-80D4-BDE7-DCB2-B48CB0079C89}"/>
              </a:ext>
            </a:extLst>
          </p:cNvPr>
          <p:cNvSpPr txBox="1">
            <a:spLocks/>
          </p:cNvSpPr>
          <p:nvPr/>
        </p:nvSpPr>
        <p:spPr>
          <a:xfrm rot="5400000">
            <a:off x="1416168" y="4866721"/>
            <a:ext cx="1800000" cy="360000"/>
          </a:xfrm>
          <a:prstGeom prst="rect">
            <a:avLst/>
          </a:prstGeom>
          <a:solidFill>
            <a:srgbClr val="EB8B2D">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7" name="Untertitel 15">
            <a:extLst>
              <a:ext uri="{FF2B5EF4-FFF2-40B4-BE49-F238E27FC236}">
                <a16:creationId xmlns:a16="http://schemas.microsoft.com/office/drawing/2014/main" id="{95F7A80B-FFDF-78DB-2C41-F95D4E22AFF4}"/>
              </a:ext>
            </a:extLst>
          </p:cNvPr>
          <p:cNvSpPr txBox="1">
            <a:spLocks/>
          </p:cNvSpPr>
          <p:nvPr/>
        </p:nvSpPr>
        <p:spPr>
          <a:xfrm rot="5400000">
            <a:off x="1288706" y="2633203"/>
            <a:ext cx="2052000" cy="360040"/>
          </a:xfrm>
          <a:prstGeom prst="rect">
            <a:avLst/>
          </a:prstGeom>
          <a:solidFill>
            <a:srgbClr val="4472C4">
              <a:lumMod val="60000"/>
              <a:lumOff val="40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8" name="Untertitel 3">
            <a:extLst>
              <a:ext uri="{FF2B5EF4-FFF2-40B4-BE49-F238E27FC236}">
                <a16:creationId xmlns:a16="http://schemas.microsoft.com/office/drawing/2014/main" id="{D0C64767-27B6-C3F6-4F21-34E273EDBD68}"/>
              </a:ext>
            </a:extLst>
          </p:cNvPr>
          <p:cNvSpPr txBox="1">
            <a:spLocks/>
          </p:cNvSpPr>
          <p:nvPr/>
        </p:nvSpPr>
        <p:spPr>
          <a:xfrm>
            <a:off x="6446006" y="1713131"/>
            <a:ext cx="5257800" cy="4104842"/>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9" name="Titel 14">
            <a:extLst>
              <a:ext uri="{FF2B5EF4-FFF2-40B4-BE49-F238E27FC236}">
                <a16:creationId xmlns:a16="http://schemas.microsoft.com/office/drawing/2014/main" id="{2B51FEBC-7ED9-7614-53D7-06F4437D2C91}"/>
              </a:ext>
            </a:extLst>
          </p:cNvPr>
          <p:cNvSpPr txBox="1">
            <a:spLocks/>
          </p:cNvSpPr>
          <p:nvPr/>
        </p:nvSpPr>
        <p:spPr>
          <a:xfrm>
            <a:off x="526432" y="780328"/>
            <a:ext cx="11235680"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Inhalt</a:t>
            </a:r>
          </a:p>
        </p:txBody>
      </p:sp>
      <p:sp>
        <p:nvSpPr>
          <p:cNvPr id="30" name="Untertitel 3">
            <a:extLst>
              <a:ext uri="{FF2B5EF4-FFF2-40B4-BE49-F238E27FC236}">
                <a16:creationId xmlns:a16="http://schemas.microsoft.com/office/drawing/2014/main" id="{EB9EB91A-9C4A-E860-5A11-4FF01CDAD788}"/>
              </a:ext>
            </a:extLst>
          </p:cNvPr>
          <p:cNvSpPr txBox="1">
            <a:spLocks/>
          </p:cNvSpPr>
          <p:nvPr/>
        </p:nvSpPr>
        <p:spPr>
          <a:xfrm>
            <a:off x="6753442" y="2901461"/>
            <a:ext cx="4163285" cy="276174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1" name="Untertitel 15">
            <a:extLst>
              <a:ext uri="{FF2B5EF4-FFF2-40B4-BE49-F238E27FC236}">
                <a16:creationId xmlns:a16="http://schemas.microsoft.com/office/drawing/2014/main" id="{6D0CEE6B-C801-90A4-AC27-4431AF5F8393}"/>
              </a:ext>
            </a:extLst>
          </p:cNvPr>
          <p:cNvSpPr txBox="1">
            <a:spLocks/>
          </p:cNvSpPr>
          <p:nvPr/>
        </p:nvSpPr>
        <p:spPr>
          <a:xfrm rot="5400000">
            <a:off x="6538615" y="2119036"/>
            <a:ext cx="1008000" cy="360040"/>
          </a:xfrm>
          <a:prstGeom prst="rect">
            <a:avLst/>
          </a:prstGeom>
          <a:solidFill>
            <a:srgbClr val="FFC000">
              <a:lumMod val="75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2" name="Untertitel 3">
            <a:extLst>
              <a:ext uri="{FF2B5EF4-FFF2-40B4-BE49-F238E27FC236}">
                <a16:creationId xmlns:a16="http://schemas.microsoft.com/office/drawing/2014/main" id="{4FBE8E62-B0BF-F97A-6BAD-05DC311BC6A6}"/>
              </a:ext>
            </a:extLst>
          </p:cNvPr>
          <p:cNvSpPr txBox="1">
            <a:spLocks/>
          </p:cNvSpPr>
          <p:nvPr/>
        </p:nvSpPr>
        <p:spPr>
          <a:xfrm>
            <a:off x="7219353" y="1799113"/>
            <a:ext cx="4680000" cy="996841"/>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1" u="none" strike="noStrike" kern="1200" cap="none" spc="0" normalizeH="0" baseline="0" noProof="0" dirty="0">
                <a:ln>
                  <a:noFill/>
                </a:ln>
                <a:solidFill>
                  <a:schemeClr val="bg1">
                    <a:lumMod val="75000"/>
                  </a:schemeClr>
                </a:solidFill>
                <a:effectLst/>
                <a:uLnTx/>
                <a:uFillTx/>
                <a:latin typeface="+mn-lt"/>
                <a:ea typeface="+mn-ea"/>
                <a:cs typeface="+mn-cs"/>
              </a:rPr>
              <a:t>Teil III: Anerkennung</a:t>
            </a:r>
          </a:p>
          <a:p>
            <a:pPr marL="342900" marR="0" lvl="0" indent="-342900" algn="l" defTabSz="914400" rtl="0" eaLnBrk="1" fontAlgn="auto" latinLnBrk="0" hangingPunct="1">
              <a:lnSpc>
                <a:spcPct val="90000"/>
              </a:lnSpc>
              <a:spcBef>
                <a:spcPts val="400"/>
              </a:spcBef>
              <a:spcAft>
                <a:spcPts val="0"/>
              </a:spcAft>
              <a:buClrTx/>
              <a:buSzTx/>
              <a:buFont typeface="Wingdings" pitchFamily="2" charset="2"/>
              <a:buChar char="Ø"/>
              <a:tabLst/>
              <a:defRPr/>
            </a:pPr>
            <a:r>
              <a:rPr kumimoji="0" lang="de-DE" sz="2000" b="0" i="1" u="none" strike="noStrike" kern="1200" cap="none" spc="0" normalizeH="0" baseline="0" noProof="0" dirty="0">
                <a:ln>
                  <a:noFill/>
                </a:ln>
                <a:solidFill>
                  <a:schemeClr val="bg1">
                    <a:lumMod val="75000"/>
                  </a:schemeClr>
                </a:solidFill>
                <a:effectLst/>
                <a:uLnTx/>
                <a:uFillTx/>
                <a:latin typeface="+mn-lt"/>
                <a:ea typeface="+mn-ea"/>
                <a:cs typeface="+mn-cs"/>
              </a:rPr>
              <a:t>Wesentlicher Unterschied</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p:txBody>
      </p:sp>
      <p:sp>
        <p:nvSpPr>
          <p:cNvPr id="33" name="Untertitel 3">
            <a:extLst>
              <a:ext uri="{FF2B5EF4-FFF2-40B4-BE49-F238E27FC236}">
                <a16:creationId xmlns:a16="http://schemas.microsoft.com/office/drawing/2014/main" id="{027C4BAA-7313-DC27-8A6F-C9CC24B3FC3E}"/>
              </a:ext>
            </a:extLst>
          </p:cNvPr>
          <p:cNvSpPr txBox="1">
            <a:spLocks/>
          </p:cNvSpPr>
          <p:nvPr/>
        </p:nvSpPr>
        <p:spPr>
          <a:xfrm>
            <a:off x="2508092" y="4174504"/>
            <a:ext cx="5325534" cy="1176429"/>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chemeClr val="bg1">
                    <a:lumMod val="50000"/>
                  </a:schemeClr>
                </a:solidFill>
                <a:effectLst/>
                <a:uLnTx/>
                <a:uFillTx/>
                <a:latin typeface="+mn-lt"/>
                <a:ea typeface="+mn-ea"/>
                <a:cs typeface="+mn-cs"/>
              </a:rPr>
              <a:t>Teil II: Lernergebnisse</a:t>
            </a:r>
            <a:endPar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Fachliche Lernergebnisse</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Allgemeine</a:t>
            </a:r>
            <a:r>
              <a:rPr lang="de-DE" sz="2000" dirty="0">
                <a:solidFill>
                  <a:schemeClr val="bg1">
                    <a:lumMod val="50000"/>
                  </a:schemeClr>
                </a:solidFill>
                <a:latin typeface="+mn-lt"/>
              </a:rPr>
              <a:t> </a:t>
            </a: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 Lernergebnisse</a:t>
            </a:r>
          </a:p>
        </p:txBody>
      </p:sp>
      <p:sp>
        <p:nvSpPr>
          <p:cNvPr id="13" name="Foliennummernplatzhalter 11">
            <a:extLst>
              <a:ext uri="{FF2B5EF4-FFF2-40B4-BE49-F238E27FC236}">
                <a16:creationId xmlns:a16="http://schemas.microsoft.com/office/drawing/2014/main" id="{84FA2ECE-1DEF-41E4-8CAC-2F45823BB0C8}"/>
              </a:ext>
            </a:extLst>
          </p:cNvPr>
          <p:cNvSpPr>
            <a:spLocks noGrp="1"/>
          </p:cNvSpPr>
          <p:nvPr>
            <p:ph type="sldNum" sz="quarter" idx="12"/>
          </p:nvPr>
        </p:nvSpPr>
        <p:spPr>
          <a:xfrm>
            <a:off x="8610601"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020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ntertitel 3">
            <a:extLst>
              <a:ext uri="{FF2B5EF4-FFF2-40B4-BE49-F238E27FC236}">
                <a16:creationId xmlns:a16="http://schemas.microsoft.com/office/drawing/2014/main" id="{38A40090-A779-50D9-B0D3-950467A94D14}"/>
              </a:ext>
            </a:extLst>
          </p:cNvPr>
          <p:cNvSpPr txBox="1">
            <a:spLocks/>
          </p:cNvSpPr>
          <p:nvPr/>
        </p:nvSpPr>
        <p:spPr>
          <a:xfrm>
            <a:off x="2523436" y="1786904"/>
            <a:ext cx="5325534" cy="2056963"/>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chemeClr val="bg1">
                    <a:lumMod val="50000"/>
                  </a:schemeClr>
                </a:solidFill>
                <a:effectLst/>
                <a:uLnTx/>
                <a:uFillTx/>
                <a:latin typeface="+mn-lt"/>
                <a:ea typeface="+mn-ea"/>
                <a:cs typeface="+mn-cs"/>
              </a:rPr>
              <a:t>Teil I: Rahmenstrukturen</a:t>
            </a:r>
            <a:endPar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EQR/NQR</a:t>
            </a:r>
          </a:p>
          <a:p>
            <a:pPr marL="540000" marR="0" lvl="1" indent="-342900" algn="l" defTabSz="914400"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de-DE" b="0" i="0" u="none" strike="noStrike" kern="1200" cap="none" spc="0" normalizeH="0" baseline="0" noProof="0" dirty="0">
                <a:ln>
                  <a:noFill/>
                </a:ln>
                <a:solidFill>
                  <a:schemeClr val="bg1">
                    <a:lumMod val="50000"/>
                  </a:schemeClr>
                </a:solidFill>
                <a:effectLst/>
                <a:uLnTx/>
                <a:uFillTx/>
                <a:ea typeface="+mn-ea"/>
                <a:cs typeface="+mn-cs"/>
              </a:rPr>
              <a:t>Deskriptoren (Bachelor-Niveau)</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Curriculum</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chemeClr val="bg1">
                    <a:lumMod val="50000"/>
                  </a:schemeClr>
                </a:solidFill>
                <a:effectLst/>
                <a:uLnTx/>
                <a:uFillTx/>
                <a:ea typeface="+mn-ea"/>
                <a:cs typeface="+mn-cs"/>
              </a:rPr>
              <a:t>Qualifikationsprofil</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chemeClr val="bg1">
                    <a:lumMod val="50000"/>
                  </a:schemeClr>
                </a:solidFill>
                <a:effectLst/>
                <a:uLnTx/>
                <a:uFillTx/>
                <a:ea typeface="+mn-ea"/>
                <a:cs typeface="+mn-cs"/>
              </a:rPr>
              <a:t>Fenster</a:t>
            </a:r>
          </a:p>
        </p:txBody>
      </p:sp>
      <p:sp>
        <p:nvSpPr>
          <p:cNvPr id="26" name="Untertitel 15">
            <a:extLst>
              <a:ext uri="{FF2B5EF4-FFF2-40B4-BE49-F238E27FC236}">
                <a16:creationId xmlns:a16="http://schemas.microsoft.com/office/drawing/2014/main" id="{3A04DCEF-80D4-BDE7-DCB2-B48CB0079C89}"/>
              </a:ext>
            </a:extLst>
          </p:cNvPr>
          <p:cNvSpPr txBox="1">
            <a:spLocks/>
          </p:cNvSpPr>
          <p:nvPr/>
        </p:nvSpPr>
        <p:spPr>
          <a:xfrm rot="5400000">
            <a:off x="1416168" y="4878913"/>
            <a:ext cx="1800000" cy="360000"/>
          </a:xfrm>
          <a:prstGeom prst="rect">
            <a:avLst/>
          </a:prstGeom>
          <a:solidFill>
            <a:srgbClr val="EB8B2D">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7" name="Untertitel 15">
            <a:extLst>
              <a:ext uri="{FF2B5EF4-FFF2-40B4-BE49-F238E27FC236}">
                <a16:creationId xmlns:a16="http://schemas.microsoft.com/office/drawing/2014/main" id="{95F7A80B-FFDF-78DB-2C41-F95D4E22AFF4}"/>
              </a:ext>
            </a:extLst>
          </p:cNvPr>
          <p:cNvSpPr txBox="1">
            <a:spLocks/>
          </p:cNvSpPr>
          <p:nvPr/>
        </p:nvSpPr>
        <p:spPr>
          <a:xfrm rot="5400000">
            <a:off x="1288706" y="2633203"/>
            <a:ext cx="2052000" cy="360040"/>
          </a:xfrm>
          <a:prstGeom prst="rect">
            <a:avLst/>
          </a:prstGeom>
          <a:solidFill>
            <a:srgbClr val="4472C4">
              <a:lumMod val="60000"/>
              <a:lumOff val="40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8" name="Untertitel 3">
            <a:extLst>
              <a:ext uri="{FF2B5EF4-FFF2-40B4-BE49-F238E27FC236}">
                <a16:creationId xmlns:a16="http://schemas.microsoft.com/office/drawing/2014/main" id="{D0C64767-27B6-C3F6-4F21-34E273EDBD68}"/>
              </a:ext>
            </a:extLst>
          </p:cNvPr>
          <p:cNvSpPr txBox="1">
            <a:spLocks/>
          </p:cNvSpPr>
          <p:nvPr/>
        </p:nvSpPr>
        <p:spPr>
          <a:xfrm>
            <a:off x="6446006" y="1713131"/>
            <a:ext cx="5257800" cy="4104842"/>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9" name="Titel 14">
            <a:extLst>
              <a:ext uri="{FF2B5EF4-FFF2-40B4-BE49-F238E27FC236}">
                <a16:creationId xmlns:a16="http://schemas.microsoft.com/office/drawing/2014/main" id="{2B51FEBC-7ED9-7614-53D7-06F4437D2C91}"/>
              </a:ext>
            </a:extLst>
          </p:cNvPr>
          <p:cNvSpPr txBox="1">
            <a:spLocks/>
          </p:cNvSpPr>
          <p:nvPr/>
        </p:nvSpPr>
        <p:spPr>
          <a:xfrm>
            <a:off x="526432" y="780328"/>
            <a:ext cx="11235680"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Inhalt</a:t>
            </a:r>
          </a:p>
        </p:txBody>
      </p:sp>
      <p:sp>
        <p:nvSpPr>
          <p:cNvPr id="30" name="Untertitel 3">
            <a:extLst>
              <a:ext uri="{FF2B5EF4-FFF2-40B4-BE49-F238E27FC236}">
                <a16:creationId xmlns:a16="http://schemas.microsoft.com/office/drawing/2014/main" id="{EB9EB91A-9C4A-E860-5A11-4FF01CDAD788}"/>
              </a:ext>
            </a:extLst>
          </p:cNvPr>
          <p:cNvSpPr txBox="1">
            <a:spLocks/>
          </p:cNvSpPr>
          <p:nvPr/>
        </p:nvSpPr>
        <p:spPr>
          <a:xfrm>
            <a:off x="6753442" y="2901461"/>
            <a:ext cx="4163285" cy="276174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1" name="Untertitel 15">
            <a:extLst>
              <a:ext uri="{FF2B5EF4-FFF2-40B4-BE49-F238E27FC236}">
                <a16:creationId xmlns:a16="http://schemas.microsoft.com/office/drawing/2014/main" id="{6D0CEE6B-C801-90A4-AC27-4431AF5F8393}"/>
              </a:ext>
            </a:extLst>
          </p:cNvPr>
          <p:cNvSpPr txBox="1">
            <a:spLocks/>
          </p:cNvSpPr>
          <p:nvPr/>
        </p:nvSpPr>
        <p:spPr>
          <a:xfrm rot="5400000">
            <a:off x="6538615" y="2119036"/>
            <a:ext cx="1008000" cy="360040"/>
          </a:xfrm>
          <a:prstGeom prst="rect">
            <a:avLst/>
          </a:prstGeom>
          <a:solidFill>
            <a:srgbClr val="FFC000">
              <a:lumMod val="75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2" name="Untertitel 3">
            <a:extLst>
              <a:ext uri="{FF2B5EF4-FFF2-40B4-BE49-F238E27FC236}">
                <a16:creationId xmlns:a16="http://schemas.microsoft.com/office/drawing/2014/main" id="{4FBE8E62-B0BF-F97A-6BAD-05DC311BC6A6}"/>
              </a:ext>
            </a:extLst>
          </p:cNvPr>
          <p:cNvSpPr txBox="1">
            <a:spLocks/>
          </p:cNvSpPr>
          <p:nvPr/>
        </p:nvSpPr>
        <p:spPr>
          <a:xfrm>
            <a:off x="7219353" y="1799113"/>
            <a:ext cx="4680000" cy="996841"/>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1" u="none" strike="noStrike" kern="1200" cap="none" spc="0" normalizeH="0" baseline="0" noProof="0" dirty="0">
                <a:ln>
                  <a:noFill/>
                </a:ln>
                <a:solidFill>
                  <a:schemeClr val="bg1">
                    <a:lumMod val="75000"/>
                  </a:schemeClr>
                </a:solidFill>
                <a:effectLst/>
                <a:uLnTx/>
                <a:uFillTx/>
                <a:latin typeface="+mn-lt"/>
                <a:ea typeface="+mn-ea"/>
                <a:cs typeface="+mn-cs"/>
              </a:rPr>
              <a:t>Teil III: Anerkennung</a:t>
            </a:r>
          </a:p>
          <a:p>
            <a:pPr marL="342900" marR="0" lvl="0" indent="-342900" algn="l" defTabSz="914400" rtl="0" eaLnBrk="1" fontAlgn="auto" latinLnBrk="0" hangingPunct="1">
              <a:lnSpc>
                <a:spcPct val="90000"/>
              </a:lnSpc>
              <a:spcBef>
                <a:spcPts val="400"/>
              </a:spcBef>
              <a:spcAft>
                <a:spcPts val="0"/>
              </a:spcAft>
              <a:buClrTx/>
              <a:buSzTx/>
              <a:buFont typeface="Wingdings" pitchFamily="2" charset="2"/>
              <a:buChar char="Ø"/>
              <a:tabLst/>
              <a:defRPr/>
            </a:pPr>
            <a:r>
              <a:rPr kumimoji="0" lang="de-DE" sz="2000" b="0" i="1" u="none" strike="noStrike" kern="1200" cap="none" spc="0" normalizeH="0" baseline="0" noProof="0" dirty="0">
                <a:ln>
                  <a:noFill/>
                </a:ln>
                <a:solidFill>
                  <a:schemeClr val="bg1">
                    <a:lumMod val="75000"/>
                  </a:schemeClr>
                </a:solidFill>
                <a:effectLst/>
                <a:uLnTx/>
                <a:uFillTx/>
                <a:latin typeface="+mn-lt"/>
                <a:ea typeface="+mn-ea"/>
                <a:cs typeface="+mn-cs"/>
              </a:rPr>
              <a:t>Wesentlicher Unterschied</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p:txBody>
      </p:sp>
      <p:sp>
        <p:nvSpPr>
          <p:cNvPr id="33" name="Untertitel 3">
            <a:extLst>
              <a:ext uri="{FF2B5EF4-FFF2-40B4-BE49-F238E27FC236}">
                <a16:creationId xmlns:a16="http://schemas.microsoft.com/office/drawing/2014/main" id="{027C4BAA-7313-DC27-8A6F-C9CC24B3FC3E}"/>
              </a:ext>
            </a:extLst>
          </p:cNvPr>
          <p:cNvSpPr txBox="1">
            <a:spLocks/>
          </p:cNvSpPr>
          <p:nvPr/>
        </p:nvSpPr>
        <p:spPr>
          <a:xfrm>
            <a:off x="2508092" y="4174504"/>
            <a:ext cx="5325534" cy="1176429"/>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Teil II: Lernergebnisse</a:t>
            </a: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Fachliche Lernergebnisse</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rgbClr val="343433"/>
                </a:solidFill>
                <a:effectLst/>
                <a:uLnTx/>
                <a:uFillTx/>
                <a:latin typeface="+mn-lt"/>
                <a:ea typeface="+mn-ea"/>
                <a:cs typeface="+mn-cs"/>
              </a:rPr>
              <a:t>Allgemeine, (…) Lernergebnisse</a:t>
            </a:r>
          </a:p>
        </p:txBody>
      </p:sp>
      <p:sp>
        <p:nvSpPr>
          <p:cNvPr id="13" name="Foliennummernplatzhalter 11">
            <a:extLst>
              <a:ext uri="{FF2B5EF4-FFF2-40B4-BE49-F238E27FC236}">
                <a16:creationId xmlns:a16="http://schemas.microsoft.com/office/drawing/2014/main" id="{F10F1051-9C2F-44DE-B584-341B3D1D5D99}"/>
              </a:ext>
            </a:extLst>
          </p:cNvPr>
          <p:cNvSpPr>
            <a:spLocks noGrp="1"/>
          </p:cNvSpPr>
          <p:nvPr>
            <p:ph type="sldNum" sz="quarter" idx="12"/>
          </p:nvPr>
        </p:nvSpPr>
        <p:spPr>
          <a:xfrm>
            <a:off x="8610601"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84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97659" y="6331302"/>
            <a:ext cx="2743200" cy="365125"/>
          </a:xfrm>
        </p:spPr>
        <p:txBody>
          <a:bodyPr/>
          <a:lstStyle/>
          <a:p>
            <a:r>
              <a:rPr lang="de-DE" sz="1000" dirty="0"/>
              <a:t>Seite </a:t>
            </a:r>
            <a:fld id="{EBA229B5-7CFD-BC45-B1DD-7E8FA6FF2A01}" type="slidenum">
              <a:rPr lang="de-DE" sz="1000" smtClean="0"/>
              <a:pPr/>
              <a:t>31</a:t>
            </a:fld>
            <a:endParaRPr lang="de-DE" sz="1000" dirty="0"/>
          </a:p>
        </p:txBody>
      </p:sp>
      <p:sp>
        <p:nvSpPr>
          <p:cNvPr id="15" name="Titel 14"/>
          <p:cNvSpPr>
            <a:spLocks noGrp="1"/>
          </p:cNvSpPr>
          <p:nvPr>
            <p:ph type="ctrTitle" idx="4294967295"/>
          </p:nvPr>
        </p:nvSpPr>
        <p:spPr>
          <a:xfrm>
            <a:off x="338202" y="549275"/>
            <a:ext cx="10177397" cy="484188"/>
          </a:xfrm>
        </p:spPr>
        <p:txBody>
          <a:bodyPr>
            <a:normAutofit fontScale="90000"/>
          </a:bodyPr>
          <a:lstStyle/>
          <a:p>
            <a:r>
              <a:rPr lang="de-DE" sz="3200" b="1" dirty="0">
                <a:solidFill>
                  <a:schemeClr val="accent6">
                    <a:lumMod val="75000"/>
                  </a:schemeClr>
                </a:solidFill>
              </a:rPr>
              <a:t>Lernergebnisse (UG, HG)</a:t>
            </a:r>
          </a:p>
        </p:txBody>
      </p:sp>
      <p:sp>
        <p:nvSpPr>
          <p:cNvPr id="16" name="Untertitel 15"/>
          <p:cNvSpPr>
            <a:spLocks noGrp="1"/>
          </p:cNvSpPr>
          <p:nvPr>
            <p:ph type="subTitle" idx="4294967295"/>
          </p:nvPr>
        </p:nvSpPr>
        <p:spPr>
          <a:xfrm>
            <a:off x="338203" y="1773238"/>
            <a:ext cx="10898122" cy="3362325"/>
          </a:xfrm>
        </p:spPr>
        <p:txBody>
          <a:bodyPr>
            <a:noAutofit/>
          </a:bodyPr>
          <a:lstStyle/>
          <a:p>
            <a:pPr marL="0" indent="0">
              <a:spcBef>
                <a:spcPts val="2400"/>
              </a:spcBef>
              <a:buNone/>
            </a:pPr>
            <a:r>
              <a:rPr lang="de-AT" sz="2400" dirty="0">
                <a:latin typeface="+mn-lt"/>
              </a:rPr>
              <a:t>„(…) </a:t>
            </a:r>
            <a:r>
              <a:rPr lang="de-AT" sz="2400" b="1" dirty="0">
                <a:latin typeface="+mn-lt"/>
              </a:rPr>
              <a:t>Lernergebnisse sind diejenigen Kenntnisse, Fertigkeiten und Kompetenzen</a:t>
            </a:r>
            <a:r>
              <a:rPr lang="de-AT" sz="2400" dirty="0">
                <a:latin typeface="+mn-lt"/>
              </a:rPr>
              <a:t>, die im Rahmen eines </a:t>
            </a:r>
            <a:r>
              <a:rPr lang="de-AT" sz="2400" b="1" dirty="0">
                <a:latin typeface="+mn-lt"/>
              </a:rPr>
              <a:t>Studiums</a:t>
            </a:r>
            <a:r>
              <a:rPr lang="de-AT" sz="2400" dirty="0">
                <a:latin typeface="+mn-lt"/>
              </a:rPr>
              <a:t>, in einer </a:t>
            </a:r>
            <a:r>
              <a:rPr lang="de-AT" sz="2400" b="1" dirty="0">
                <a:latin typeface="+mn-lt"/>
              </a:rPr>
              <a:t>Aus-, Fort- oder Weiterbildung</a:t>
            </a:r>
            <a:r>
              <a:rPr lang="de-AT" sz="2400" dirty="0">
                <a:latin typeface="+mn-lt"/>
              </a:rPr>
              <a:t>, im </a:t>
            </a:r>
            <a:r>
              <a:rPr lang="de-AT" sz="2400" b="1" dirty="0">
                <a:latin typeface="+mn-lt"/>
              </a:rPr>
              <a:t>Arbeitsprozess</a:t>
            </a:r>
            <a:r>
              <a:rPr lang="de-AT" sz="2400" dirty="0">
                <a:latin typeface="+mn-lt"/>
              </a:rPr>
              <a:t> oder in einem </a:t>
            </a:r>
            <a:r>
              <a:rPr lang="de-AT" sz="2400" b="1" dirty="0">
                <a:latin typeface="+mn-lt"/>
              </a:rPr>
              <a:t>nicht geregelten Lernprozess </a:t>
            </a:r>
            <a:r>
              <a:rPr lang="de-AT" sz="2400" dirty="0">
                <a:latin typeface="+mn-lt"/>
              </a:rPr>
              <a:t>erworben werden und im Hinblick auf eine berufliche Tätigkeit oder eine </a:t>
            </a:r>
            <a:r>
              <a:rPr lang="de-AT" sz="2400" b="1" dirty="0">
                <a:latin typeface="+mn-lt"/>
              </a:rPr>
              <a:t>weitere Ausbildung eingesetzt </a:t>
            </a:r>
            <a:r>
              <a:rPr lang="de-AT" sz="2400" dirty="0">
                <a:latin typeface="+mn-lt"/>
              </a:rPr>
              <a:t>werden können. Im Rahmen eines Studiums erworbene </a:t>
            </a:r>
            <a:r>
              <a:rPr lang="de-AT" sz="2400" b="1" dirty="0">
                <a:latin typeface="+mn-lt"/>
              </a:rPr>
              <a:t>Lernergebnisse</a:t>
            </a:r>
            <a:r>
              <a:rPr lang="de-AT" sz="2400" dirty="0">
                <a:latin typeface="+mn-lt"/>
              </a:rPr>
              <a:t> werden </a:t>
            </a:r>
            <a:r>
              <a:rPr lang="de-AT" sz="2400" b="1" dirty="0">
                <a:latin typeface="+mn-lt"/>
              </a:rPr>
              <a:t>insbesondere im Qualifikationsprofil</a:t>
            </a:r>
            <a:r>
              <a:rPr lang="de-AT" sz="2400" dirty="0">
                <a:latin typeface="+mn-lt"/>
              </a:rPr>
              <a:t> zu diesem Studium beschrieben. (…)“ 	</a:t>
            </a:r>
          </a:p>
          <a:p>
            <a:pPr marL="0" indent="0" algn="r">
              <a:spcBef>
                <a:spcPts val="2400"/>
              </a:spcBef>
              <a:buNone/>
            </a:pPr>
            <a:r>
              <a:rPr lang="de-AT" sz="2400" dirty="0">
                <a:latin typeface="+mn-lt"/>
                <a:hlinkClick r:id="rId3"/>
              </a:rPr>
              <a:t>§ 51 (2) Z 34 UG</a:t>
            </a:r>
            <a:r>
              <a:rPr lang="de-AT" sz="2400" dirty="0">
                <a:latin typeface="+mn-lt"/>
              </a:rPr>
              <a:t>, </a:t>
            </a:r>
            <a:r>
              <a:rPr lang="de-AT" sz="2400" dirty="0">
                <a:latin typeface="+mn-lt"/>
                <a:hlinkClick r:id="rId4"/>
              </a:rPr>
              <a:t>§ 35 (38) HG</a:t>
            </a:r>
            <a:endParaRPr lang="de-AT" sz="2400" dirty="0">
              <a:latin typeface="+mn-lt"/>
            </a:endParaRPr>
          </a:p>
          <a:p>
            <a:endParaRPr lang="de-AT" sz="2400" dirty="0">
              <a:latin typeface="+mn-lt"/>
            </a:endParaRPr>
          </a:p>
        </p:txBody>
      </p:sp>
      <p:sp>
        <p:nvSpPr>
          <p:cNvPr id="8" name="Untertitel 15">
            <a:extLst>
              <a:ext uri="{FF2B5EF4-FFF2-40B4-BE49-F238E27FC236}">
                <a16:creationId xmlns:a16="http://schemas.microsoft.com/office/drawing/2014/main" id="{4B6F6399-1F90-4418-B594-B0C411B19347}"/>
              </a:ext>
            </a:extLst>
          </p:cNvPr>
          <p:cNvSpPr txBox="1">
            <a:spLocks/>
          </p:cNvSpPr>
          <p:nvPr/>
        </p:nvSpPr>
        <p:spPr>
          <a:xfrm rot="5400000">
            <a:off x="8616680" y="3276000"/>
            <a:ext cx="6876000" cy="324000"/>
          </a:xfrm>
          <a:prstGeom prst="rect">
            <a:avLst/>
          </a:prstGeom>
          <a:solidFill>
            <a:srgbClr val="EB8B2D">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76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11">
            <a:extLst>
              <a:ext uri="{FF2B5EF4-FFF2-40B4-BE49-F238E27FC236}">
                <a16:creationId xmlns:a16="http://schemas.microsoft.com/office/drawing/2014/main" id="{254DC03C-8B8B-49B6-9AB6-93A7FD27DCD3}"/>
              </a:ext>
            </a:extLst>
          </p:cNvPr>
          <p:cNvSpPr>
            <a:spLocks noGrp="1"/>
          </p:cNvSpPr>
          <p:nvPr>
            <p:ph type="sldNum" sz="quarter" idx="12"/>
          </p:nvPr>
        </p:nvSpPr>
        <p:spPr>
          <a:xfrm>
            <a:off x="8397659" y="63313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02764" y="549275"/>
            <a:ext cx="9888986" cy="484188"/>
          </a:xfrm>
          <a:prstGeom prst="rect">
            <a:avLst/>
          </a:prstGeom>
        </p:spPr>
        <p:txBody>
          <a:bodyPr>
            <a:noAutofit/>
          </a:bodyPr>
          <a:lstStyle/>
          <a:p>
            <a:r>
              <a:rPr lang="de-DE" sz="3200" b="1" dirty="0">
                <a:solidFill>
                  <a:schemeClr val="accent6">
                    <a:lumMod val="75000"/>
                  </a:schemeClr>
                </a:solidFill>
              </a:rPr>
              <a:t>Lernergebnisse –                          Begriffsabgrenzung</a:t>
            </a:r>
          </a:p>
        </p:txBody>
      </p:sp>
      <p:sp>
        <p:nvSpPr>
          <p:cNvPr id="16" name="Untertitel 15"/>
          <p:cNvSpPr>
            <a:spLocks noGrp="1"/>
          </p:cNvSpPr>
          <p:nvPr>
            <p:ph type="subTitle" idx="4294967295"/>
          </p:nvPr>
        </p:nvSpPr>
        <p:spPr>
          <a:xfrm>
            <a:off x="302764" y="1660525"/>
            <a:ext cx="10831961" cy="3362325"/>
          </a:xfrm>
          <a:prstGeom prst="rect">
            <a:avLst/>
          </a:prstGeom>
        </p:spPr>
        <p:txBody>
          <a:bodyPr>
            <a:noAutofit/>
          </a:bodyPr>
          <a:lstStyle/>
          <a:p>
            <a:pPr marL="0" indent="0">
              <a:spcBef>
                <a:spcPts val="1200"/>
              </a:spcBef>
              <a:buNone/>
            </a:pPr>
            <a:r>
              <a:rPr lang="de-AT" b="1" dirty="0">
                <a:solidFill>
                  <a:schemeClr val="accent6">
                    <a:lumMod val="75000"/>
                  </a:schemeClr>
                </a:solidFill>
                <a:latin typeface="+mj-lt"/>
                <a:ea typeface="+mj-ea"/>
                <a:cs typeface="+mj-cs"/>
              </a:rPr>
              <a:t>Lernergebnisse </a:t>
            </a:r>
            <a:r>
              <a:rPr lang="de-AT" sz="2400" dirty="0"/>
              <a:t>sind (mess-/beobachtbare) Resultate von Lernprozessen</a:t>
            </a:r>
          </a:p>
          <a:p>
            <a:pPr marL="0" indent="0">
              <a:spcBef>
                <a:spcPts val="600"/>
              </a:spcBef>
              <a:buNone/>
            </a:pPr>
            <a:endParaRPr lang="de-AT" sz="2400" b="1" i="1" dirty="0">
              <a:solidFill>
                <a:schemeClr val="accent6">
                  <a:lumMod val="75000"/>
                </a:schemeClr>
              </a:solidFill>
              <a:latin typeface="+mj-lt"/>
              <a:ea typeface="+mj-ea"/>
              <a:cs typeface="+mj-cs"/>
            </a:endParaRPr>
          </a:p>
          <a:p>
            <a:pPr marL="0" indent="0">
              <a:spcBef>
                <a:spcPts val="600"/>
              </a:spcBef>
              <a:buNone/>
            </a:pPr>
            <a:endParaRPr lang="de-AT" b="1" dirty="0">
              <a:solidFill>
                <a:schemeClr val="accent6">
                  <a:lumMod val="75000"/>
                </a:schemeClr>
              </a:solidFill>
              <a:latin typeface="+mj-lt"/>
              <a:ea typeface="+mj-ea"/>
              <a:cs typeface="+mj-cs"/>
            </a:endParaRPr>
          </a:p>
          <a:p>
            <a:pPr marL="0" indent="0">
              <a:spcBef>
                <a:spcPts val="1200"/>
              </a:spcBef>
              <a:buNone/>
            </a:pPr>
            <a:r>
              <a:rPr lang="de-AT" b="1" dirty="0">
                <a:solidFill>
                  <a:schemeClr val="accent6">
                    <a:lumMod val="75000"/>
                  </a:schemeClr>
                </a:solidFill>
                <a:latin typeface="+mj-lt"/>
                <a:ea typeface="+mj-ea"/>
                <a:cs typeface="+mj-cs"/>
              </a:rPr>
              <a:t>Lernziele</a:t>
            </a:r>
            <a:r>
              <a:rPr lang="de-AT" sz="2400" b="1" dirty="0">
                <a:solidFill>
                  <a:schemeClr val="accent6">
                    <a:lumMod val="75000"/>
                  </a:schemeClr>
                </a:solidFill>
                <a:ea typeface="+mj-ea"/>
                <a:cs typeface="+mj-cs"/>
              </a:rPr>
              <a:t> </a:t>
            </a:r>
            <a:r>
              <a:rPr lang="de-AT" sz="2400" dirty="0">
                <a:latin typeface="+mn-lt"/>
              </a:rPr>
              <a:t>beschreiben, welche Ziele durch Lehrende (Lernende) gesetzt wurden </a:t>
            </a:r>
          </a:p>
          <a:p>
            <a:pPr marL="0" indent="0">
              <a:spcBef>
                <a:spcPts val="600"/>
              </a:spcBef>
              <a:buNone/>
            </a:pPr>
            <a:r>
              <a:rPr lang="de-AT" sz="2400" i="1" dirty="0"/>
              <a:t>	</a:t>
            </a:r>
            <a:endParaRPr lang="de-AT" sz="2400" i="1" dirty="0">
              <a:latin typeface="+mn-lt"/>
            </a:endParaRPr>
          </a:p>
          <a:p>
            <a:pPr marL="0" indent="0">
              <a:spcBef>
                <a:spcPts val="1200"/>
              </a:spcBef>
              <a:buNone/>
            </a:pPr>
            <a:endParaRPr lang="de-AT" b="1" dirty="0">
              <a:solidFill>
                <a:schemeClr val="accent6">
                  <a:lumMod val="75000"/>
                </a:schemeClr>
              </a:solidFill>
              <a:latin typeface="+mj-lt"/>
              <a:ea typeface="+mj-ea"/>
              <a:cs typeface="+mj-cs"/>
            </a:endParaRPr>
          </a:p>
          <a:p>
            <a:pPr marL="0" indent="0">
              <a:spcBef>
                <a:spcPts val="600"/>
              </a:spcBef>
              <a:buNone/>
            </a:pPr>
            <a:r>
              <a:rPr lang="de-AT" b="1" dirty="0">
                <a:solidFill>
                  <a:schemeClr val="accent6">
                    <a:lumMod val="75000"/>
                  </a:schemeClr>
                </a:solidFill>
                <a:latin typeface="+mj-lt"/>
                <a:ea typeface="+mj-ea"/>
                <a:cs typeface="+mj-cs"/>
              </a:rPr>
              <a:t>Lehrziele</a:t>
            </a:r>
            <a:r>
              <a:rPr lang="de-AT" sz="2400" b="1" dirty="0">
                <a:solidFill>
                  <a:schemeClr val="accent6">
                    <a:lumMod val="75000"/>
                  </a:schemeClr>
                </a:solidFill>
                <a:latin typeface="+mj-lt"/>
                <a:ea typeface="+mj-ea"/>
                <a:cs typeface="+mj-cs"/>
              </a:rPr>
              <a:t> </a:t>
            </a:r>
            <a:r>
              <a:rPr lang="de-AT" sz="2400" dirty="0"/>
              <a:t>beschreiben, was Lehrende beabsichtigen zu lehren</a:t>
            </a:r>
            <a:r>
              <a:rPr lang="de-AT" sz="2400" dirty="0">
                <a:latin typeface="+mn-lt"/>
              </a:rPr>
              <a:t>	</a:t>
            </a:r>
          </a:p>
          <a:p>
            <a:pPr marL="0" indent="0">
              <a:spcBef>
                <a:spcPts val="1200"/>
              </a:spcBef>
              <a:buNone/>
            </a:pPr>
            <a:r>
              <a:rPr lang="de-AT" sz="2400" i="1" dirty="0"/>
              <a:t> </a:t>
            </a:r>
            <a:r>
              <a:rPr lang="de-AT" sz="2400" dirty="0">
                <a:latin typeface="+mn-lt"/>
              </a:rPr>
              <a:t>		                         </a:t>
            </a:r>
          </a:p>
        </p:txBody>
      </p:sp>
      <p:sp>
        <p:nvSpPr>
          <p:cNvPr id="9" name="Untertitel 15">
            <a:extLst>
              <a:ext uri="{FF2B5EF4-FFF2-40B4-BE49-F238E27FC236}">
                <a16:creationId xmlns:a16="http://schemas.microsoft.com/office/drawing/2014/main" id="{97712E9F-8875-4467-88EE-199B2C798FE5}"/>
              </a:ext>
            </a:extLst>
          </p:cNvPr>
          <p:cNvSpPr txBox="1">
            <a:spLocks/>
          </p:cNvSpPr>
          <p:nvPr/>
        </p:nvSpPr>
        <p:spPr>
          <a:xfrm rot="5400000">
            <a:off x="8616680" y="3276000"/>
            <a:ext cx="6876000" cy="324000"/>
          </a:xfrm>
          <a:prstGeom prst="rect">
            <a:avLst/>
          </a:prstGeom>
          <a:solidFill>
            <a:srgbClr val="EB8B2D">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
        <p:nvSpPr>
          <p:cNvPr id="2" name="Rechteck 1">
            <a:extLst>
              <a:ext uri="{FF2B5EF4-FFF2-40B4-BE49-F238E27FC236}">
                <a16:creationId xmlns:a16="http://schemas.microsoft.com/office/drawing/2014/main" id="{E638BE52-D8F5-489E-A02B-FEA41C42EAFB}"/>
              </a:ext>
            </a:extLst>
          </p:cNvPr>
          <p:cNvSpPr/>
          <p:nvPr/>
        </p:nvSpPr>
        <p:spPr>
          <a:xfrm>
            <a:off x="839788" y="2070099"/>
            <a:ext cx="10294937" cy="914400"/>
          </a:xfrm>
          <a:prstGeom prst="rect">
            <a:avLst/>
          </a:prstGeom>
          <a:noFill/>
          <a:ln>
            <a:solidFill>
              <a:schemeClr val="bg1">
                <a:lumMod val="50000"/>
              </a:schemeClr>
            </a:solidFill>
          </a:ln>
          <a:effectLst>
            <a:outerShdw blurRad="76200" dir="18900000" sy="23000" kx="-1200000" algn="bl" rotWithShape="0">
              <a:prstClr val="black">
                <a:alpha val="2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AT" sz="2000" b="0" i="1" u="none" strike="noStrike" kern="1200" cap="none" spc="0" normalizeH="0" baseline="0" noProof="0" dirty="0">
                <a:ln>
                  <a:noFill/>
                </a:ln>
                <a:solidFill>
                  <a:prstClr val="black"/>
                </a:solidFill>
                <a:effectLst/>
                <a:uLnTx/>
                <a:uFillTx/>
                <a:latin typeface="Calibri" panose="020F0502020204030204"/>
                <a:ea typeface="+mn-ea"/>
                <a:cs typeface="+mn-cs"/>
              </a:rPr>
              <a:t>Beispiel: Die Studierenden können die wichtigsten Konzepte der Programmiersprache erläutern.</a:t>
            </a:r>
          </a:p>
        </p:txBody>
      </p:sp>
      <p:sp>
        <p:nvSpPr>
          <p:cNvPr id="10" name="Rechteck 9">
            <a:extLst>
              <a:ext uri="{FF2B5EF4-FFF2-40B4-BE49-F238E27FC236}">
                <a16:creationId xmlns:a16="http://schemas.microsoft.com/office/drawing/2014/main" id="{41FE959C-FADD-4B98-8295-046DFAEADEC0}"/>
              </a:ext>
            </a:extLst>
          </p:cNvPr>
          <p:cNvSpPr/>
          <p:nvPr/>
        </p:nvSpPr>
        <p:spPr>
          <a:xfrm>
            <a:off x="852758" y="3517719"/>
            <a:ext cx="10294937" cy="914400"/>
          </a:xfrm>
          <a:prstGeom prst="rect">
            <a:avLst/>
          </a:prstGeom>
          <a:noFill/>
          <a:ln>
            <a:solidFill>
              <a:schemeClr val="bg1">
                <a:lumMod val="50000"/>
              </a:schemeClr>
            </a:solidFill>
          </a:ln>
          <a:effectLst>
            <a:outerShdw blurRad="76200" dir="18900000" sy="23000" kx="-1200000" algn="bl" rotWithShape="0">
              <a:prstClr val="black">
                <a:alpha val="2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AT" sz="2000" b="0" i="1" u="none" strike="noStrike" kern="1200" cap="none" spc="0" normalizeH="0" baseline="0" noProof="0" dirty="0">
                <a:ln>
                  <a:noFill/>
                </a:ln>
                <a:solidFill>
                  <a:prstClr val="black"/>
                </a:solidFill>
                <a:effectLst/>
                <a:uLnTx/>
                <a:uFillTx/>
                <a:latin typeface="Calibri" panose="020F0502020204030204"/>
                <a:ea typeface="+mn-ea"/>
                <a:cs typeface="+mn-cs"/>
              </a:rPr>
              <a:t>Beispiel: Die Studierenden sollen die Konzepte der Programmiersprache X erlernen. </a:t>
            </a:r>
          </a:p>
        </p:txBody>
      </p:sp>
      <p:sp>
        <p:nvSpPr>
          <p:cNvPr id="11" name="Rechteck 10">
            <a:extLst>
              <a:ext uri="{FF2B5EF4-FFF2-40B4-BE49-F238E27FC236}">
                <a16:creationId xmlns:a16="http://schemas.microsoft.com/office/drawing/2014/main" id="{0D48EB9B-1868-425F-9D38-BFBBABEC5E81}"/>
              </a:ext>
            </a:extLst>
          </p:cNvPr>
          <p:cNvSpPr/>
          <p:nvPr/>
        </p:nvSpPr>
        <p:spPr>
          <a:xfrm>
            <a:off x="852758" y="4949115"/>
            <a:ext cx="10294937" cy="914400"/>
          </a:xfrm>
          <a:prstGeom prst="rect">
            <a:avLst/>
          </a:prstGeom>
          <a:noFill/>
          <a:ln>
            <a:solidFill>
              <a:schemeClr val="bg1">
                <a:lumMod val="50000"/>
              </a:schemeClr>
            </a:solidFill>
          </a:ln>
          <a:effectLst>
            <a:outerShdw blurRad="76200" dir="18900000" sy="23000" kx="-1200000" algn="bl" rotWithShape="0">
              <a:prstClr val="black">
                <a:alpha val="2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AT" sz="2000" b="0" i="1" u="none" strike="noStrike" kern="1200" cap="none" spc="0" normalizeH="0" baseline="0" noProof="0" dirty="0">
                <a:ln>
                  <a:noFill/>
                </a:ln>
                <a:solidFill>
                  <a:prstClr val="black"/>
                </a:solidFill>
                <a:effectLst/>
                <a:uLnTx/>
                <a:uFillTx/>
                <a:latin typeface="Calibri" panose="020F0502020204030204"/>
                <a:ea typeface="+mn-ea"/>
                <a:cs typeface="+mn-cs"/>
              </a:rPr>
              <a:t>Beispiel: In dieser Lehrveranstaltung werden die wichtigsten Kenntnisse im Bereich der Programmiersprache X vermittelt.</a:t>
            </a:r>
          </a:p>
        </p:txBody>
      </p:sp>
      <p:sp>
        <p:nvSpPr>
          <p:cNvPr id="12" name="Titel 14">
            <a:extLst>
              <a:ext uri="{FF2B5EF4-FFF2-40B4-BE49-F238E27FC236}">
                <a16:creationId xmlns:a16="http://schemas.microsoft.com/office/drawing/2014/main" id="{3451931F-A999-484A-91E2-FE2F13AA6120}"/>
              </a:ext>
            </a:extLst>
          </p:cNvPr>
          <p:cNvSpPr txBox="1">
            <a:spLocks/>
          </p:cNvSpPr>
          <p:nvPr/>
        </p:nvSpPr>
        <p:spPr>
          <a:xfrm>
            <a:off x="3094192" y="542529"/>
            <a:ext cx="2450082" cy="484188"/>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rPr>
              <a:t>Versuch einer</a:t>
            </a:r>
          </a:p>
        </p:txBody>
      </p:sp>
    </p:spTree>
    <p:extLst>
      <p:ext uri="{BB962C8B-B14F-4D97-AF65-F5344CB8AC3E}">
        <p14:creationId xmlns:p14="http://schemas.microsoft.com/office/powerpoint/2010/main" val="28701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97659" y="63231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6" name="Untertitel 15"/>
          <p:cNvSpPr>
            <a:spLocks noGrp="1"/>
          </p:cNvSpPr>
          <p:nvPr>
            <p:ph type="subTitle" idx="4294967295"/>
          </p:nvPr>
        </p:nvSpPr>
        <p:spPr>
          <a:xfrm>
            <a:off x="335360" y="1773238"/>
            <a:ext cx="10800278" cy="2149475"/>
          </a:xfrm>
        </p:spPr>
        <p:txBody>
          <a:bodyPr>
            <a:noAutofit/>
          </a:bodyPr>
          <a:lstStyle/>
          <a:p>
            <a:pPr marL="342900" indent="-342900">
              <a:buFont typeface="Wingdings" panose="05000000000000000000" pitchFamily="2" charset="2"/>
              <a:buChar char="Ø"/>
            </a:pPr>
            <a:r>
              <a:rPr lang="de-AT" sz="2400" dirty="0">
                <a:solidFill>
                  <a:schemeClr val="tx1"/>
                </a:solidFill>
                <a:latin typeface="+mn-lt"/>
              </a:rPr>
              <a:t>Benutzung von Verben im Aktiv</a:t>
            </a:r>
          </a:p>
          <a:p>
            <a:pPr marL="342900" indent="-342900">
              <a:buFont typeface="Wingdings" panose="05000000000000000000" pitchFamily="2" charset="2"/>
              <a:buChar char="Ø"/>
            </a:pPr>
            <a:r>
              <a:rPr lang="de-AT" sz="2400" dirty="0">
                <a:solidFill>
                  <a:schemeClr val="tx1"/>
                </a:solidFill>
                <a:latin typeface="+mn-lt"/>
              </a:rPr>
              <a:t>Benennung des Objekts/der Fertigkeit, auf das sich das Lernergebnis bezieht</a:t>
            </a:r>
          </a:p>
          <a:p>
            <a:pPr marL="342900" indent="-342900">
              <a:buFont typeface="Wingdings" panose="05000000000000000000" pitchFamily="2" charset="2"/>
              <a:buChar char="Ø"/>
            </a:pPr>
            <a:r>
              <a:rPr lang="de-AT" sz="2400" dirty="0">
                <a:solidFill>
                  <a:schemeClr val="tx1"/>
                </a:solidFill>
                <a:latin typeface="+mn-lt"/>
              </a:rPr>
              <a:t>Festlegung, woran das Erreichen des Lernergebnisses erkennbar ist</a:t>
            </a:r>
          </a:p>
          <a:p>
            <a:pPr marL="342900" indent="-342900">
              <a:buFont typeface="Wingdings" panose="05000000000000000000" pitchFamily="2" charset="2"/>
              <a:buChar char="Ø"/>
            </a:pPr>
            <a:endParaRPr lang="de-AT" sz="2400" dirty="0">
              <a:solidFill>
                <a:schemeClr val="tx1"/>
              </a:solidFill>
              <a:latin typeface="+mn-lt"/>
            </a:endParaRPr>
          </a:p>
          <a:p>
            <a:pPr marL="342900" indent="-342900">
              <a:buFont typeface="Wingdings" panose="05000000000000000000" pitchFamily="2" charset="2"/>
              <a:buChar char="Ø"/>
            </a:pPr>
            <a:r>
              <a:rPr lang="de-AT" sz="2400" dirty="0">
                <a:solidFill>
                  <a:schemeClr val="tx1"/>
                </a:solidFill>
                <a:latin typeface="+mn-lt"/>
              </a:rPr>
              <a:t>Anzahl</a:t>
            </a:r>
            <a:r>
              <a:rPr lang="de-AT" sz="2500" dirty="0">
                <a:solidFill>
                  <a:schemeClr val="tx1"/>
                </a:solidFill>
                <a:latin typeface="+mn-lt"/>
              </a:rPr>
              <a:t> der Lernergebnisse pro Lehrveranstaltung/Lerneinheit ist abhängig vom Niveau und der Art der Lehrveranstaltung/Lerneinheit bzw. dem geschätzten Arbeitsaufwand</a:t>
            </a:r>
            <a:endParaRPr lang="de-AT" sz="2400" dirty="0">
              <a:solidFill>
                <a:schemeClr val="tx1"/>
              </a:solidFill>
              <a:latin typeface="+mn-lt"/>
            </a:endParaRPr>
          </a:p>
        </p:txBody>
      </p:sp>
      <p:sp>
        <p:nvSpPr>
          <p:cNvPr id="6" name="Untertitel 15">
            <a:extLst>
              <a:ext uri="{FF2B5EF4-FFF2-40B4-BE49-F238E27FC236}">
                <a16:creationId xmlns:a16="http://schemas.microsoft.com/office/drawing/2014/main" id="{55236F71-160B-4641-99A2-34C381D2B6DA}"/>
              </a:ext>
            </a:extLst>
          </p:cNvPr>
          <p:cNvSpPr txBox="1">
            <a:spLocks/>
          </p:cNvSpPr>
          <p:nvPr/>
        </p:nvSpPr>
        <p:spPr>
          <a:xfrm rot="5400000">
            <a:off x="8616680" y="3276000"/>
            <a:ext cx="6876000" cy="324000"/>
          </a:xfrm>
          <a:prstGeom prst="rect">
            <a:avLst/>
          </a:prstGeom>
          <a:solidFill>
            <a:srgbClr val="EB8B2D">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
        <p:nvSpPr>
          <p:cNvPr id="5" name="Titel 14">
            <a:extLst>
              <a:ext uri="{FF2B5EF4-FFF2-40B4-BE49-F238E27FC236}">
                <a16:creationId xmlns:a16="http://schemas.microsoft.com/office/drawing/2014/main" id="{64CEF2A8-BA8A-3961-4853-B98E832BF41C}"/>
              </a:ext>
            </a:extLst>
          </p:cNvPr>
          <p:cNvSpPr txBox="1">
            <a:spLocks/>
          </p:cNvSpPr>
          <p:nvPr/>
        </p:nvSpPr>
        <p:spPr>
          <a:xfrm>
            <a:off x="335360" y="548680"/>
            <a:ext cx="11784632"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Lernergebnisse – zentrale Elemente für die Formulierung *</a:t>
            </a:r>
          </a:p>
        </p:txBody>
      </p:sp>
      <p:sp>
        <p:nvSpPr>
          <p:cNvPr id="3" name="Rechteck 2">
            <a:extLst>
              <a:ext uri="{FF2B5EF4-FFF2-40B4-BE49-F238E27FC236}">
                <a16:creationId xmlns:a16="http://schemas.microsoft.com/office/drawing/2014/main" id="{A0B93B2D-F5EC-424A-91E5-2B2803AFE60F}"/>
              </a:ext>
            </a:extLst>
          </p:cNvPr>
          <p:cNvSpPr/>
          <p:nvPr/>
        </p:nvSpPr>
        <p:spPr>
          <a:xfrm>
            <a:off x="759525" y="5640329"/>
            <a:ext cx="110160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1" u="none" strike="noStrike" kern="1200" cap="none" spc="0" normalizeH="0" baseline="0" noProof="0" dirty="0">
                <a:ln>
                  <a:noFill/>
                </a:ln>
                <a:solidFill>
                  <a:srgbClr val="A5A5A5"/>
                </a:solidFill>
                <a:effectLst/>
                <a:uLnTx/>
                <a:uFillTx/>
                <a:latin typeface="Calibri" panose="020F0502020204030204"/>
                <a:ea typeface="+mn-ea"/>
                <a:cs typeface="+mn-cs"/>
              </a:rPr>
              <a:t>*ECTS Users Guide (S 23) https://education.ec.europa.eu/sites/default/files/document-library-docs/ects-users-guide_de.pdf</a:t>
            </a:r>
          </a:p>
        </p:txBody>
      </p:sp>
    </p:spTree>
    <p:extLst>
      <p:ext uri="{BB962C8B-B14F-4D97-AF65-F5344CB8AC3E}">
        <p14:creationId xmlns:p14="http://schemas.microsoft.com/office/powerpoint/2010/main" val="132713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406400" y="549275"/>
            <a:ext cx="11785600" cy="484188"/>
          </a:xfrm>
        </p:spPr>
        <p:txBody>
          <a:bodyPr>
            <a:noAutofit/>
          </a:bodyPr>
          <a:lstStyle/>
          <a:p>
            <a:r>
              <a:rPr lang="de-DE" sz="3200" b="1" dirty="0">
                <a:solidFill>
                  <a:schemeClr val="accent6">
                    <a:lumMod val="75000"/>
                  </a:schemeClr>
                </a:solidFill>
              </a:rPr>
              <a:t>Lernergebnisse - Folgerungen </a:t>
            </a:r>
          </a:p>
        </p:txBody>
      </p:sp>
      <p:sp>
        <p:nvSpPr>
          <p:cNvPr id="16" name="Untertitel 15"/>
          <p:cNvSpPr>
            <a:spLocks noGrp="1"/>
          </p:cNvSpPr>
          <p:nvPr>
            <p:ph type="subTitle" idx="4294967295"/>
          </p:nvPr>
        </p:nvSpPr>
        <p:spPr>
          <a:xfrm>
            <a:off x="406400" y="1773238"/>
            <a:ext cx="11785600" cy="3578225"/>
          </a:xfrm>
        </p:spPr>
        <p:txBody>
          <a:bodyPr>
            <a:noAutofit/>
          </a:bodyPr>
          <a:lstStyle/>
          <a:p>
            <a:pPr marL="342900" indent="-342900">
              <a:buFont typeface="Wingdings" panose="05000000000000000000" pitchFamily="2" charset="2"/>
              <a:buChar char="Ø"/>
            </a:pPr>
            <a:r>
              <a:rPr lang="de-AT" sz="2400" dirty="0">
                <a:latin typeface="+mn-lt"/>
              </a:rPr>
              <a:t>sind Aussagen darüber, was Studierende nach positiver Absolvierung der Lerneinheit wissen, verstehen bzw. in der Lage sind zu tun und bieten damit Orientierung  </a:t>
            </a:r>
          </a:p>
          <a:p>
            <a:pPr marL="800100" lvl="1" indent="-342900" algn="l">
              <a:buFont typeface="Courier New" panose="02070309020205020404" pitchFamily="49" charset="0"/>
              <a:buChar char="o"/>
            </a:pPr>
            <a:r>
              <a:rPr lang="de-AT" sz="2200" dirty="0"/>
              <a:t>alle „kognitiven Prozesskategorien“ können auf allen (Studien-)Niveaus vertreten sein</a:t>
            </a:r>
            <a:endParaRPr lang="de-AT" sz="2200" dirty="0">
              <a:latin typeface="+mn-lt"/>
            </a:endParaRPr>
          </a:p>
          <a:p>
            <a:pPr marL="342900" indent="-342900">
              <a:buFont typeface="Wingdings" panose="05000000000000000000" pitchFamily="2" charset="2"/>
              <a:buChar char="Ø"/>
            </a:pPr>
            <a:r>
              <a:rPr lang="de-AT" sz="2400" dirty="0">
                <a:latin typeface="+mn-lt"/>
              </a:rPr>
              <a:t>sind „aktiv“ und studierendenzentriert formuliert</a:t>
            </a:r>
          </a:p>
          <a:p>
            <a:pPr marL="342900" indent="-342900">
              <a:buFont typeface="Wingdings" panose="05000000000000000000" pitchFamily="2" charset="2"/>
              <a:buChar char="Ø"/>
            </a:pPr>
            <a:r>
              <a:rPr lang="de-AT" sz="2400" dirty="0">
                <a:latin typeface="+mn-lt"/>
              </a:rPr>
              <a:t>stehen immer in Korrelation mit den zugteilten ECTS </a:t>
            </a:r>
            <a:r>
              <a:rPr lang="de-AT" sz="2400" dirty="0" err="1">
                <a:latin typeface="+mn-lt"/>
              </a:rPr>
              <a:t>Credits</a:t>
            </a:r>
            <a:r>
              <a:rPr lang="de-AT" sz="2400" dirty="0">
                <a:latin typeface="+mn-lt"/>
              </a:rPr>
              <a:t> und den weiteren (auch studienrechtlichen) Rahmenbedingungen (</a:t>
            </a:r>
            <a:r>
              <a:rPr lang="de-AT" sz="2400" dirty="0" err="1">
                <a:latin typeface="+mn-lt"/>
              </a:rPr>
              <a:t>constructive</a:t>
            </a:r>
            <a:r>
              <a:rPr lang="de-AT" sz="2400" dirty="0">
                <a:latin typeface="+mn-lt"/>
              </a:rPr>
              <a:t> </a:t>
            </a:r>
            <a:r>
              <a:rPr lang="de-AT" sz="2400" dirty="0" err="1">
                <a:latin typeface="+mn-lt"/>
              </a:rPr>
              <a:t>alignment</a:t>
            </a:r>
            <a:r>
              <a:rPr lang="de-AT" sz="2400" dirty="0">
                <a:latin typeface="+mn-lt"/>
              </a:rPr>
              <a:t>)</a:t>
            </a:r>
          </a:p>
          <a:p>
            <a:pPr marL="800100" lvl="1" indent="-342900" algn="l">
              <a:buFont typeface="Courier New" panose="02070309020205020404" pitchFamily="49" charset="0"/>
              <a:buChar char="o"/>
            </a:pPr>
            <a:r>
              <a:rPr lang="de-AT" sz="2200" dirty="0"/>
              <a:t>s</a:t>
            </a:r>
            <a:r>
              <a:rPr lang="de-AT" sz="2200" dirty="0">
                <a:latin typeface="+mn-lt"/>
              </a:rPr>
              <a:t>ind auch im Rahmen der Prüfungsordnung zu berücksichtigen</a:t>
            </a:r>
          </a:p>
          <a:p>
            <a:pPr marL="457200" lvl="1" indent="0" algn="l">
              <a:buNone/>
            </a:pPr>
            <a:endParaRPr lang="de-AT" sz="2200" dirty="0">
              <a:latin typeface="+mn-lt"/>
            </a:endParaRPr>
          </a:p>
          <a:p>
            <a:pPr marL="342900" indent="-342900">
              <a:buFont typeface="Wingdings" panose="05000000000000000000" pitchFamily="2" charset="2"/>
              <a:buChar char="Ø"/>
            </a:pPr>
            <a:r>
              <a:rPr lang="de-AT" sz="2400" dirty="0">
                <a:solidFill>
                  <a:schemeClr val="bg1">
                    <a:lumMod val="65000"/>
                  </a:schemeClr>
                </a:solidFill>
                <a:latin typeface="+mn-lt"/>
              </a:rPr>
              <a:t>sind einer Lehrveranstaltung eindeutig zuordenbar</a:t>
            </a:r>
          </a:p>
          <a:p>
            <a:pPr marL="800100" lvl="1" indent="-342900" algn="l">
              <a:buFont typeface="Courier New" panose="02070309020205020404" pitchFamily="49" charset="0"/>
              <a:buChar char="o"/>
            </a:pPr>
            <a:r>
              <a:rPr lang="de-AT" sz="2200" dirty="0">
                <a:solidFill>
                  <a:schemeClr val="bg1">
                    <a:lumMod val="65000"/>
                  </a:schemeClr>
                </a:solidFill>
              </a:rPr>
              <a:t>Kontextualisierung</a:t>
            </a:r>
          </a:p>
          <a:p>
            <a:pPr marL="800100" lvl="1" indent="-342900" algn="l">
              <a:buFont typeface="Courier New" panose="02070309020205020404" pitchFamily="49" charset="0"/>
              <a:buChar char="o"/>
            </a:pPr>
            <a:r>
              <a:rPr lang="de-AT" sz="2200" dirty="0">
                <a:solidFill>
                  <a:schemeClr val="bg1">
                    <a:lumMod val="65000"/>
                  </a:schemeClr>
                </a:solidFill>
              </a:rPr>
              <a:t>Basis für Anerkennungsentscheidungen</a:t>
            </a:r>
          </a:p>
          <a:p>
            <a:endParaRPr lang="de-AT" sz="2400" dirty="0">
              <a:latin typeface="+mn-lt"/>
            </a:endParaRPr>
          </a:p>
        </p:txBody>
      </p:sp>
      <p:sp>
        <p:nvSpPr>
          <p:cNvPr id="6" name="Untertitel 15">
            <a:extLst>
              <a:ext uri="{FF2B5EF4-FFF2-40B4-BE49-F238E27FC236}">
                <a16:creationId xmlns:a16="http://schemas.microsoft.com/office/drawing/2014/main" id="{444D0BDC-4211-4A4F-861A-D7448F66C799}"/>
              </a:ext>
            </a:extLst>
          </p:cNvPr>
          <p:cNvSpPr txBox="1">
            <a:spLocks/>
          </p:cNvSpPr>
          <p:nvPr/>
        </p:nvSpPr>
        <p:spPr>
          <a:xfrm rot="5400000">
            <a:off x="8616680" y="3276000"/>
            <a:ext cx="6876000" cy="324000"/>
          </a:xfrm>
          <a:prstGeom prst="rect">
            <a:avLst/>
          </a:prstGeom>
          <a:solidFill>
            <a:srgbClr val="EB8B2D">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934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leichschenkliges Dreieck 4">
            <a:extLst>
              <a:ext uri="{FF2B5EF4-FFF2-40B4-BE49-F238E27FC236}">
                <a16:creationId xmlns:a16="http://schemas.microsoft.com/office/drawing/2014/main" id="{C9D55388-B9EC-4E06-A0D4-0C8F811853EF}"/>
              </a:ext>
            </a:extLst>
          </p:cNvPr>
          <p:cNvSpPr/>
          <p:nvPr/>
        </p:nvSpPr>
        <p:spPr>
          <a:xfrm>
            <a:off x="1587500" y="1092199"/>
            <a:ext cx="9017000" cy="4914901"/>
          </a:xfrm>
          <a:prstGeom prst="triangle">
            <a:avLst>
              <a:gd name="adj" fmla="val 50000"/>
            </a:avLst>
          </a:prstGeom>
          <a:solidFill>
            <a:schemeClr val="bg1">
              <a:lumMod val="95000"/>
            </a:schemeClr>
          </a:solidFill>
          <a:ln>
            <a:solidFill>
              <a:schemeClr val="bg1">
                <a:lumMod val="85000"/>
              </a:schemeClr>
            </a:solidFill>
          </a:ln>
          <a:effectLst>
            <a:glow rad="228600">
              <a:schemeClr val="accent3">
                <a:satMod val="175000"/>
                <a:alpha val="40000"/>
              </a:schemeClr>
            </a:glow>
            <a:outerShdw blurRad="76200" dist="12700" dir="8100000" sy="-23000" kx="800400" algn="br" rotWithShape="0">
              <a:prstClr val="black">
                <a:alpha val="2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4568427-ABA6-40EA-A071-CD84C3D62F56}"/>
              </a:ext>
            </a:extLst>
          </p:cNvPr>
          <p:cNvSpPr txBox="1">
            <a:spLocks/>
          </p:cNvSpPr>
          <p:nvPr/>
        </p:nvSpPr>
        <p:spPr>
          <a:xfrm>
            <a:off x="335360" y="135525"/>
            <a:ext cx="11521280" cy="485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AT"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Lernergebnisse - </a:t>
            </a:r>
            <a:r>
              <a:rPr lang="de-AT" sz="3200" b="1" dirty="0">
                <a:solidFill>
                  <a:srgbClr val="70AD47">
                    <a:lumMod val="75000"/>
                  </a:srgbClr>
                </a:solidFill>
                <a:latin typeface="Calibri Light" panose="020F0302020204030204"/>
              </a:rPr>
              <a:t>T</a:t>
            </a:r>
            <a:r>
              <a:rPr kumimoji="0" lang="de-AT" sz="3200" b="1" i="0" u="none" strike="noStrike" kern="1200" cap="none" spc="0" normalizeH="0" baseline="0" noProof="0" dirty="0" err="1">
                <a:ln>
                  <a:noFill/>
                </a:ln>
                <a:solidFill>
                  <a:srgbClr val="70AD47">
                    <a:lumMod val="75000"/>
                  </a:srgbClr>
                </a:solidFill>
                <a:effectLst/>
                <a:uLnTx/>
                <a:uFillTx/>
                <a:latin typeface="Calibri Light" panose="020F0302020204030204"/>
                <a:ea typeface="+mj-ea"/>
                <a:cs typeface="+mj-cs"/>
              </a:rPr>
              <a:t>axonomie</a:t>
            </a:r>
            <a:r>
              <a:rPr kumimoji="0" lang="de-AT"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 (Anderson/</a:t>
            </a:r>
            <a:r>
              <a:rPr kumimoji="0" lang="de-AT" sz="3200" b="1" i="0" u="none" strike="noStrike" kern="1200" cap="none" spc="0" normalizeH="0" baseline="0" noProof="0" dirty="0" err="1">
                <a:ln>
                  <a:noFill/>
                </a:ln>
                <a:solidFill>
                  <a:srgbClr val="70AD47">
                    <a:lumMod val="75000"/>
                  </a:srgbClr>
                </a:solidFill>
                <a:effectLst/>
                <a:uLnTx/>
                <a:uFillTx/>
                <a:latin typeface="Calibri Light" panose="020F0302020204030204"/>
                <a:ea typeface="+mj-ea"/>
                <a:cs typeface="+mj-cs"/>
              </a:rPr>
              <a:t>Krathwohl</a:t>
            </a:r>
            <a:r>
              <a:rPr kumimoji="0" lang="de-AT"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 nach Bloom)</a:t>
            </a:r>
          </a:p>
        </p:txBody>
      </p:sp>
      <p:graphicFrame>
        <p:nvGraphicFramePr>
          <p:cNvPr id="3" name="Tabelle 2">
            <a:extLst>
              <a:ext uri="{FF2B5EF4-FFF2-40B4-BE49-F238E27FC236}">
                <a16:creationId xmlns:a16="http://schemas.microsoft.com/office/drawing/2014/main" id="{478A2F16-6196-4A2A-BFC3-3EB83C33B396}"/>
              </a:ext>
            </a:extLst>
          </p:cNvPr>
          <p:cNvGraphicFramePr>
            <a:graphicFrameLocks noGrp="1"/>
          </p:cNvGraphicFramePr>
          <p:nvPr>
            <p:extLst/>
          </p:nvPr>
        </p:nvGraphicFramePr>
        <p:xfrm>
          <a:off x="407368" y="717673"/>
          <a:ext cx="11521280" cy="6101375"/>
        </p:xfrm>
        <a:graphic>
          <a:graphicData uri="http://schemas.openxmlformats.org/drawingml/2006/table">
            <a:tbl>
              <a:tblPr firstRow="1" bandRow="1">
                <a:effectLst>
                  <a:outerShdw blurRad="76200" dist="12700" dir="8100000" sy="-23000" kx="800400" algn="br" rotWithShape="0">
                    <a:prstClr val="black">
                      <a:alpha val="20000"/>
                    </a:prstClr>
                  </a:outerShdw>
                </a:effectLst>
                <a:tableStyleId>{D27102A9-8310-4765-A935-A1911B00CA55}</a:tableStyleId>
              </a:tblPr>
              <a:tblGrid>
                <a:gridCol w="4446816">
                  <a:extLst>
                    <a:ext uri="{9D8B030D-6E8A-4147-A177-3AD203B41FA5}">
                      <a16:colId xmlns:a16="http://schemas.microsoft.com/office/drawing/2014/main" val="3339815132"/>
                    </a:ext>
                  </a:extLst>
                </a:gridCol>
                <a:gridCol w="7074464">
                  <a:extLst>
                    <a:ext uri="{9D8B030D-6E8A-4147-A177-3AD203B41FA5}">
                      <a16:colId xmlns:a16="http://schemas.microsoft.com/office/drawing/2014/main" val="222593216"/>
                    </a:ext>
                  </a:extLst>
                </a:gridCol>
              </a:tblGrid>
              <a:tr h="446992">
                <a:tc>
                  <a:txBody>
                    <a:bodyPr/>
                    <a:lstStyle/>
                    <a:p>
                      <a:pPr algn="l"/>
                      <a:r>
                        <a:rPr lang="de-AT" sz="1600" dirty="0"/>
                        <a:t>Kognitive Prozess-Kategorie</a:t>
                      </a:r>
                      <a:endParaRPr lang="de-AT" sz="1600" dirty="0">
                        <a:latin typeface="+mn-lt"/>
                      </a:endParaRPr>
                    </a:p>
                  </a:txBody>
                  <a:tcPr/>
                </a:tc>
                <a:tc>
                  <a:txBody>
                    <a:bodyPr/>
                    <a:lstStyle/>
                    <a:p>
                      <a:pPr algn="l"/>
                      <a:r>
                        <a:rPr lang="de-AT" sz="1600" dirty="0"/>
                        <a:t>Untertypen/Synonyme</a:t>
                      </a:r>
                      <a:endParaRPr lang="de-AT" sz="1600" dirty="0">
                        <a:latin typeface="+mn-lt"/>
                      </a:endParaRPr>
                    </a:p>
                  </a:txBody>
                  <a:tcPr/>
                </a:tc>
                <a:extLst>
                  <a:ext uri="{0D108BD9-81ED-4DB2-BD59-A6C34878D82A}">
                    <a16:rowId xmlns:a16="http://schemas.microsoft.com/office/drawing/2014/main" val="185447162"/>
                  </a:ext>
                </a:extLst>
              </a:tr>
              <a:tr h="781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1" kern="1200" dirty="0">
                          <a:effectLst/>
                        </a:rPr>
                        <a:t>Schaffen</a:t>
                      </a:r>
                      <a:r>
                        <a:rPr lang="de-AT" sz="1600" kern="1200" dirty="0">
                          <a:effectLst/>
                        </a:rPr>
                        <a:t>: Elemente zu einem neuen, kohärenten, funktionierenden Ganzen zusammenführen/ reorganisieren</a:t>
                      </a:r>
                      <a:endParaRPr lang="de-AT"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kern="1200" dirty="0">
                          <a:effectLst/>
                        </a:rPr>
                        <a:t>generieren, kreieren, zusammenstellen, zusammenführen, entwerfen, produzieren, konstruieren</a:t>
                      </a:r>
                      <a:endParaRPr lang="de-AT" sz="1600" dirty="0">
                        <a:latin typeface="+mn-lt"/>
                      </a:endParaRPr>
                    </a:p>
                    <a:p>
                      <a:pPr algn="l"/>
                      <a:endParaRPr lang="de-AT" sz="1600" dirty="0">
                        <a:latin typeface="+mn-lt"/>
                      </a:endParaRPr>
                    </a:p>
                  </a:txBody>
                  <a:tcPr/>
                </a:tc>
                <a:extLst>
                  <a:ext uri="{0D108BD9-81ED-4DB2-BD59-A6C34878D82A}">
                    <a16:rowId xmlns:a16="http://schemas.microsoft.com/office/drawing/2014/main" val="3397922732"/>
                  </a:ext>
                </a:extLst>
              </a:tr>
              <a:tr h="538191">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AT" sz="1600" b="1" kern="1200" dirty="0">
                          <a:effectLst/>
                        </a:rPr>
                        <a:t>Bewerten</a:t>
                      </a:r>
                      <a:r>
                        <a:rPr lang="de-AT" sz="1600" kern="1200" dirty="0">
                          <a:effectLst/>
                        </a:rPr>
                        <a:t>: Urteile anhand von Kriterien und Standards fällen</a:t>
                      </a:r>
                      <a:endParaRPr lang="de-AT" sz="1600" dirty="0">
                        <a:latin typeface="+mn-lt"/>
                      </a:endParaRPr>
                    </a:p>
                  </a:txBody>
                  <a:tcPr marL="68580" marR="68580" marT="0" marB="0"/>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AT" sz="1600" kern="1200" dirty="0">
                          <a:effectLst/>
                        </a:rPr>
                        <a:t>überprüfen, abstimmen, ermitteln, überwachen, testen, beurteilen, evaluieren, auswerten, schätzen,</a:t>
                      </a:r>
                      <a:endParaRPr lang="de-AT" sz="1600" dirty="0">
                        <a:latin typeface="+mn-lt"/>
                      </a:endParaRPr>
                    </a:p>
                  </a:txBody>
                  <a:tcPr marL="68580" marR="68580" marT="0" marB="0"/>
                </a:tc>
                <a:extLst>
                  <a:ext uri="{0D108BD9-81ED-4DB2-BD59-A6C34878D82A}">
                    <a16:rowId xmlns:a16="http://schemas.microsoft.com/office/drawing/2014/main" val="1209092677"/>
                  </a:ext>
                </a:extLst>
              </a:tr>
              <a:tr h="1244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1" kern="1200" dirty="0">
                          <a:effectLst/>
                        </a:rPr>
                        <a:t>Analysieren</a:t>
                      </a:r>
                      <a:r>
                        <a:rPr lang="de-AT" sz="1600" kern="1200" dirty="0">
                          <a:effectLst/>
                        </a:rPr>
                        <a:t>: Gliederung eines Materials in seine konstituierenden Teile und Bestimmung ihrer Interrelation und/oder Relation zu einer übergeordneten Struktur</a:t>
                      </a:r>
                      <a:endParaRPr lang="de-AT" sz="1600" dirty="0">
                        <a:latin typeface="+mn-lt"/>
                      </a:endParaRPr>
                    </a:p>
                    <a:p>
                      <a:pPr algn="l"/>
                      <a:endParaRPr lang="de-AT"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kern="1200" dirty="0">
                          <a:effectLst/>
                        </a:rPr>
                        <a:t>differenzieren, unterscheiden, kennzeichnen, charakterisieren, auslesen, auswählen, erfassen, organisieren, auffinden, Zusammenhänge erkennen, hervorheben, unterstreichen, strukturieren, beifügen, aufteilen</a:t>
                      </a:r>
                      <a:endParaRPr lang="de-AT" sz="1600" dirty="0">
                        <a:latin typeface="+mn-lt"/>
                      </a:endParaRPr>
                    </a:p>
                    <a:p>
                      <a:pPr algn="l"/>
                      <a:endParaRPr lang="de-AT" sz="1600" dirty="0">
                        <a:latin typeface="+mn-lt"/>
                      </a:endParaRPr>
                    </a:p>
                  </a:txBody>
                  <a:tcPr/>
                </a:tc>
                <a:extLst>
                  <a:ext uri="{0D108BD9-81ED-4DB2-BD59-A6C34878D82A}">
                    <a16:rowId xmlns:a16="http://schemas.microsoft.com/office/drawing/2014/main" val="3742822941"/>
                  </a:ext>
                </a:extLst>
              </a:tr>
              <a:tr h="781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1" kern="1200" dirty="0">
                          <a:effectLst/>
                        </a:rPr>
                        <a:t>Anwenden</a:t>
                      </a:r>
                      <a:r>
                        <a:rPr lang="de-AT" sz="1600" kern="1200" dirty="0">
                          <a:effectLst/>
                        </a:rPr>
                        <a:t>: Bestimmte Verfahren in bestimmten Situationen ausführen / verwenden</a:t>
                      </a:r>
                      <a:endParaRPr lang="de-AT" sz="1600" dirty="0">
                        <a:latin typeface="+mn-lt"/>
                      </a:endParaRPr>
                    </a:p>
                    <a:p>
                      <a:pPr algn="l"/>
                      <a:endParaRPr lang="de-AT"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kern="1200" dirty="0">
                          <a:effectLst/>
                        </a:rPr>
                        <a:t>ausführen, benutzen, implementieren, durchführen, übertragen, handhaben, umsetzen, lösen, demonstrieren,</a:t>
                      </a:r>
                      <a:endParaRPr lang="de-AT" sz="1600" dirty="0">
                        <a:latin typeface="+mn-lt"/>
                      </a:endParaRPr>
                    </a:p>
                    <a:p>
                      <a:pPr algn="l"/>
                      <a:endParaRPr lang="de-AT" sz="1600" dirty="0">
                        <a:latin typeface="+mn-lt"/>
                      </a:endParaRPr>
                    </a:p>
                  </a:txBody>
                  <a:tcPr/>
                </a:tc>
                <a:extLst>
                  <a:ext uri="{0D108BD9-81ED-4DB2-BD59-A6C34878D82A}">
                    <a16:rowId xmlns:a16="http://schemas.microsoft.com/office/drawing/2014/main" val="3050693409"/>
                  </a:ext>
                </a:extLst>
              </a:tr>
              <a:tr h="1244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1" dirty="0">
                          <a:effectLst/>
                        </a:rPr>
                        <a:t>Verstehen:</a:t>
                      </a:r>
                      <a:r>
                        <a:rPr lang="de-AT" sz="1600" dirty="0">
                          <a:effectLst/>
                        </a:rPr>
                        <a:t> Bedeutung / Relevanz von Wissen erkennen und herstellen indem zum Beispiel neues mit altem Wissen verknüpft wird</a:t>
                      </a:r>
                      <a:endParaRPr lang="de-AT" sz="1600" dirty="0">
                        <a:effectLst/>
                        <a:latin typeface="+mn-lt"/>
                        <a:ea typeface="Times New Roman" panose="02020603050405020304" pitchFamily="18" charset="0"/>
                        <a:cs typeface="Times New Roman" panose="02020603050405020304" pitchFamily="18" charset="0"/>
                      </a:endParaRPr>
                    </a:p>
                    <a:p>
                      <a:pPr algn="l"/>
                      <a:endParaRPr lang="de-AT"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dirty="0">
                          <a:effectLst/>
                        </a:rPr>
                        <a:t>interpretieren, klären, paraphrasieren, darstellen, übersetzen, erläutern, illustrieren, veranschaulichen, realisieren, klassifizieren, kategorisieren, subsumieren, zusammenfassen, abstrahieren, generalisieren, folgern, schließen, interpolieren, extrapolieren, voraussagen, vergleichen, kontrastieren, abbilden, anpassen, erklären, modellieren, erkennen, diskutieren, beschreiben,</a:t>
                      </a:r>
                      <a:endParaRPr lang="de-AT" sz="1600" dirty="0">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51519234"/>
                  </a:ext>
                </a:extLst>
              </a:tr>
              <a:tr h="848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1" kern="1200" dirty="0">
                          <a:effectLst/>
                        </a:rPr>
                        <a:t>Erinnern</a:t>
                      </a:r>
                      <a:r>
                        <a:rPr lang="de-AT" sz="1600" kern="1200" dirty="0">
                          <a:effectLst/>
                        </a:rPr>
                        <a:t>: Relevantes Wissen aus dem Langzeitgedächtnis abrufen</a:t>
                      </a:r>
                      <a:endParaRPr lang="de-AT" sz="1600" dirty="0">
                        <a:latin typeface="+mn-lt"/>
                      </a:endParaRPr>
                    </a:p>
                    <a:p>
                      <a:pPr algn="l"/>
                      <a:endParaRPr lang="de-AT"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kern="1200" dirty="0">
                          <a:effectLst/>
                        </a:rPr>
                        <a:t>erkennen, identifizieren, wiederaufrufen, zurückrufen, wiederherstellen, abrufen, reproduzieren, auflisten, wiederholen, darlegen</a:t>
                      </a:r>
                      <a:endParaRPr lang="de-AT" sz="1600" dirty="0">
                        <a:latin typeface="+mn-lt"/>
                      </a:endParaRPr>
                    </a:p>
                  </a:txBody>
                  <a:tcPr/>
                </a:tc>
                <a:extLst>
                  <a:ext uri="{0D108BD9-81ED-4DB2-BD59-A6C34878D82A}">
                    <a16:rowId xmlns:a16="http://schemas.microsoft.com/office/drawing/2014/main" val="1678482582"/>
                  </a:ext>
                </a:extLst>
              </a:tr>
            </a:tbl>
          </a:graphicData>
        </a:graphic>
      </p:graphicFrame>
      <p:sp>
        <p:nvSpPr>
          <p:cNvPr id="4" name="Untertitel 15">
            <a:extLst>
              <a:ext uri="{FF2B5EF4-FFF2-40B4-BE49-F238E27FC236}">
                <a16:creationId xmlns:a16="http://schemas.microsoft.com/office/drawing/2014/main" id="{B1F6BC98-AE30-4315-9504-566D280B71A3}"/>
              </a:ext>
            </a:extLst>
          </p:cNvPr>
          <p:cNvSpPr txBox="1">
            <a:spLocks/>
          </p:cNvSpPr>
          <p:nvPr/>
        </p:nvSpPr>
        <p:spPr>
          <a:xfrm rot="5400000">
            <a:off x="8616680" y="3276000"/>
            <a:ext cx="6876000" cy="324000"/>
          </a:xfrm>
          <a:prstGeom prst="rect">
            <a:avLst/>
          </a:prstGeom>
          <a:solidFill>
            <a:srgbClr val="EB8B2D">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542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46"/>
          <p:cNvSpPr txBox="1"/>
          <p:nvPr/>
        </p:nvSpPr>
        <p:spPr>
          <a:xfrm>
            <a:off x="335360" y="135525"/>
            <a:ext cx="10515600" cy="48530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548135"/>
              </a:buClr>
              <a:buSzPts val="3200"/>
              <a:buFont typeface="Calibri"/>
              <a:buNone/>
              <a:tabLst/>
              <a:defRPr/>
            </a:pPr>
            <a:r>
              <a:rPr kumimoji="0" lang="de-AT" sz="3200" b="1" i="0" u="none" strike="noStrike" kern="0" cap="none" spc="0" normalizeH="0" baseline="0" noProof="0" dirty="0">
                <a:ln>
                  <a:noFill/>
                </a:ln>
                <a:solidFill>
                  <a:srgbClr val="548135"/>
                </a:solidFill>
                <a:effectLst/>
                <a:uLnTx/>
                <a:uFillTx/>
                <a:latin typeface="Calibri"/>
                <a:ea typeface="Calibri"/>
                <a:cs typeface="Calibri"/>
                <a:sym typeface="Calibri"/>
              </a:rPr>
              <a:t>Lernergebnisse - Taxonomie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54" name="Google Shape;1054;p46"/>
          <p:cNvSpPr txBox="1"/>
          <p:nvPr/>
        </p:nvSpPr>
        <p:spPr>
          <a:xfrm rot="5400000">
            <a:off x="8616680" y="3263300"/>
            <a:ext cx="6876000" cy="324000"/>
          </a:xfrm>
          <a:prstGeom prst="rect">
            <a:avLst/>
          </a:prstGeom>
          <a:solidFill>
            <a:srgbClr val="EB8B2D">
              <a:alpha val="6941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343433"/>
              </a:buClr>
              <a:buSzPts val="2000"/>
              <a:buFont typeface="Arial"/>
              <a:buNone/>
              <a:tabLst/>
              <a:defRPr/>
            </a:pPr>
            <a:endParaRPr kumimoji="0" sz="2000" b="0" i="0" u="none" strike="noStrike" kern="0" cap="none" spc="0" normalizeH="0" baseline="0" noProof="0">
              <a:ln>
                <a:noFill/>
              </a:ln>
              <a:solidFill>
                <a:srgbClr val="343433"/>
              </a:solidFill>
              <a:effectLst/>
              <a:uLnTx/>
              <a:uFillTx/>
              <a:latin typeface="Calibri"/>
              <a:ea typeface="Calibri"/>
              <a:cs typeface="Calibri"/>
              <a:sym typeface="Calibri"/>
            </a:endParaRPr>
          </a:p>
        </p:txBody>
      </p:sp>
      <p:grpSp>
        <p:nvGrpSpPr>
          <p:cNvPr id="1055" name="Google Shape;1055;p46"/>
          <p:cNvGrpSpPr/>
          <p:nvPr/>
        </p:nvGrpSpPr>
        <p:grpSpPr>
          <a:xfrm>
            <a:off x="317875" y="1067833"/>
            <a:ext cx="5765050" cy="5071533"/>
            <a:chOff x="317875" y="1067833"/>
            <a:chExt cx="5765050" cy="5071533"/>
          </a:xfrm>
        </p:grpSpPr>
        <p:sp>
          <p:nvSpPr>
            <p:cNvPr id="1056" name="Google Shape;1056;p46"/>
            <p:cNvSpPr/>
            <p:nvPr/>
          </p:nvSpPr>
          <p:spPr>
            <a:xfrm>
              <a:off x="317875" y="1067833"/>
              <a:ext cx="5765050" cy="5071533"/>
            </a:xfrm>
            <a:prstGeom prst="triangle">
              <a:avLst>
                <a:gd name="adj" fmla="val 50000"/>
              </a:avLst>
            </a:prstGeom>
            <a:solidFill>
              <a:srgbClr val="F2F2F2"/>
            </a:solidFill>
            <a:ln>
              <a:noFill/>
            </a:ln>
            <a:effectLst>
              <a:outerShdw blurRad="152400" dist="317500" dir="5400000" sx="90000" sy="-19000" rotWithShape="0">
                <a:srgbClr val="000000">
                  <a:alpha val="14509"/>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57" name="Google Shape;1057;p46"/>
            <p:cNvSpPr txBox="1"/>
            <p:nvPr/>
          </p:nvSpPr>
          <p:spPr>
            <a:xfrm>
              <a:off x="642056" y="5643034"/>
              <a:ext cx="5148874"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KNOWLEDGE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8" name="Google Shape;1058;p46"/>
            <p:cNvSpPr txBox="1"/>
            <p:nvPr/>
          </p:nvSpPr>
          <p:spPr>
            <a:xfrm>
              <a:off x="969433" y="4943173"/>
              <a:ext cx="4436534"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COMPREHENSION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9" name="Google Shape;1059;p46"/>
            <p:cNvSpPr txBox="1"/>
            <p:nvPr/>
          </p:nvSpPr>
          <p:spPr>
            <a:xfrm>
              <a:off x="1381760" y="4230612"/>
              <a:ext cx="3649980"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APPLICATION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0" name="Google Shape;1060;p46"/>
            <p:cNvSpPr txBox="1"/>
            <p:nvPr/>
          </p:nvSpPr>
          <p:spPr>
            <a:xfrm>
              <a:off x="1750059" y="3570956"/>
              <a:ext cx="2930867"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ANALYSIS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1" name="Google Shape;1061;p46"/>
            <p:cNvSpPr txBox="1"/>
            <p:nvPr/>
          </p:nvSpPr>
          <p:spPr>
            <a:xfrm>
              <a:off x="2120900" y="2913850"/>
              <a:ext cx="2179320"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SYNTHESIS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2" name="Google Shape;1062;p46"/>
            <p:cNvSpPr txBox="1"/>
            <p:nvPr/>
          </p:nvSpPr>
          <p:spPr>
            <a:xfrm>
              <a:off x="2207711" y="2165294"/>
              <a:ext cx="1875586"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EVALUATION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063" name="Google Shape;1063;p46"/>
          <p:cNvGrpSpPr/>
          <p:nvPr/>
        </p:nvGrpSpPr>
        <p:grpSpPr>
          <a:xfrm>
            <a:off x="6109075" y="1067833"/>
            <a:ext cx="5765050" cy="5071533"/>
            <a:chOff x="6109075" y="1067833"/>
            <a:chExt cx="5765050" cy="5071533"/>
          </a:xfrm>
        </p:grpSpPr>
        <p:sp>
          <p:nvSpPr>
            <p:cNvPr id="1064" name="Google Shape;1064;p46"/>
            <p:cNvSpPr/>
            <p:nvPr/>
          </p:nvSpPr>
          <p:spPr>
            <a:xfrm>
              <a:off x="6109075" y="1067833"/>
              <a:ext cx="5765050" cy="5071533"/>
            </a:xfrm>
            <a:prstGeom prst="triangle">
              <a:avLst>
                <a:gd name="adj" fmla="val 50000"/>
              </a:avLst>
            </a:prstGeom>
            <a:gradFill>
              <a:gsLst>
                <a:gs pos="0">
                  <a:srgbClr val="FFBC7E"/>
                </a:gs>
                <a:gs pos="50000">
                  <a:srgbClr val="FFD4B1"/>
                </a:gs>
                <a:gs pos="100000">
                  <a:srgbClr val="FFE9D9"/>
                </a:gs>
              </a:gsLst>
              <a:path path="circle">
                <a:fillToRect l="100000" t="100000"/>
              </a:path>
              <a:tileRect r="-100000" b="-100000"/>
            </a:gradFill>
            <a:ln>
              <a:noFill/>
            </a:ln>
            <a:effectLst>
              <a:outerShdw blurRad="152400" dist="317500" dir="5400000" sx="90000" sy="-19000" rotWithShape="0">
                <a:srgbClr val="000000">
                  <a:alpha val="14509"/>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5" name="Google Shape;1065;p46"/>
            <p:cNvSpPr txBox="1"/>
            <p:nvPr/>
          </p:nvSpPr>
          <p:spPr>
            <a:xfrm>
              <a:off x="6445956" y="5655734"/>
              <a:ext cx="5148874"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REMEMBER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6" name="Google Shape;1066;p46"/>
            <p:cNvSpPr txBox="1"/>
            <p:nvPr/>
          </p:nvSpPr>
          <p:spPr>
            <a:xfrm>
              <a:off x="6773333" y="4943173"/>
              <a:ext cx="4436534"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UNDERSTAND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7" name="Google Shape;1067;p46"/>
            <p:cNvSpPr txBox="1"/>
            <p:nvPr/>
          </p:nvSpPr>
          <p:spPr>
            <a:xfrm>
              <a:off x="7185660" y="4230612"/>
              <a:ext cx="3611880"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APPLY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8" name="Google Shape;1068;p46"/>
            <p:cNvSpPr txBox="1"/>
            <p:nvPr/>
          </p:nvSpPr>
          <p:spPr>
            <a:xfrm>
              <a:off x="7566660" y="3570956"/>
              <a:ext cx="2849882"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ANALYZE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9" name="Google Shape;1069;p46"/>
            <p:cNvSpPr txBox="1"/>
            <p:nvPr/>
          </p:nvSpPr>
          <p:spPr>
            <a:xfrm>
              <a:off x="7924800" y="2913850"/>
              <a:ext cx="2133600" cy="46166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EVALUATE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0" name="Google Shape;1070;p46"/>
            <p:cNvSpPr txBox="1"/>
            <p:nvPr/>
          </p:nvSpPr>
          <p:spPr>
            <a:xfrm>
              <a:off x="8297334" y="2254194"/>
              <a:ext cx="1388534" cy="461665"/>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000000"/>
                  </a:solidFill>
                  <a:effectLst/>
                  <a:uLnTx/>
                  <a:uFillTx/>
                  <a:latin typeface="Calibri"/>
                  <a:ea typeface="Calibri"/>
                  <a:cs typeface="Calibri"/>
                  <a:sym typeface="Calibri"/>
                </a:rPr>
                <a:t>CREATE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071" name="Google Shape;1071;p46"/>
          <p:cNvSpPr/>
          <p:nvPr/>
        </p:nvSpPr>
        <p:spPr>
          <a:xfrm rot="-673033">
            <a:off x="4308253" y="2499289"/>
            <a:ext cx="4016382" cy="346447"/>
          </a:xfrm>
          <a:prstGeom prst="leftRightArrow">
            <a:avLst>
              <a:gd name="adj1" fmla="val 50000"/>
              <a:gd name="adj2" fmla="val 50000"/>
            </a:avLst>
          </a:prstGeom>
          <a:gradFill>
            <a:gsLst>
              <a:gs pos="0">
                <a:srgbClr val="F7CAAC"/>
              </a:gs>
              <a:gs pos="74000">
                <a:srgbClr val="FBE4D4"/>
              </a:gs>
              <a:gs pos="100000">
                <a:srgbClr val="D8D8D8"/>
              </a:gs>
            </a:gsLst>
            <a:path path="circle">
              <a:fillToRect l="100000" t="100000"/>
            </a:path>
            <a:tileRect r="-100000" b="-10000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2" name="Google Shape;1072;p46"/>
          <p:cNvSpPr/>
          <p:nvPr/>
        </p:nvSpPr>
        <p:spPr>
          <a:xfrm rot="659639">
            <a:off x="4081199" y="2557632"/>
            <a:ext cx="3828640" cy="346447"/>
          </a:xfrm>
          <a:prstGeom prst="leftRightArrow">
            <a:avLst>
              <a:gd name="adj1" fmla="val 50000"/>
              <a:gd name="adj2" fmla="val 50000"/>
            </a:avLst>
          </a:prstGeom>
          <a:gradFill>
            <a:gsLst>
              <a:gs pos="0">
                <a:srgbClr val="F7CAAC"/>
              </a:gs>
              <a:gs pos="5000">
                <a:srgbClr val="F7CAAC"/>
              </a:gs>
              <a:gs pos="64000">
                <a:srgbClr val="FBE4D4"/>
              </a:gs>
              <a:gs pos="100000">
                <a:srgbClr val="D8D8D8"/>
              </a:gs>
            </a:gsLst>
            <a:path path="circle">
              <a:fillToRect l="100000" t="100000"/>
            </a:path>
            <a:tileRect r="-100000" b="-10000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3" name="Google Shape;1073;p46"/>
          <p:cNvSpPr txBox="1"/>
          <p:nvPr/>
        </p:nvSpPr>
        <p:spPr>
          <a:xfrm>
            <a:off x="358289" y="1737724"/>
            <a:ext cx="1391770" cy="461624"/>
          </a:xfrm>
          <a:prstGeom prst="rect">
            <a:avLst/>
          </a:prstGeom>
          <a:noFill/>
          <a:ln w="9525" cap="flat" cmpd="sng">
            <a:solidFill>
              <a:srgbClr val="A5A5A5"/>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dirty="0">
                <a:ln>
                  <a:noFill/>
                </a:ln>
                <a:solidFill>
                  <a:srgbClr val="000000"/>
                </a:solidFill>
                <a:effectLst/>
                <a:uLnTx/>
                <a:uFillTx/>
                <a:latin typeface="Calibri"/>
                <a:ea typeface="Calibri"/>
                <a:cs typeface="Calibri"/>
                <a:sym typeface="Calibri"/>
              </a:rPr>
              <a:t>Bloom</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74" name="Google Shape;1074;p46"/>
          <p:cNvSpPr txBox="1"/>
          <p:nvPr/>
        </p:nvSpPr>
        <p:spPr>
          <a:xfrm>
            <a:off x="10143520" y="1748169"/>
            <a:ext cx="1606098" cy="1046400"/>
          </a:xfrm>
          <a:prstGeom prst="rect">
            <a:avLst/>
          </a:prstGeom>
          <a:noFill/>
          <a:ln w="9525" cap="flat" cmpd="sng">
            <a:solidFill>
              <a:srgbClr val="EB8B2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dirty="0">
                <a:ln>
                  <a:noFill/>
                </a:ln>
                <a:solidFill>
                  <a:srgbClr val="000000"/>
                </a:solidFill>
                <a:effectLst/>
                <a:uLnTx/>
                <a:uFillTx/>
                <a:latin typeface="Calibri"/>
                <a:ea typeface="Calibri"/>
                <a:cs typeface="Calibri"/>
                <a:sym typeface="Calibri"/>
              </a:rPr>
              <a:t>Anderson,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dirty="0" err="1">
                <a:ln>
                  <a:noFill/>
                </a:ln>
                <a:solidFill>
                  <a:srgbClr val="000000"/>
                </a:solidFill>
                <a:effectLst/>
                <a:uLnTx/>
                <a:uFillTx/>
                <a:latin typeface="Calibri"/>
                <a:ea typeface="Calibri"/>
                <a:cs typeface="Calibri"/>
                <a:sym typeface="Calibri"/>
              </a:rPr>
              <a:t>Krathwohl</a:t>
            </a:r>
            <a:br>
              <a:rPr kumimoji="0" lang="de-AT" sz="24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075" name="Google Shape;1075;p46"/>
          <p:cNvGrpSpPr/>
          <p:nvPr/>
        </p:nvGrpSpPr>
        <p:grpSpPr>
          <a:xfrm>
            <a:off x="263596" y="6236385"/>
            <a:ext cx="11496604" cy="660446"/>
            <a:chOff x="263596" y="6236385"/>
            <a:chExt cx="11496604" cy="660446"/>
          </a:xfrm>
        </p:grpSpPr>
        <p:sp>
          <p:nvSpPr>
            <p:cNvPr id="1076" name="Google Shape;1076;p46"/>
            <p:cNvSpPr/>
            <p:nvPr/>
          </p:nvSpPr>
          <p:spPr>
            <a:xfrm>
              <a:off x="335360" y="6236385"/>
              <a:ext cx="11424840" cy="372475"/>
            </a:xfrm>
            <a:prstGeom prst="rightArrow">
              <a:avLst>
                <a:gd name="adj1" fmla="val 50000"/>
                <a:gd name="adj2" fmla="val 50000"/>
              </a:avLst>
            </a:prstGeom>
            <a:gradFill>
              <a:gsLst>
                <a:gs pos="0">
                  <a:srgbClr val="F7CAAC"/>
                </a:gs>
                <a:gs pos="5000">
                  <a:srgbClr val="F7CAAC"/>
                </a:gs>
                <a:gs pos="46000">
                  <a:srgbClr val="FBE4D4"/>
                </a:gs>
                <a:gs pos="100000">
                  <a:srgbClr val="D8D8D8"/>
                </a:gs>
              </a:gsLst>
              <a:path path="circle">
                <a:fillToRect l="100000" t="100000"/>
              </a:path>
              <a:tileRect r="-100000" b="-10000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7" name="Google Shape;1077;p46"/>
            <p:cNvSpPr txBox="1"/>
            <p:nvPr/>
          </p:nvSpPr>
          <p:spPr>
            <a:xfrm>
              <a:off x="263596" y="6250500"/>
              <a:ext cx="942904"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AT" sz="1800" b="1" i="0" u="none" strike="noStrike" kern="0" cap="none" spc="0" normalizeH="0" baseline="0" noProof="0">
                  <a:ln>
                    <a:noFill/>
                  </a:ln>
                  <a:solidFill>
                    <a:srgbClr val="7F7F7F"/>
                  </a:solidFill>
                  <a:effectLst/>
                  <a:uLnTx/>
                  <a:uFillTx/>
                  <a:latin typeface="Calibri"/>
                  <a:ea typeface="Calibri"/>
                  <a:cs typeface="Calibri"/>
                  <a:sym typeface="Calibri"/>
                </a:rPr>
                <a:t>NOUN</a:t>
              </a:r>
              <a:r>
                <a:rPr kumimoji="0" lang="de-AT"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8" name="Google Shape;1078;p46"/>
            <p:cNvSpPr txBox="1"/>
            <p:nvPr/>
          </p:nvSpPr>
          <p:spPr>
            <a:xfrm>
              <a:off x="10842776" y="6237800"/>
              <a:ext cx="78232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AT" sz="1800" b="1" i="0" u="none" strike="noStrike" kern="0" cap="none" spc="0" normalizeH="0" baseline="0" noProof="0">
                  <a:ln>
                    <a:noFill/>
                  </a:ln>
                  <a:solidFill>
                    <a:srgbClr val="C55A11"/>
                  </a:solidFill>
                  <a:effectLst/>
                  <a:uLnTx/>
                  <a:uFillTx/>
                  <a:latin typeface="Calibri"/>
                  <a:ea typeface="Calibri"/>
                  <a:cs typeface="Calibri"/>
                  <a:sym typeface="Calibri"/>
                </a:rPr>
                <a:t>VERB</a:t>
              </a:r>
              <a:r>
                <a:rPr kumimoji="0" lang="de-AT"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079" name="Google Shape;1079;p46"/>
          <p:cNvSpPr/>
          <p:nvPr/>
        </p:nvSpPr>
        <p:spPr>
          <a:xfrm>
            <a:off x="358289" y="733736"/>
            <a:ext cx="11449272"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AT" sz="2000" b="0" i="0" u="none" strike="noStrike" kern="0" cap="none" spc="0" normalizeH="0" baseline="0" noProof="0">
                <a:ln>
                  <a:noFill/>
                </a:ln>
                <a:solidFill>
                  <a:srgbClr val="548135"/>
                </a:solidFill>
                <a:effectLst/>
                <a:uLnTx/>
                <a:uFillTx/>
                <a:latin typeface="Calibri"/>
                <a:ea typeface="Calibri"/>
                <a:cs typeface="Calibri"/>
                <a:sym typeface="Calibri"/>
              </a:rPr>
              <a:t>D.R. Krathwohl (2002) A Revision of Bloom‘s Taxonomy: An Overview, Theory Into Practice, 41:4, 212-218 </a:t>
            </a:r>
            <a:br>
              <a:rPr kumimoji="0" lang="de-AT" sz="2400" b="0" i="1" u="none" strike="noStrike" kern="0" cap="none" spc="0" normalizeH="0" baseline="0" noProof="0">
                <a:ln>
                  <a:noFill/>
                </a:ln>
                <a:solidFill>
                  <a:srgbClr val="548135"/>
                </a:solidFill>
                <a:effectLst/>
                <a:uLnTx/>
                <a:uFillTx/>
                <a:latin typeface="Calibri"/>
                <a:ea typeface="Calibri"/>
                <a:cs typeface="Calibri"/>
                <a:sym typeface="Calibri"/>
              </a:rPr>
            </a:br>
            <a:r>
              <a:rPr kumimoji="0" lang="de-AT" sz="1600" b="0" i="1" u="none" strike="noStrike" kern="0" cap="none" spc="0" normalizeH="0" baseline="0" noProof="0">
                <a:ln>
                  <a:noFill/>
                </a:ln>
                <a:solidFill>
                  <a:srgbClr val="A5A5A5"/>
                </a:solidFill>
                <a:effectLst/>
                <a:uLnTx/>
                <a:uFillTx/>
                <a:latin typeface="Calibri"/>
                <a:ea typeface="Calibri"/>
                <a:cs typeface="Calibri"/>
                <a:sym typeface="Calibri"/>
              </a:rPr>
              <a:t>https://doi.org/10.1207/s15430421tip4104_2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080" name="Google Shape;1080;p46"/>
          <p:cNvCxnSpPr/>
          <p:nvPr/>
        </p:nvCxnSpPr>
        <p:spPr>
          <a:xfrm rot="10800000">
            <a:off x="6070225" y="1380067"/>
            <a:ext cx="26150" cy="4759299"/>
          </a:xfrm>
          <a:prstGeom prst="straightConnector1">
            <a:avLst/>
          </a:prstGeom>
          <a:noFill/>
          <a:ln w="12700" cap="flat" cmpd="sng">
            <a:solidFill>
              <a:srgbClr val="D0CECE"/>
            </a:solidFill>
            <a:prstDash val="dash"/>
            <a:miter lim="800000"/>
            <a:headEnd type="none" w="sm" len="sm"/>
            <a:tailEnd type="none" w="sm" len="sm"/>
          </a:ln>
        </p:spPr>
      </p:cxnSp>
      <p:sp>
        <p:nvSpPr>
          <p:cNvPr id="1081" name="Google Shape;1081;p46"/>
          <p:cNvSpPr txBox="1"/>
          <p:nvPr/>
        </p:nvSpPr>
        <p:spPr>
          <a:xfrm rot="-3616714">
            <a:off x="-381169" y="4027558"/>
            <a:ext cx="2845747" cy="461665"/>
          </a:xfrm>
          <a:prstGeom prst="rect">
            <a:avLst/>
          </a:prstGeom>
          <a:noFill/>
          <a:ln w="9525" cap="flat" cmpd="sng">
            <a:solidFill>
              <a:srgbClr val="A5A5A5"/>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1" u="none" strike="noStrike" kern="0" cap="none" spc="0" normalizeH="0" baseline="0" noProof="0">
                <a:ln>
                  <a:noFill/>
                </a:ln>
                <a:solidFill>
                  <a:srgbClr val="7F7F7F"/>
                </a:solidFill>
                <a:effectLst/>
                <a:uLnTx/>
                <a:uFillTx/>
                <a:latin typeface="Calibri"/>
                <a:ea typeface="Calibri"/>
                <a:cs typeface="Calibri"/>
                <a:sym typeface="Calibri"/>
              </a:rPr>
              <a:t>original Taxonomy</a:t>
            </a:r>
            <a:endParaRPr kumimoji="0" sz="2400" b="0" i="1" u="none" strike="noStrike" kern="0" cap="none" spc="0" normalizeH="0" baseline="0" noProof="0">
              <a:ln>
                <a:noFill/>
              </a:ln>
              <a:solidFill>
                <a:srgbClr val="7F7F7F"/>
              </a:solidFill>
              <a:effectLst/>
              <a:uLnTx/>
              <a:uFillTx/>
              <a:latin typeface="Calibri"/>
              <a:ea typeface="Calibri"/>
              <a:cs typeface="Calibri"/>
              <a:sym typeface="Calibri"/>
            </a:endParaRPr>
          </a:p>
        </p:txBody>
      </p:sp>
      <p:sp>
        <p:nvSpPr>
          <p:cNvPr id="1082" name="Google Shape;1082;p46"/>
          <p:cNvSpPr txBox="1"/>
          <p:nvPr/>
        </p:nvSpPr>
        <p:spPr>
          <a:xfrm rot="-3593272">
            <a:off x="5463594" y="4141444"/>
            <a:ext cx="2592000" cy="461665"/>
          </a:xfrm>
          <a:prstGeom prst="rect">
            <a:avLst/>
          </a:prstGeom>
          <a:noFill/>
          <a:ln w="9525" cap="flat" cmpd="sng">
            <a:solidFill>
              <a:srgbClr val="EB8B2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AT" sz="2400" b="0" i="0" u="none" strike="noStrike" kern="0" cap="none" spc="0" normalizeH="0" baseline="0" noProof="0">
                <a:ln>
                  <a:noFill/>
                </a:ln>
                <a:solidFill>
                  <a:srgbClr val="7F7F7F"/>
                </a:solidFill>
                <a:effectLst/>
                <a:uLnTx/>
                <a:uFillTx/>
                <a:latin typeface="Calibri"/>
                <a:ea typeface="Calibri"/>
                <a:cs typeface="Calibri"/>
                <a:sym typeface="Calibri"/>
              </a:rPr>
              <a:t>revised Taxonomy</a:t>
            </a:r>
            <a:endParaRPr kumimoji="0" sz="2400" b="0" i="0" u="none" strike="noStrike" kern="0" cap="none" spc="0" normalizeH="0" baseline="0" noProof="0">
              <a:ln>
                <a:noFill/>
              </a:ln>
              <a:solidFill>
                <a:srgbClr val="7F7F7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a:extLst>
              <a:ext uri="{FF2B5EF4-FFF2-40B4-BE49-F238E27FC236}">
                <a16:creationId xmlns:a16="http://schemas.microsoft.com/office/drawing/2014/main" id="{1637C830-8759-4B69-A72E-61078248F600}"/>
              </a:ext>
            </a:extLst>
          </p:cNvPr>
          <p:cNvGraphicFramePr>
            <a:graphicFrameLocks noGrp="1"/>
          </p:cNvGraphicFramePr>
          <p:nvPr>
            <p:extLst/>
          </p:nvPr>
        </p:nvGraphicFramePr>
        <p:xfrm>
          <a:off x="983432" y="1247951"/>
          <a:ext cx="10116143" cy="3151366"/>
        </p:xfrm>
        <a:graphic>
          <a:graphicData uri="http://schemas.openxmlformats.org/drawingml/2006/table">
            <a:tbl>
              <a:tblPr firstRow="1" firstCol="1" bandRow="1">
                <a:tableStyleId>{5C22544A-7EE6-4342-B048-85BDC9FD1C3A}</a:tableStyleId>
              </a:tblPr>
              <a:tblGrid>
                <a:gridCol w="404648">
                  <a:extLst>
                    <a:ext uri="{9D8B030D-6E8A-4147-A177-3AD203B41FA5}">
                      <a16:colId xmlns:a16="http://schemas.microsoft.com/office/drawing/2014/main" val="1023509516"/>
                    </a:ext>
                  </a:extLst>
                </a:gridCol>
                <a:gridCol w="7958031">
                  <a:extLst>
                    <a:ext uri="{9D8B030D-6E8A-4147-A177-3AD203B41FA5}">
                      <a16:colId xmlns:a16="http://schemas.microsoft.com/office/drawing/2014/main" val="672881777"/>
                    </a:ext>
                  </a:extLst>
                </a:gridCol>
                <a:gridCol w="876732">
                  <a:extLst>
                    <a:ext uri="{9D8B030D-6E8A-4147-A177-3AD203B41FA5}">
                      <a16:colId xmlns:a16="http://schemas.microsoft.com/office/drawing/2014/main" val="3720633528"/>
                    </a:ext>
                  </a:extLst>
                </a:gridCol>
                <a:gridCol w="876732">
                  <a:extLst>
                    <a:ext uri="{9D8B030D-6E8A-4147-A177-3AD203B41FA5}">
                      <a16:colId xmlns:a16="http://schemas.microsoft.com/office/drawing/2014/main" val="2448725699"/>
                    </a:ext>
                  </a:extLst>
                </a:gridCol>
              </a:tblGrid>
              <a:tr h="432048">
                <a:tc>
                  <a:txBody>
                    <a:bodyPr/>
                    <a:lstStyle/>
                    <a:p>
                      <a:pPr>
                        <a:lnSpc>
                          <a:spcPct val="107000"/>
                        </a:lnSpc>
                        <a:spcAft>
                          <a:spcPts val="0"/>
                        </a:spcAft>
                      </a:pPr>
                      <a:r>
                        <a:rPr lang="de-DE" sz="1600" dirty="0">
                          <a:solidFill>
                            <a:schemeClr val="tx1"/>
                          </a:solidFill>
                          <a:effectLst/>
                        </a:rPr>
                        <a:t>1.</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Pflichtmodul: Einführung in die Programmierung</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a:solidFill>
                            <a:schemeClr val="tx1"/>
                          </a:solidFill>
                          <a:effectLst/>
                        </a:rPr>
                        <a:t>SSt</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a:solidFill>
                            <a:schemeClr val="tx1"/>
                          </a:solidFill>
                          <a:effectLst/>
                        </a:rPr>
                        <a:t>ECTS-AP</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1999364777"/>
                  </a:ext>
                </a:extLst>
              </a:tr>
              <a:tr h="322972">
                <a:tc>
                  <a:txBody>
                    <a:bodyPr/>
                    <a:lstStyle/>
                    <a:p>
                      <a:pPr>
                        <a:lnSpc>
                          <a:spcPct val="107000"/>
                        </a:lnSpc>
                        <a:spcAft>
                          <a:spcPts val="0"/>
                        </a:spcAft>
                      </a:pPr>
                      <a:r>
                        <a:rPr lang="de-DE" sz="1600">
                          <a:solidFill>
                            <a:schemeClr val="tx1"/>
                          </a:solidFill>
                          <a:effectLst/>
                        </a:rPr>
                        <a:t>a.</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rPr>
                        <a:t>VO</a:t>
                      </a:r>
                      <a:r>
                        <a:rPr lang="de-DE" sz="1600" dirty="0">
                          <a:solidFill>
                            <a:schemeClr val="tx1"/>
                          </a:solidFill>
                          <a:effectLst/>
                        </a:rPr>
                        <a:t> </a:t>
                      </a:r>
                      <a:r>
                        <a:rPr lang="de-DE" sz="1600" b="1" dirty="0">
                          <a:solidFill>
                            <a:schemeClr val="tx1"/>
                          </a:solidFill>
                          <a:effectLst/>
                        </a:rPr>
                        <a:t>Einführung in die Programmierung</a:t>
                      </a: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4,5</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3074476330"/>
                  </a:ext>
                </a:extLst>
              </a:tr>
              <a:tr h="523317">
                <a:tc>
                  <a:txBody>
                    <a:bodyPr/>
                    <a:lstStyle/>
                    <a:p>
                      <a:pPr>
                        <a:lnSpc>
                          <a:spcPct val="107000"/>
                        </a:lnSpc>
                        <a:spcAft>
                          <a:spcPts val="0"/>
                        </a:spcAft>
                      </a:pPr>
                      <a:r>
                        <a:rPr lang="de-DE" sz="1600">
                          <a:solidFill>
                            <a:schemeClr val="tx1"/>
                          </a:solidFill>
                          <a:effectLst/>
                        </a:rPr>
                        <a:t>b.</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rPr>
                        <a:t>PS Einführung in die Programmierung</a:t>
                      </a: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a:solidFill>
                            <a:schemeClr val="tx1"/>
                          </a:solidFill>
                          <a:effectLst/>
                        </a:rPr>
                        <a:t>2</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2013812540"/>
                  </a:ext>
                </a:extLst>
              </a:tr>
              <a:tr h="222823">
                <a:tc>
                  <a:txBody>
                    <a:bodyPr/>
                    <a:lstStyle/>
                    <a:p>
                      <a:pPr>
                        <a:lnSpc>
                          <a:spcPct val="107000"/>
                        </a:lnSpc>
                        <a:spcAft>
                          <a:spcPts val="0"/>
                        </a:spcAft>
                      </a:pPr>
                      <a:r>
                        <a:rPr lang="de-DE" sz="1600" dirty="0">
                          <a:solidFill>
                            <a:schemeClr val="tx1"/>
                          </a:solidFill>
                          <a:effectLst/>
                        </a:rPr>
                        <a:t> </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dirty="0">
                          <a:solidFill>
                            <a:schemeClr val="tx1"/>
                          </a:solidFill>
                          <a:effectLst/>
                        </a:rPr>
                        <a:t>Summe</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endParaRPr lang="de-AT"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a:txBody>
                    <a:bodyPr/>
                    <a:lstStyle/>
                    <a:p>
                      <a:pPr>
                        <a:lnSpc>
                          <a:spcPct val="107000"/>
                        </a:lnSpc>
                        <a:spcAft>
                          <a:spcPts val="0"/>
                        </a:spcAft>
                      </a:pPr>
                      <a:r>
                        <a:rPr lang="de-DE" sz="1600" b="1" dirty="0">
                          <a:solidFill>
                            <a:schemeClr val="tx1"/>
                          </a:solidFill>
                          <a:effectLst/>
                        </a:rPr>
                        <a:t>7,5</a:t>
                      </a:r>
                      <a:endParaRPr lang="de-AT"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extLst>
                  <a:ext uri="{0D108BD9-81ED-4DB2-BD59-A6C34878D82A}">
                    <a16:rowId xmlns:a16="http://schemas.microsoft.com/office/drawing/2014/main" val="2878112409"/>
                  </a:ext>
                </a:extLst>
              </a:tr>
              <a:tr h="1083265">
                <a:tc>
                  <a:txBody>
                    <a:bodyPr/>
                    <a:lstStyle/>
                    <a:p>
                      <a:pPr>
                        <a:lnSpc>
                          <a:spcPct val="107000"/>
                        </a:lnSpc>
                        <a:spcAft>
                          <a:spcPts val="0"/>
                        </a:spcAft>
                      </a:pPr>
                      <a:r>
                        <a:rPr lang="de-DE" sz="1600">
                          <a:solidFill>
                            <a:schemeClr val="tx1"/>
                          </a:solidFill>
                          <a:effectLst/>
                        </a:rPr>
                        <a:t> </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gridSpan="3">
                  <a:txBody>
                    <a:bodyPr/>
                    <a:lstStyle/>
                    <a:p>
                      <a:pPr>
                        <a:lnSpc>
                          <a:spcPct val="107000"/>
                        </a:lnSpc>
                        <a:spcAft>
                          <a:spcPts val="0"/>
                        </a:spcAft>
                      </a:pPr>
                      <a:r>
                        <a:rPr lang="de-DE" sz="1600" b="1" dirty="0">
                          <a:solidFill>
                            <a:schemeClr val="tx1"/>
                          </a:solidFill>
                          <a:effectLst/>
                        </a:rPr>
                        <a:t>Lernziel des Moduls:</a:t>
                      </a:r>
                      <a:endParaRPr lang="de-AT" sz="1600" b="1" dirty="0">
                        <a:solidFill>
                          <a:schemeClr val="tx1"/>
                        </a:solidFill>
                        <a:effectLst/>
                      </a:endParaRPr>
                    </a:p>
                    <a:p>
                      <a:pPr algn="just">
                        <a:lnSpc>
                          <a:spcPct val="107000"/>
                        </a:lnSpc>
                        <a:spcAft>
                          <a:spcPts val="0"/>
                        </a:spcAft>
                      </a:pPr>
                      <a:r>
                        <a:rPr lang="de-DE" sz="1600" b="0" dirty="0">
                          <a:solidFill>
                            <a:schemeClr val="tx1"/>
                          </a:solidFill>
                          <a:effectLst/>
                        </a:rPr>
                        <a:t>Die Studierenden </a:t>
                      </a:r>
                      <a:r>
                        <a:rPr lang="de-DE" sz="1600" b="1" dirty="0">
                          <a:solidFill>
                            <a:schemeClr val="tx1"/>
                          </a:solidFill>
                          <a:effectLst/>
                        </a:rPr>
                        <a:t>verstehen</a:t>
                      </a:r>
                      <a:r>
                        <a:rPr lang="de-DE" sz="1600" b="0" dirty="0">
                          <a:solidFill>
                            <a:schemeClr val="tx1"/>
                          </a:solidFill>
                          <a:effectLst/>
                        </a:rPr>
                        <a:t> nach Abschluss dieses Moduls die wichtigsten Konzepte der imperativen Programmierung und können diese </a:t>
                      </a:r>
                      <a:r>
                        <a:rPr lang="de-DE" sz="1600" b="1" dirty="0">
                          <a:solidFill>
                            <a:schemeClr val="tx1"/>
                          </a:solidFill>
                          <a:effectLst/>
                        </a:rPr>
                        <a:t>anwenden</a:t>
                      </a:r>
                      <a:r>
                        <a:rPr lang="de-DE" sz="1600" b="0" dirty="0">
                          <a:solidFill>
                            <a:schemeClr val="tx1"/>
                          </a:solidFill>
                          <a:effectLst/>
                        </a:rPr>
                        <a:t>. Sie haben die </a:t>
                      </a:r>
                      <a:r>
                        <a:rPr lang="de-DE" sz="1600" b="1" u="sng" dirty="0">
                          <a:solidFill>
                            <a:schemeClr val="tx1"/>
                          </a:solidFill>
                          <a:effectLst/>
                        </a:rPr>
                        <a:t>Fertigkeit</a:t>
                      </a:r>
                      <a:r>
                        <a:rPr lang="de-DE" sz="1600" b="0" dirty="0">
                          <a:solidFill>
                            <a:schemeClr val="tx1"/>
                          </a:solidFill>
                          <a:effectLst/>
                        </a:rPr>
                        <a:t> erworben, </a:t>
                      </a:r>
                      <a:r>
                        <a:rPr lang="de-DE" sz="1600" b="1" dirty="0">
                          <a:solidFill>
                            <a:schemeClr val="tx1"/>
                          </a:solidFill>
                          <a:effectLst/>
                        </a:rPr>
                        <a:t>sich ähnliche Inhalte selbst zu erarbeiten</a:t>
                      </a:r>
                      <a:r>
                        <a:rPr lang="de-DE" sz="1600" b="0" dirty="0">
                          <a:solidFill>
                            <a:schemeClr val="tx1"/>
                          </a:solidFill>
                          <a:effectLst/>
                        </a:rPr>
                        <a:t>. Sie sind in der Lage, Programme zu </a:t>
                      </a:r>
                      <a:r>
                        <a:rPr lang="de-DE" sz="1600" b="1" dirty="0">
                          <a:solidFill>
                            <a:schemeClr val="tx1"/>
                          </a:solidFill>
                          <a:effectLst/>
                        </a:rPr>
                        <a:t>analysieren</a:t>
                      </a:r>
                      <a:r>
                        <a:rPr lang="de-DE" sz="1600" b="0" dirty="0">
                          <a:solidFill>
                            <a:schemeClr val="tx1"/>
                          </a:solidFill>
                          <a:effectLst/>
                        </a:rPr>
                        <a:t> und eigene Programme </a:t>
                      </a:r>
                      <a:r>
                        <a:rPr lang="de-DE" sz="1600" b="1" dirty="0">
                          <a:solidFill>
                            <a:schemeClr val="tx1"/>
                          </a:solidFill>
                          <a:effectLst/>
                        </a:rPr>
                        <a:t>zu entwerfen und zu erstellen.</a:t>
                      </a:r>
                      <a:endParaRPr lang="de-AT"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4036642081"/>
                  </a:ext>
                </a:extLst>
              </a:tr>
              <a:tr h="255741">
                <a:tc>
                  <a:txBody>
                    <a:bodyPr/>
                    <a:lstStyle/>
                    <a:p>
                      <a:pPr>
                        <a:lnSpc>
                          <a:spcPct val="107000"/>
                        </a:lnSpc>
                        <a:spcAft>
                          <a:spcPts val="0"/>
                        </a:spcAft>
                      </a:pPr>
                      <a:r>
                        <a:rPr lang="de-DE" sz="1600">
                          <a:solidFill>
                            <a:schemeClr val="tx1"/>
                          </a:solidFill>
                          <a:effectLst/>
                        </a:rPr>
                        <a:t> </a:t>
                      </a:r>
                      <a:endParaRPr lang="de-A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gridSpan="3">
                  <a:txBody>
                    <a:bodyPr/>
                    <a:lstStyle/>
                    <a:p>
                      <a:pPr>
                        <a:lnSpc>
                          <a:spcPct val="107000"/>
                        </a:lnSpc>
                        <a:spcAft>
                          <a:spcPts val="0"/>
                        </a:spcAft>
                      </a:pPr>
                      <a:r>
                        <a:rPr lang="de-DE" sz="1600" b="1" dirty="0">
                          <a:solidFill>
                            <a:schemeClr val="tx1"/>
                          </a:solidFill>
                          <a:effectLst/>
                        </a:rPr>
                        <a:t>Anmeldungsvoraussetzung/en: </a:t>
                      </a:r>
                      <a:r>
                        <a:rPr lang="de-DE" sz="1600" dirty="0">
                          <a:solidFill>
                            <a:schemeClr val="tx1"/>
                          </a:solidFill>
                          <a:effectLst/>
                        </a:rPr>
                        <a:t>keine</a:t>
                      </a:r>
                      <a:endParaRPr lang="de-A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4">
                            <a:lumMod val="20000"/>
                            <a:lumOff val="80000"/>
                          </a:schemeClr>
                        </a:gs>
                        <a:gs pos="36000">
                          <a:schemeClr val="accent1">
                            <a:lumMod val="45000"/>
                            <a:lumOff val="55000"/>
                          </a:schemeClr>
                        </a:gs>
                        <a:gs pos="64000">
                          <a:schemeClr val="accent1">
                            <a:lumMod val="45000"/>
                            <a:lumOff val="55000"/>
                          </a:schemeClr>
                        </a:gs>
                        <a:gs pos="86000">
                          <a:schemeClr val="accent1">
                            <a:alpha val="54000"/>
                            <a:lumMod val="10000"/>
                            <a:lumOff val="90000"/>
                          </a:schemeClr>
                        </a:gs>
                      </a:gsLst>
                      <a:lin ang="5400000" scaled="1"/>
                    </a:gra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500290738"/>
                  </a:ext>
                </a:extLst>
              </a:tr>
            </a:tbl>
          </a:graphicData>
        </a:graphic>
      </p:graphicFrame>
      <p:sp>
        <p:nvSpPr>
          <p:cNvPr id="9" name="Titel 14">
            <a:extLst>
              <a:ext uri="{FF2B5EF4-FFF2-40B4-BE49-F238E27FC236}">
                <a16:creationId xmlns:a16="http://schemas.microsoft.com/office/drawing/2014/main" id="{DCCAE540-F551-4090-9615-8ED91C35BE39}"/>
              </a:ext>
            </a:extLst>
          </p:cNvPr>
          <p:cNvSpPr txBox="1">
            <a:spLocks/>
          </p:cNvSpPr>
          <p:nvPr/>
        </p:nvSpPr>
        <p:spPr>
          <a:xfrm>
            <a:off x="335360" y="567428"/>
            <a:ext cx="11784632" cy="485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accent6">
                    <a:lumMod val="75000"/>
                  </a:schemeClr>
                </a:solidFill>
                <a:latin typeface="Calibri" panose="020F0502020204030204" pitchFamily="34" charset="0"/>
                <a:cs typeface="Calibri" panose="020F0502020204030204" pitchFamily="34" charset="0"/>
              </a:rPr>
              <a:t>Lernergebnisse - Beispiel </a:t>
            </a:r>
          </a:p>
        </p:txBody>
      </p:sp>
      <p:grpSp>
        <p:nvGrpSpPr>
          <p:cNvPr id="22" name="Gruppieren 21">
            <a:extLst>
              <a:ext uri="{FF2B5EF4-FFF2-40B4-BE49-F238E27FC236}">
                <a16:creationId xmlns:a16="http://schemas.microsoft.com/office/drawing/2014/main" id="{8D928FE4-2C8B-4CEB-8DB6-242D3E4AC660}"/>
              </a:ext>
            </a:extLst>
          </p:cNvPr>
          <p:cNvGrpSpPr/>
          <p:nvPr/>
        </p:nvGrpSpPr>
        <p:grpSpPr>
          <a:xfrm>
            <a:off x="326570" y="4416687"/>
            <a:ext cx="3100705" cy="1892633"/>
            <a:chOff x="983431" y="4365171"/>
            <a:chExt cx="2587083" cy="2068286"/>
          </a:xfrm>
          <a:effectLst>
            <a:outerShdw blurRad="50800" dist="38100" dir="2700000" algn="tl" rotWithShape="0">
              <a:prstClr val="black">
                <a:alpha val="40000"/>
              </a:prstClr>
            </a:outerShdw>
          </a:effectLst>
        </p:grpSpPr>
        <p:sp>
          <p:nvSpPr>
            <p:cNvPr id="3" name="Rechteck 2">
              <a:extLst>
                <a:ext uri="{FF2B5EF4-FFF2-40B4-BE49-F238E27FC236}">
                  <a16:creationId xmlns:a16="http://schemas.microsoft.com/office/drawing/2014/main" id="{219A0BA8-BBF4-40FA-823A-31B9C74114EC}"/>
                </a:ext>
              </a:extLst>
            </p:cNvPr>
            <p:cNvSpPr/>
            <p:nvPr/>
          </p:nvSpPr>
          <p:spPr>
            <a:xfrm>
              <a:off x="983431" y="4394538"/>
              <a:ext cx="2587083" cy="1984412"/>
            </a:xfrm>
            <a:prstGeom prst="rect">
              <a:avLst/>
            </a:prstGeom>
          </p:spPr>
          <p:txBody>
            <a:bodyPr wrap="square">
              <a:spAutoFit/>
            </a:bodyPr>
            <a:lstStyle/>
            <a:p>
              <a:pPr hangingPunct="0"/>
              <a:r>
                <a:rPr lang="de-AT" sz="1600" dirty="0"/>
                <a:t>paraphrasieren, darstellen, </a:t>
              </a:r>
            </a:p>
            <a:p>
              <a:pPr hangingPunct="0"/>
              <a:r>
                <a:rPr lang="de-AT" sz="1600" dirty="0"/>
                <a:t>erläutern, klassifizieren, </a:t>
              </a:r>
            </a:p>
            <a:p>
              <a:pPr hangingPunct="0"/>
              <a:r>
                <a:rPr lang="de-AT" sz="1600" dirty="0"/>
                <a:t>kategorisieren, zusammen-fassen,</a:t>
              </a:r>
            </a:p>
            <a:p>
              <a:pPr hangingPunct="0"/>
              <a:r>
                <a:rPr lang="de-AT" sz="1600" dirty="0"/>
                <a:t>vergleichen, kontrastieren, </a:t>
              </a:r>
            </a:p>
            <a:p>
              <a:pPr hangingPunct="0"/>
              <a:r>
                <a:rPr lang="de-AT" sz="1600" dirty="0"/>
                <a:t>abbilden, diskutieren,</a:t>
              </a:r>
            </a:p>
            <a:p>
              <a:pPr hangingPunct="0"/>
              <a:r>
                <a:rPr lang="de-AT" sz="1600" dirty="0"/>
                <a:t> beschreiben,</a:t>
              </a:r>
              <a:endParaRPr lang="de-AT" sz="1600" dirty="0">
                <a:ea typeface="Times New Roman" panose="02020603050405020304" pitchFamily="18" charset="0"/>
                <a:cs typeface="Times New Roman" panose="02020603050405020304" pitchFamily="18" charset="0"/>
              </a:endParaRPr>
            </a:p>
          </p:txBody>
        </p:sp>
        <p:sp>
          <p:nvSpPr>
            <p:cNvPr id="2" name="Sprechblase: rechteckig mit abgerundeten Ecken 1">
              <a:extLst>
                <a:ext uri="{FF2B5EF4-FFF2-40B4-BE49-F238E27FC236}">
                  <a16:creationId xmlns:a16="http://schemas.microsoft.com/office/drawing/2014/main" id="{15F2D1FF-ED7A-420D-89C3-D2DFA52CF025}"/>
                </a:ext>
              </a:extLst>
            </p:cNvPr>
            <p:cNvSpPr/>
            <p:nvPr/>
          </p:nvSpPr>
          <p:spPr>
            <a:xfrm>
              <a:off x="983432" y="4365171"/>
              <a:ext cx="2402875" cy="2068286"/>
            </a:xfrm>
            <a:prstGeom prst="wedgeRoundRectCallout">
              <a:avLst>
                <a:gd name="adj1" fmla="val 50140"/>
                <a:gd name="adj2" fmla="val -1083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23" name="Gruppieren 22">
            <a:extLst>
              <a:ext uri="{FF2B5EF4-FFF2-40B4-BE49-F238E27FC236}">
                <a16:creationId xmlns:a16="http://schemas.microsoft.com/office/drawing/2014/main" id="{1AEA8655-ED26-4D59-8AF6-B25ECFA924BF}"/>
              </a:ext>
            </a:extLst>
          </p:cNvPr>
          <p:cNvGrpSpPr/>
          <p:nvPr/>
        </p:nvGrpSpPr>
        <p:grpSpPr>
          <a:xfrm>
            <a:off x="3260919" y="4416687"/>
            <a:ext cx="2334338" cy="2027959"/>
            <a:chOff x="3624941" y="4365173"/>
            <a:chExt cx="1970315" cy="2212251"/>
          </a:xfrm>
          <a:effectLst>
            <a:outerShdw blurRad="50800" dist="38100" dir="2700000" algn="tl" rotWithShape="0">
              <a:prstClr val="black">
                <a:alpha val="40000"/>
              </a:prstClr>
            </a:outerShdw>
          </a:effectLst>
        </p:grpSpPr>
        <p:sp>
          <p:nvSpPr>
            <p:cNvPr id="11" name="Sprechblase: rechteckig mit abgerundeten Ecken 10">
              <a:extLst>
                <a:ext uri="{FF2B5EF4-FFF2-40B4-BE49-F238E27FC236}">
                  <a16:creationId xmlns:a16="http://schemas.microsoft.com/office/drawing/2014/main" id="{BFC27764-9A7A-4920-8D91-E90371236497}"/>
                </a:ext>
              </a:extLst>
            </p:cNvPr>
            <p:cNvSpPr/>
            <p:nvPr/>
          </p:nvSpPr>
          <p:spPr>
            <a:xfrm>
              <a:off x="3624941" y="4365173"/>
              <a:ext cx="1904999" cy="2068284"/>
            </a:xfrm>
            <a:prstGeom prst="wedgeRoundRectCallout">
              <a:avLst>
                <a:gd name="adj1" fmla="val 14763"/>
                <a:gd name="adj2" fmla="val -935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a:extLst>
                <a:ext uri="{FF2B5EF4-FFF2-40B4-BE49-F238E27FC236}">
                  <a16:creationId xmlns:a16="http://schemas.microsoft.com/office/drawing/2014/main" id="{46D24EEA-F4A1-4098-B2CD-9DA0A7E1EC3A}"/>
                </a:ext>
              </a:extLst>
            </p:cNvPr>
            <p:cNvSpPr/>
            <p:nvPr/>
          </p:nvSpPr>
          <p:spPr>
            <a:xfrm>
              <a:off x="3693973" y="4383652"/>
              <a:ext cx="1901283" cy="2193772"/>
            </a:xfrm>
            <a:prstGeom prst="rect">
              <a:avLst/>
            </a:prstGeom>
          </p:spPr>
          <p:txBody>
            <a:bodyPr wrap="square">
              <a:spAutoFit/>
            </a:bodyPr>
            <a:lstStyle/>
            <a:p>
              <a:pPr hangingPunct="0"/>
              <a:r>
                <a:rPr lang="de-AT" sz="1600" dirty="0"/>
                <a:t>Demonstration von Anwendungs-kompetenzen im Rahmen einer Vorlesung?</a:t>
              </a:r>
            </a:p>
            <a:p>
              <a:pPr marL="285750" indent="-285750" hangingPunct="0">
                <a:buFont typeface="Courier New" panose="02070309020205020404" pitchFamily="49" charset="0"/>
                <a:buChar char="o"/>
              </a:pPr>
              <a:r>
                <a:rPr lang="de-AT" sz="1600" dirty="0">
                  <a:ea typeface="Times New Roman" panose="02020603050405020304" pitchFamily="18" charset="0"/>
                  <a:cs typeface="Times New Roman" panose="02020603050405020304" pitchFamily="18" charset="0"/>
                </a:rPr>
                <a:t>Überprüfbarkeit?</a:t>
              </a:r>
            </a:p>
            <a:p>
              <a:pPr marL="285750" indent="-285750" hangingPunct="0">
                <a:buFont typeface="Courier New" panose="02070309020205020404" pitchFamily="49" charset="0"/>
                <a:buChar char="o"/>
              </a:pPr>
              <a:r>
                <a:rPr lang="de-AT" sz="1600" dirty="0">
                  <a:ea typeface="Times New Roman" panose="02020603050405020304" pitchFamily="18" charset="0"/>
                  <a:cs typeface="Times New Roman" panose="02020603050405020304" pitchFamily="18" charset="0"/>
                </a:rPr>
                <a:t>ECTS-AP?</a:t>
              </a:r>
            </a:p>
          </p:txBody>
        </p:sp>
      </p:grpSp>
      <p:grpSp>
        <p:nvGrpSpPr>
          <p:cNvPr id="24" name="Gruppieren 23">
            <a:extLst>
              <a:ext uri="{FF2B5EF4-FFF2-40B4-BE49-F238E27FC236}">
                <a16:creationId xmlns:a16="http://schemas.microsoft.com/office/drawing/2014/main" id="{C3FBED72-97A1-46B3-A4EB-27ED4BC7EFE8}"/>
              </a:ext>
            </a:extLst>
          </p:cNvPr>
          <p:cNvGrpSpPr/>
          <p:nvPr/>
        </p:nvGrpSpPr>
        <p:grpSpPr>
          <a:xfrm>
            <a:off x="5563556" y="4399317"/>
            <a:ext cx="1872000" cy="1910003"/>
            <a:chOff x="5563556" y="4397943"/>
            <a:chExt cx="1792430" cy="2035514"/>
          </a:xfrm>
          <a:effectLst>
            <a:outerShdw blurRad="50800" dist="38100" dir="2700000" algn="tl" rotWithShape="0">
              <a:prstClr val="black">
                <a:alpha val="40000"/>
              </a:prstClr>
            </a:outerShdw>
          </a:effectLst>
        </p:grpSpPr>
        <p:sp>
          <p:nvSpPr>
            <p:cNvPr id="13" name="Sprechblase: rechteckig mit abgerundeten Ecken 12">
              <a:extLst>
                <a:ext uri="{FF2B5EF4-FFF2-40B4-BE49-F238E27FC236}">
                  <a16:creationId xmlns:a16="http://schemas.microsoft.com/office/drawing/2014/main" id="{2011BEA1-9CC5-4AB0-B53B-BEA52B064F57}"/>
                </a:ext>
              </a:extLst>
            </p:cNvPr>
            <p:cNvSpPr/>
            <p:nvPr/>
          </p:nvSpPr>
          <p:spPr>
            <a:xfrm>
              <a:off x="5595257" y="4397943"/>
              <a:ext cx="1600201" cy="2035514"/>
            </a:xfrm>
            <a:prstGeom prst="wedgeRoundRectCallout">
              <a:avLst>
                <a:gd name="adj1" fmla="val 42222"/>
                <a:gd name="adj2" fmla="val -898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a:extLst>
                <a:ext uri="{FF2B5EF4-FFF2-40B4-BE49-F238E27FC236}">
                  <a16:creationId xmlns:a16="http://schemas.microsoft.com/office/drawing/2014/main" id="{275DF429-E46F-4AE6-AFED-4FD553274D44}"/>
                </a:ext>
              </a:extLst>
            </p:cNvPr>
            <p:cNvSpPr/>
            <p:nvPr/>
          </p:nvSpPr>
          <p:spPr>
            <a:xfrm>
              <a:off x="5563556" y="4417757"/>
              <a:ext cx="1792430" cy="1077218"/>
            </a:xfrm>
            <a:prstGeom prst="rect">
              <a:avLst/>
            </a:prstGeom>
          </p:spPr>
          <p:txBody>
            <a:bodyPr wrap="square">
              <a:spAutoFit/>
            </a:bodyPr>
            <a:lstStyle/>
            <a:p>
              <a:pPr hangingPunct="0"/>
              <a:r>
                <a:rPr lang="de-AT" sz="1600" dirty="0"/>
                <a:t>Differenzierung:</a:t>
              </a:r>
            </a:p>
            <a:p>
              <a:pPr marL="285750" indent="-285750" hangingPunct="0">
                <a:buFont typeface="Courier New" panose="02070309020205020404" pitchFamily="49" charset="0"/>
                <a:buChar char="o"/>
              </a:pPr>
              <a:r>
                <a:rPr lang="de-AT" sz="1600" dirty="0"/>
                <a:t>Fertigkeiten</a:t>
              </a:r>
            </a:p>
            <a:p>
              <a:pPr marL="285750" indent="-285750" hangingPunct="0">
                <a:buFont typeface="Courier New" panose="02070309020205020404" pitchFamily="49" charset="0"/>
                <a:buChar char="o"/>
              </a:pPr>
              <a:r>
                <a:rPr lang="de-AT" sz="1600" dirty="0">
                  <a:ea typeface="Times New Roman" panose="02020603050405020304" pitchFamily="18" charset="0"/>
                  <a:cs typeface="Times New Roman" panose="02020603050405020304" pitchFamily="18" charset="0"/>
                </a:rPr>
                <a:t>Fähigkeiten</a:t>
              </a:r>
            </a:p>
            <a:p>
              <a:pPr marL="285750" indent="-285750" hangingPunct="0">
                <a:buFont typeface="Courier New" panose="02070309020205020404" pitchFamily="49" charset="0"/>
                <a:buChar char="o"/>
              </a:pPr>
              <a:r>
                <a:rPr lang="de-AT" sz="1600" dirty="0">
                  <a:ea typeface="Times New Roman" panose="02020603050405020304" pitchFamily="18" charset="0"/>
                  <a:cs typeface="Times New Roman" panose="02020603050405020304" pitchFamily="18" charset="0"/>
                </a:rPr>
                <a:t>Kompetenzen</a:t>
              </a:r>
            </a:p>
          </p:txBody>
        </p:sp>
      </p:grpSp>
      <p:grpSp>
        <p:nvGrpSpPr>
          <p:cNvPr id="25" name="Gruppieren 24">
            <a:extLst>
              <a:ext uri="{FF2B5EF4-FFF2-40B4-BE49-F238E27FC236}">
                <a16:creationId xmlns:a16="http://schemas.microsoft.com/office/drawing/2014/main" id="{579E2168-07C0-4F63-970B-2F0AF003E440}"/>
              </a:ext>
            </a:extLst>
          </p:cNvPr>
          <p:cNvGrpSpPr/>
          <p:nvPr/>
        </p:nvGrpSpPr>
        <p:grpSpPr>
          <a:xfrm>
            <a:off x="7330907" y="4433627"/>
            <a:ext cx="1480184" cy="1875694"/>
            <a:chOff x="7249882" y="4376056"/>
            <a:chExt cx="1306281" cy="2035513"/>
          </a:xfrm>
          <a:effectLst>
            <a:outerShdw blurRad="50800" dist="38100" dir="2700000" algn="tl" rotWithShape="0">
              <a:prstClr val="black">
                <a:alpha val="40000"/>
              </a:prstClr>
            </a:outerShdw>
          </a:effectLst>
        </p:grpSpPr>
        <p:sp>
          <p:nvSpPr>
            <p:cNvPr id="15" name="Sprechblase: rechteckig mit abgerundeten Ecken 14">
              <a:extLst>
                <a:ext uri="{FF2B5EF4-FFF2-40B4-BE49-F238E27FC236}">
                  <a16:creationId xmlns:a16="http://schemas.microsoft.com/office/drawing/2014/main" id="{9A41C793-26CE-4569-9A01-D2AFDE37E36A}"/>
                </a:ext>
              </a:extLst>
            </p:cNvPr>
            <p:cNvSpPr/>
            <p:nvPr/>
          </p:nvSpPr>
          <p:spPr>
            <a:xfrm>
              <a:off x="7249882" y="4376056"/>
              <a:ext cx="1295399" cy="2035513"/>
            </a:xfrm>
            <a:prstGeom prst="wedgeRoundRectCallout">
              <a:avLst>
                <a:gd name="adj1" fmla="val 73051"/>
                <a:gd name="adj2" fmla="val -9535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3A99E992-0CB9-4D56-8575-57721EE7E58D}"/>
                </a:ext>
              </a:extLst>
            </p:cNvPr>
            <p:cNvSpPr/>
            <p:nvPr/>
          </p:nvSpPr>
          <p:spPr>
            <a:xfrm>
              <a:off x="7260764" y="4397943"/>
              <a:ext cx="1295399" cy="584775"/>
            </a:xfrm>
            <a:prstGeom prst="rect">
              <a:avLst/>
            </a:prstGeom>
          </p:spPr>
          <p:txBody>
            <a:bodyPr wrap="square">
              <a:spAutoFit/>
            </a:bodyPr>
            <a:lstStyle/>
            <a:p>
              <a:pPr hangingPunct="0"/>
              <a:r>
                <a:rPr lang="de-AT" sz="1600" dirty="0"/>
                <a:t>NQR Deskriptoren</a:t>
              </a:r>
            </a:p>
          </p:txBody>
        </p:sp>
      </p:grpSp>
      <p:grpSp>
        <p:nvGrpSpPr>
          <p:cNvPr id="26" name="Gruppieren 25">
            <a:extLst>
              <a:ext uri="{FF2B5EF4-FFF2-40B4-BE49-F238E27FC236}">
                <a16:creationId xmlns:a16="http://schemas.microsoft.com/office/drawing/2014/main" id="{E10B25CC-D168-4754-95D9-80B52C9E2DFA}"/>
              </a:ext>
            </a:extLst>
          </p:cNvPr>
          <p:cNvGrpSpPr/>
          <p:nvPr/>
        </p:nvGrpSpPr>
        <p:grpSpPr>
          <a:xfrm>
            <a:off x="8866334" y="4399317"/>
            <a:ext cx="1664671" cy="1920886"/>
            <a:chOff x="8567045" y="4376056"/>
            <a:chExt cx="1476744" cy="2035513"/>
          </a:xfrm>
          <a:effectLst>
            <a:outerShdw blurRad="50800" dist="38100" dir="2700000" algn="tl" rotWithShape="0">
              <a:prstClr val="black">
                <a:alpha val="40000"/>
              </a:prstClr>
            </a:outerShdw>
          </a:effectLst>
        </p:grpSpPr>
        <p:sp>
          <p:nvSpPr>
            <p:cNvPr id="17" name="Sprechblase: rechteckig mit abgerundeten Ecken 16">
              <a:extLst>
                <a:ext uri="{FF2B5EF4-FFF2-40B4-BE49-F238E27FC236}">
                  <a16:creationId xmlns:a16="http://schemas.microsoft.com/office/drawing/2014/main" id="{EDE40C1F-6F9C-4E13-999D-09DF7B91ACE4}"/>
                </a:ext>
              </a:extLst>
            </p:cNvPr>
            <p:cNvSpPr/>
            <p:nvPr/>
          </p:nvSpPr>
          <p:spPr>
            <a:xfrm>
              <a:off x="8599702" y="4376056"/>
              <a:ext cx="1444087" cy="2035513"/>
            </a:xfrm>
            <a:prstGeom prst="wedgeRoundRectCallout">
              <a:avLst>
                <a:gd name="adj1" fmla="val 68844"/>
                <a:gd name="adj2" fmla="val -770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Rechteck 17">
              <a:extLst>
                <a:ext uri="{FF2B5EF4-FFF2-40B4-BE49-F238E27FC236}">
                  <a16:creationId xmlns:a16="http://schemas.microsoft.com/office/drawing/2014/main" id="{F5047718-FFF2-463B-8126-5FEEB4163AB9}"/>
                </a:ext>
              </a:extLst>
            </p:cNvPr>
            <p:cNvSpPr/>
            <p:nvPr/>
          </p:nvSpPr>
          <p:spPr>
            <a:xfrm>
              <a:off x="8567045" y="4397943"/>
              <a:ext cx="1444088" cy="1924243"/>
            </a:xfrm>
            <a:prstGeom prst="rect">
              <a:avLst/>
            </a:prstGeom>
          </p:spPr>
          <p:txBody>
            <a:bodyPr wrap="square">
              <a:spAutoFit/>
            </a:bodyPr>
            <a:lstStyle/>
            <a:p>
              <a:pPr hangingPunct="0"/>
              <a:r>
                <a:rPr lang="de-AT" sz="1600" dirty="0"/>
                <a:t>Kognitive Kategorie „Schaffen“</a:t>
              </a:r>
            </a:p>
            <a:p>
              <a:pPr hangingPunct="0"/>
              <a:endParaRPr lang="de-AT" sz="1600" dirty="0"/>
            </a:p>
            <a:p>
              <a:pPr hangingPunct="0"/>
              <a:r>
                <a:rPr lang="de-AT" sz="1600" dirty="0"/>
                <a:t>…wird „Bewerten“ vorausgesetzt?</a:t>
              </a:r>
            </a:p>
          </p:txBody>
        </p:sp>
      </p:grpSp>
      <p:grpSp>
        <p:nvGrpSpPr>
          <p:cNvPr id="27" name="Gruppieren 26">
            <a:extLst>
              <a:ext uri="{FF2B5EF4-FFF2-40B4-BE49-F238E27FC236}">
                <a16:creationId xmlns:a16="http://schemas.microsoft.com/office/drawing/2014/main" id="{932165D4-9512-4DF6-A683-8AE19BF17933}"/>
              </a:ext>
            </a:extLst>
          </p:cNvPr>
          <p:cNvGrpSpPr/>
          <p:nvPr/>
        </p:nvGrpSpPr>
        <p:grpSpPr>
          <a:xfrm>
            <a:off x="10149664" y="3896409"/>
            <a:ext cx="1970328" cy="1734373"/>
            <a:chOff x="9895102" y="3634142"/>
            <a:chExt cx="1970328" cy="1830486"/>
          </a:xfrm>
        </p:grpSpPr>
        <p:sp>
          <p:nvSpPr>
            <p:cNvPr id="20" name="Denkblase: wolkenförmig 19">
              <a:extLst>
                <a:ext uri="{FF2B5EF4-FFF2-40B4-BE49-F238E27FC236}">
                  <a16:creationId xmlns:a16="http://schemas.microsoft.com/office/drawing/2014/main" id="{6A990F6C-8FAD-4F0D-B249-D1B1008DD176}"/>
                </a:ext>
              </a:extLst>
            </p:cNvPr>
            <p:cNvSpPr/>
            <p:nvPr/>
          </p:nvSpPr>
          <p:spPr>
            <a:xfrm>
              <a:off x="9895102" y="3634142"/>
              <a:ext cx="1970328" cy="1830486"/>
            </a:xfrm>
            <a:prstGeom prst="cloudCallout">
              <a:avLst>
                <a:gd name="adj1" fmla="val 34369"/>
                <a:gd name="adj2" fmla="val 84304"/>
              </a:avLst>
            </a:prstGeom>
            <a:solidFill>
              <a:schemeClr val="lt1"/>
            </a:solidFill>
            <a:ln w="28575">
              <a:solidFill>
                <a:srgbClr val="EB8B2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noFill/>
              </a:endParaRPr>
            </a:p>
          </p:txBody>
        </p:sp>
        <p:sp>
          <p:nvSpPr>
            <p:cNvPr id="21" name="Rechteck 20">
              <a:extLst>
                <a:ext uri="{FF2B5EF4-FFF2-40B4-BE49-F238E27FC236}">
                  <a16:creationId xmlns:a16="http://schemas.microsoft.com/office/drawing/2014/main" id="{0DA97C04-8157-4EA8-8CFB-E3206A288468}"/>
                </a:ext>
              </a:extLst>
            </p:cNvPr>
            <p:cNvSpPr/>
            <p:nvPr/>
          </p:nvSpPr>
          <p:spPr>
            <a:xfrm>
              <a:off x="10065555" y="3940704"/>
              <a:ext cx="1680122" cy="1077218"/>
            </a:xfrm>
            <a:prstGeom prst="rect">
              <a:avLst/>
            </a:prstGeom>
          </p:spPr>
          <p:txBody>
            <a:bodyPr wrap="square">
              <a:spAutoFit/>
            </a:bodyPr>
            <a:lstStyle/>
            <a:p>
              <a:pPr hangingPunct="0"/>
              <a:r>
                <a:rPr lang="de-AT" sz="1600" dirty="0">
                  <a:solidFill>
                    <a:schemeClr val="accent2"/>
                  </a:solidFill>
                </a:rPr>
                <a:t>Allgemeine / akademische / persönliche </a:t>
              </a:r>
            </a:p>
            <a:p>
              <a:pPr hangingPunct="0"/>
              <a:r>
                <a:rPr lang="de-AT" sz="1600" dirty="0">
                  <a:solidFill>
                    <a:schemeClr val="accent2"/>
                  </a:solidFill>
                </a:rPr>
                <a:t>Kompetenzen?</a:t>
              </a:r>
            </a:p>
          </p:txBody>
        </p:sp>
      </p:grpSp>
      <p:sp>
        <p:nvSpPr>
          <p:cNvPr id="28" name="Rechteck 27">
            <a:extLst>
              <a:ext uri="{FF2B5EF4-FFF2-40B4-BE49-F238E27FC236}">
                <a16:creationId xmlns:a16="http://schemas.microsoft.com/office/drawing/2014/main" id="{41D06E42-D0AD-4104-B50C-B34C52914F79}"/>
              </a:ext>
            </a:extLst>
          </p:cNvPr>
          <p:cNvSpPr/>
          <p:nvPr/>
        </p:nvSpPr>
        <p:spPr>
          <a:xfrm>
            <a:off x="335360" y="6309320"/>
            <a:ext cx="11449272" cy="523220"/>
          </a:xfrm>
          <a:prstGeom prst="rect">
            <a:avLst/>
          </a:prstGeom>
        </p:spPr>
        <p:txBody>
          <a:bodyPr wrap="square">
            <a:spAutoFit/>
          </a:bodyPr>
          <a:lstStyle/>
          <a:p>
            <a:r>
              <a:rPr lang="de-AT" sz="1400" i="1" dirty="0">
                <a:solidFill>
                  <a:schemeClr val="bg1">
                    <a:lumMod val="65000"/>
                  </a:schemeClr>
                </a:solidFill>
              </a:rPr>
              <a:t>Curriculum für das Bachelorstudium Informatik an der Fakultät für Mathematik, Informatik und Physik der Universität Innsbruck, MB 27.02.2019, 19 Stück, Nr. 284:  Innsbruckhttps://www.uibk.ac.at/universitaet/mitteilungsblatt/2018-2019/19/mitteil.pdf </a:t>
            </a:r>
          </a:p>
        </p:txBody>
      </p:sp>
      <p:sp>
        <p:nvSpPr>
          <p:cNvPr id="29" name="Flussdiagramm: Prozess 28">
            <a:extLst>
              <a:ext uri="{FF2B5EF4-FFF2-40B4-BE49-F238E27FC236}">
                <a16:creationId xmlns:a16="http://schemas.microsoft.com/office/drawing/2014/main" id="{24D335A6-5C6F-4C4B-BF45-B03C0F119CC1}"/>
              </a:ext>
            </a:extLst>
          </p:cNvPr>
          <p:cNvSpPr/>
          <p:nvPr/>
        </p:nvSpPr>
        <p:spPr>
          <a:xfrm>
            <a:off x="10219038" y="1728957"/>
            <a:ext cx="568411" cy="617838"/>
          </a:xfrm>
          <a:prstGeom prst="flowChartProcess">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9708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48"/>
          <p:cNvSpPr txBox="1"/>
          <p:nvPr/>
        </p:nvSpPr>
        <p:spPr>
          <a:xfrm>
            <a:off x="335360" y="135525"/>
            <a:ext cx="10515600" cy="48530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548135"/>
              </a:buClr>
              <a:buSzPts val="3200"/>
              <a:buFont typeface="Calibri"/>
              <a:buNone/>
              <a:tabLst/>
              <a:defRPr/>
            </a:pPr>
            <a:r>
              <a:rPr kumimoji="0" lang="de-AT" sz="3200" b="1" i="0" u="none" strike="noStrike" kern="0" cap="none" spc="0" normalizeH="0" baseline="0" noProof="0" dirty="0">
                <a:ln>
                  <a:noFill/>
                </a:ln>
                <a:solidFill>
                  <a:srgbClr val="548135"/>
                </a:solidFill>
                <a:effectLst/>
                <a:uLnTx/>
                <a:uFillTx/>
                <a:latin typeface="Calibri"/>
                <a:ea typeface="Calibri"/>
                <a:cs typeface="Calibri"/>
                <a:sym typeface="Calibri"/>
              </a:rPr>
              <a:t>Lernergebnisse – Taxonomie-Tabelle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98" name="Google Shape;1098;p48"/>
          <p:cNvSpPr txBox="1"/>
          <p:nvPr/>
        </p:nvSpPr>
        <p:spPr>
          <a:xfrm rot="5400000">
            <a:off x="8616680" y="3263300"/>
            <a:ext cx="6876000" cy="324000"/>
          </a:xfrm>
          <a:prstGeom prst="rect">
            <a:avLst/>
          </a:prstGeom>
          <a:solidFill>
            <a:srgbClr val="EB8B2D">
              <a:alpha val="6941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343433"/>
              </a:buClr>
              <a:buSzPts val="2000"/>
              <a:buFont typeface="Arial"/>
              <a:buNone/>
              <a:tabLst/>
              <a:defRPr/>
            </a:pPr>
            <a:endParaRPr kumimoji="0" sz="2000" b="0" i="0" u="none" strike="noStrike" kern="0" cap="none" spc="0" normalizeH="0" baseline="0" noProof="0">
              <a:ln>
                <a:noFill/>
              </a:ln>
              <a:solidFill>
                <a:srgbClr val="343433"/>
              </a:solidFill>
              <a:effectLst/>
              <a:uLnTx/>
              <a:uFillTx/>
              <a:latin typeface="Calibri"/>
              <a:ea typeface="Calibri"/>
              <a:cs typeface="Calibri"/>
              <a:sym typeface="Calibri"/>
            </a:endParaRPr>
          </a:p>
        </p:txBody>
      </p:sp>
      <p:sp>
        <p:nvSpPr>
          <p:cNvPr id="1099" name="Google Shape;1099;p48"/>
          <p:cNvSpPr/>
          <p:nvPr/>
        </p:nvSpPr>
        <p:spPr>
          <a:xfrm>
            <a:off x="358289" y="733736"/>
            <a:ext cx="11449272"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548135"/>
              </a:buClr>
              <a:buSzPts val="2000"/>
              <a:buFont typeface="Calibri"/>
              <a:buNone/>
              <a:tabLst/>
              <a:defRPr/>
            </a:pPr>
            <a:r>
              <a:rPr kumimoji="0" lang="de-AT" sz="2000" b="0" i="0" u="none" strike="noStrike" kern="0" cap="none" spc="0" normalizeH="0" baseline="0" noProof="0">
                <a:ln>
                  <a:noFill/>
                </a:ln>
                <a:solidFill>
                  <a:srgbClr val="548135"/>
                </a:solidFill>
                <a:effectLst/>
                <a:uLnTx/>
                <a:uFillTx/>
                <a:latin typeface="Calibri"/>
                <a:ea typeface="Calibri"/>
                <a:cs typeface="Calibri"/>
                <a:sym typeface="Calibri"/>
              </a:rPr>
              <a:t>D.R. Krathwohl (2002) A Revision of Bloom‘s Taxonomy: An Overview, Theory Into Practice, 41:4, 212-218 </a:t>
            </a:r>
            <a:br>
              <a:rPr kumimoji="0" lang="de-AT" sz="2400" b="0" i="1" u="none" strike="noStrike" kern="0" cap="none" spc="0" normalizeH="0" baseline="0" noProof="0">
                <a:ln>
                  <a:noFill/>
                </a:ln>
                <a:solidFill>
                  <a:srgbClr val="548135"/>
                </a:solidFill>
                <a:effectLst/>
                <a:uLnTx/>
                <a:uFillTx/>
                <a:latin typeface="Calibri"/>
                <a:ea typeface="Calibri"/>
                <a:cs typeface="Calibri"/>
                <a:sym typeface="Calibri"/>
              </a:rPr>
            </a:br>
            <a:r>
              <a:rPr kumimoji="0" lang="de-AT" sz="1600" b="0" i="1" u="none" strike="noStrike" kern="0" cap="none" spc="0" normalizeH="0" baseline="0" noProof="0">
                <a:ln>
                  <a:noFill/>
                </a:ln>
                <a:solidFill>
                  <a:srgbClr val="A5A5A5"/>
                </a:solidFill>
                <a:effectLst/>
                <a:uLnTx/>
                <a:uFillTx/>
                <a:latin typeface="Calibri"/>
                <a:ea typeface="Calibri"/>
                <a:cs typeface="Calibri"/>
                <a:sym typeface="Calibri"/>
              </a:rPr>
              <a:t>https://doi.org/10.1207/s15430421tip4104_2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00" name="Google Shape;1100;p48"/>
          <p:cNvGrpSpPr/>
          <p:nvPr/>
        </p:nvGrpSpPr>
        <p:grpSpPr>
          <a:xfrm>
            <a:off x="552450" y="5323890"/>
            <a:ext cx="10584000" cy="383447"/>
            <a:chOff x="263596" y="6236385"/>
            <a:chExt cx="11496604" cy="383447"/>
          </a:xfrm>
        </p:grpSpPr>
        <p:sp>
          <p:nvSpPr>
            <p:cNvPr id="1101" name="Google Shape;1101;p48"/>
            <p:cNvSpPr/>
            <p:nvPr/>
          </p:nvSpPr>
          <p:spPr>
            <a:xfrm>
              <a:off x="335360" y="6236385"/>
              <a:ext cx="11424840" cy="372475"/>
            </a:xfrm>
            <a:prstGeom prst="rightArrow">
              <a:avLst>
                <a:gd name="adj1" fmla="val 50000"/>
                <a:gd name="adj2" fmla="val 50000"/>
              </a:avLst>
            </a:prstGeom>
            <a:gradFill>
              <a:gsLst>
                <a:gs pos="0">
                  <a:srgbClr val="F7CAAC"/>
                </a:gs>
                <a:gs pos="5000">
                  <a:srgbClr val="F7CAAC"/>
                </a:gs>
                <a:gs pos="46000">
                  <a:srgbClr val="FBE4D4"/>
                </a:gs>
                <a:gs pos="100000">
                  <a:srgbClr val="D8D8D8"/>
                </a:gs>
              </a:gsLst>
              <a:path path="circle">
                <a:fillToRect l="100000" t="100000"/>
              </a:path>
              <a:tileRect r="-100000" b="-10000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2" name="Google Shape;1102;p48"/>
            <p:cNvSpPr txBox="1"/>
            <p:nvPr/>
          </p:nvSpPr>
          <p:spPr>
            <a:xfrm>
              <a:off x="263596" y="6250500"/>
              <a:ext cx="11496604"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7F7F7F"/>
                </a:buClr>
                <a:buSzPts val="1800"/>
                <a:buFont typeface="Calibri"/>
                <a:buNone/>
                <a:tabLst/>
                <a:defRPr/>
              </a:pPr>
              <a:r>
                <a:rPr kumimoji="0" lang="de-AT" sz="1800" b="1" i="0" u="none" strike="noStrike" kern="0" cap="none" spc="0" normalizeH="0" baseline="0" noProof="0">
                  <a:ln>
                    <a:noFill/>
                  </a:ln>
                  <a:solidFill>
                    <a:srgbClr val="7F7F7F"/>
                  </a:solidFill>
                  <a:effectLst/>
                  <a:uLnTx/>
                  <a:uFillTx/>
                  <a:latin typeface="Calibri"/>
                  <a:ea typeface="Calibri"/>
                  <a:cs typeface="Calibri"/>
                  <a:sym typeface="Calibri"/>
                </a:rPr>
                <a:t>Kognitive Prozesse</a:t>
              </a:r>
              <a:r>
                <a:rPr kumimoji="0" lang="de-AT"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103" name="Google Shape;1103;p48"/>
          <p:cNvGrpSpPr/>
          <p:nvPr/>
        </p:nvGrpSpPr>
        <p:grpSpPr>
          <a:xfrm rot="-5400000">
            <a:off x="-1555911" y="3318486"/>
            <a:ext cx="4248000" cy="377400"/>
            <a:chOff x="286609" y="6231460"/>
            <a:chExt cx="11496635" cy="377400"/>
          </a:xfrm>
        </p:grpSpPr>
        <p:sp>
          <p:nvSpPr>
            <p:cNvPr id="1104" name="Google Shape;1104;p48"/>
            <p:cNvSpPr/>
            <p:nvPr/>
          </p:nvSpPr>
          <p:spPr>
            <a:xfrm>
              <a:off x="335360" y="6236385"/>
              <a:ext cx="11424840" cy="372475"/>
            </a:xfrm>
            <a:prstGeom prst="rightArrow">
              <a:avLst>
                <a:gd name="adj1" fmla="val 50000"/>
                <a:gd name="adj2" fmla="val 50000"/>
              </a:avLst>
            </a:prstGeom>
            <a:gradFill>
              <a:gsLst>
                <a:gs pos="0">
                  <a:srgbClr val="F7CAAC"/>
                </a:gs>
                <a:gs pos="5000">
                  <a:srgbClr val="F7CAAC"/>
                </a:gs>
                <a:gs pos="46000">
                  <a:srgbClr val="FBE4D4"/>
                </a:gs>
                <a:gs pos="100000">
                  <a:srgbClr val="D8D8D8"/>
                </a:gs>
              </a:gsLst>
              <a:path path="circle">
                <a:fillToRect l="100000" t="100000"/>
              </a:path>
              <a:tileRect r="-100000" b="-10000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5" name="Google Shape;1105;p48"/>
            <p:cNvSpPr txBox="1"/>
            <p:nvPr/>
          </p:nvSpPr>
          <p:spPr>
            <a:xfrm>
              <a:off x="286609" y="6231460"/>
              <a:ext cx="11496635"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7F7F7F"/>
                </a:buClr>
                <a:buSzPts val="1800"/>
                <a:buFont typeface="Calibri"/>
                <a:buNone/>
                <a:tabLst/>
                <a:defRPr/>
              </a:pPr>
              <a:r>
                <a:rPr kumimoji="0" lang="de-AT" sz="1800" b="1" i="0" u="none" strike="noStrike" kern="0" cap="none" spc="0" normalizeH="0" baseline="0" noProof="0">
                  <a:ln>
                    <a:noFill/>
                  </a:ln>
                  <a:solidFill>
                    <a:srgbClr val="7F7F7F"/>
                  </a:solidFill>
                  <a:effectLst/>
                  <a:uLnTx/>
                  <a:uFillTx/>
                  <a:latin typeface="Calibri"/>
                  <a:ea typeface="Calibri"/>
                  <a:cs typeface="Calibri"/>
                  <a:sym typeface="Calibri"/>
                </a:rPr>
                <a:t>Wissen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106" name="Google Shape;1106;p48"/>
          <p:cNvPicPr preferRelativeResize="0"/>
          <p:nvPr/>
        </p:nvPicPr>
        <p:blipFill rotWithShape="1">
          <a:blip r:embed="rId3">
            <a:alphaModFix/>
          </a:blip>
          <a:srcRect/>
          <a:stretch/>
        </p:blipFill>
        <p:spPr>
          <a:xfrm>
            <a:off x="756790" y="1421898"/>
            <a:ext cx="10214775" cy="424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51"/>
          <p:cNvSpPr txBox="1"/>
          <p:nvPr/>
        </p:nvSpPr>
        <p:spPr>
          <a:xfrm>
            <a:off x="335360" y="135525"/>
            <a:ext cx="10515600" cy="48530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548135"/>
              </a:buClr>
              <a:buSzPts val="3200"/>
              <a:buFont typeface="Calibri"/>
              <a:buNone/>
              <a:tabLst/>
              <a:defRPr/>
            </a:pPr>
            <a:r>
              <a:rPr kumimoji="0" lang="de-AT" sz="3200" b="1" i="0" u="none" strike="noStrike" kern="0" cap="none" spc="0" normalizeH="0" baseline="0" noProof="0" dirty="0">
                <a:ln>
                  <a:noFill/>
                </a:ln>
                <a:solidFill>
                  <a:srgbClr val="548135"/>
                </a:solidFill>
                <a:effectLst/>
                <a:uLnTx/>
                <a:uFillTx/>
                <a:latin typeface="Calibri"/>
                <a:ea typeface="Calibri"/>
                <a:cs typeface="Calibri"/>
                <a:sym typeface="Calibri"/>
              </a:rPr>
              <a:t>Lernergebnisse – Taxonomie-Tabelle </a:t>
            </a:r>
            <a:r>
              <a:rPr kumimoji="0" lang="de-AT" sz="1600" b="1" i="0" u="none" strike="noStrike" kern="0" cap="none" spc="0" normalizeH="0" baseline="0" noProof="0" dirty="0">
                <a:ln>
                  <a:noFill/>
                </a:ln>
                <a:solidFill>
                  <a:srgbClr val="548135"/>
                </a:solidFill>
                <a:effectLst/>
                <a:uLnTx/>
                <a:uFillTx/>
                <a:latin typeface="Calibri"/>
                <a:ea typeface="Calibri"/>
                <a:cs typeface="Calibri"/>
                <a:sym typeface="Calibri"/>
              </a:rPr>
              <a:t>(Beispiel, Bachelor Informatik)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13" name="Google Shape;1113;p51"/>
          <p:cNvSpPr txBox="1"/>
          <p:nvPr/>
        </p:nvSpPr>
        <p:spPr>
          <a:xfrm rot="5400000">
            <a:off x="8616680" y="3263300"/>
            <a:ext cx="6876000" cy="324000"/>
          </a:xfrm>
          <a:prstGeom prst="rect">
            <a:avLst/>
          </a:prstGeom>
          <a:solidFill>
            <a:srgbClr val="EB8B2D">
              <a:alpha val="6941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343433"/>
              </a:buClr>
              <a:buSzPts val="2000"/>
              <a:buFont typeface="Arial"/>
              <a:buNone/>
              <a:tabLst/>
              <a:defRPr/>
            </a:pPr>
            <a:endParaRPr kumimoji="0" sz="2000" b="0" i="0" u="none" strike="noStrike" kern="0" cap="none" spc="0" normalizeH="0" baseline="0" noProof="0">
              <a:ln>
                <a:noFill/>
              </a:ln>
              <a:solidFill>
                <a:srgbClr val="343433"/>
              </a:solidFill>
              <a:effectLst/>
              <a:uLnTx/>
              <a:uFillTx/>
              <a:latin typeface="Calibri"/>
              <a:ea typeface="Calibri"/>
              <a:cs typeface="Calibri"/>
              <a:sym typeface="Calibri"/>
            </a:endParaRPr>
          </a:p>
        </p:txBody>
      </p:sp>
      <p:sp>
        <p:nvSpPr>
          <p:cNvPr id="1114" name="Google Shape;1114;p51"/>
          <p:cNvSpPr/>
          <p:nvPr/>
        </p:nvSpPr>
        <p:spPr>
          <a:xfrm>
            <a:off x="358289" y="733736"/>
            <a:ext cx="11449272"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548135"/>
              </a:buClr>
              <a:buSzPts val="2000"/>
              <a:buFont typeface="Calibri"/>
              <a:buNone/>
              <a:tabLst/>
              <a:defRPr/>
            </a:pPr>
            <a:r>
              <a:rPr kumimoji="0" lang="de-AT" sz="2000" b="0" i="0" u="none" strike="noStrike" kern="0" cap="none" spc="0" normalizeH="0" baseline="0" noProof="0">
                <a:ln>
                  <a:noFill/>
                </a:ln>
                <a:solidFill>
                  <a:srgbClr val="548135"/>
                </a:solidFill>
                <a:effectLst/>
                <a:uLnTx/>
                <a:uFillTx/>
                <a:latin typeface="Calibri"/>
                <a:ea typeface="Calibri"/>
                <a:cs typeface="Calibri"/>
                <a:sym typeface="Calibri"/>
              </a:rPr>
              <a:t>D.R. Krathwohl (2002) A Revision of Bloom‘s Taxonomy: An Overview, Theory Into Practice, 41:4, 212-218 </a:t>
            </a:r>
            <a:br>
              <a:rPr kumimoji="0" lang="de-AT" sz="2400" b="0" i="1" u="none" strike="noStrike" kern="0" cap="none" spc="0" normalizeH="0" baseline="0" noProof="0">
                <a:ln>
                  <a:noFill/>
                </a:ln>
                <a:solidFill>
                  <a:srgbClr val="548135"/>
                </a:solidFill>
                <a:effectLst/>
                <a:uLnTx/>
                <a:uFillTx/>
                <a:latin typeface="Calibri"/>
                <a:ea typeface="Calibri"/>
                <a:cs typeface="Calibri"/>
                <a:sym typeface="Calibri"/>
              </a:rPr>
            </a:br>
            <a:r>
              <a:rPr kumimoji="0" lang="de-AT" sz="1600" b="0" i="1" u="none" strike="noStrike" kern="0" cap="none" spc="0" normalizeH="0" baseline="0" noProof="0">
                <a:ln>
                  <a:noFill/>
                </a:ln>
                <a:solidFill>
                  <a:srgbClr val="A5A5A5"/>
                </a:solidFill>
                <a:effectLst/>
                <a:uLnTx/>
                <a:uFillTx/>
                <a:latin typeface="Calibri"/>
                <a:ea typeface="Calibri"/>
                <a:cs typeface="Calibri"/>
                <a:sym typeface="Calibri"/>
              </a:rPr>
              <a:t>https://doi.org/10.1207/s15430421tip4104_2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15" name="Google Shape;1115;p51"/>
          <p:cNvGrpSpPr/>
          <p:nvPr/>
        </p:nvGrpSpPr>
        <p:grpSpPr>
          <a:xfrm>
            <a:off x="552450" y="5336082"/>
            <a:ext cx="10584000" cy="383447"/>
            <a:chOff x="263596" y="6236385"/>
            <a:chExt cx="11496604" cy="383447"/>
          </a:xfrm>
        </p:grpSpPr>
        <p:sp>
          <p:nvSpPr>
            <p:cNvPr id="1116" name="Google Shape;1116;p51"/>
            <p:cNvSpPr/>
            <p:nvPr/>
          </p:nvSpPr>
          <p:spPr>
            <a:xfrm>
              <a:off x="335360" y="6236385"/>
              <a:ext cx="11424840" cy="372475"/>
            </a:xfrm>
            <a:prstGeom prst="rightArrow">
              <a:avLst>
                <a:gd name="adj1" fmla="val 50000"/>
                <a:gd name="adj2" fmla="val 50000"/>
              </a:avLst>
            </a:prstGeom>
            <a:gradFill>
              <a:gsLst>
                <a:gs pos="0">
                  <a:srgbClr val="F7CAAC"/>
                </a:gs>
                <a:gs pos="5000">
                  <a:srgbClr val="F7CAAC"/>
                </a:gs>
                <a:gs pos="46000">
                  <a:srgbClr val="FBE4D4"/>
                </a:gs>
                <a:gs pos="100000">
                  <a:srgbClr val="D8D8D8"/>
                </a:gs>
              </a:gsLst>
              <a:path path="circle">
                <a:fillToRect l="100000" t="100000"/>
              </a:path>
              <a:tileRect r="-100000" b="-10000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7" name="Google Shape;1117;p51"/>
            <p:cNvSpPr txBox="1"/>
            <p:nvPr/>
          </p:nvSpPr>
          <p:spPr>
            <a:xfrm>
              <a:off x="263596" y="6250500"/>
              <a:ext cx="11496604"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7F7F7F"/>
                </a:buClr>
                <a:buSzPts val="1800"/>
                <a:buFont typeface="Calibri"/>
                <a:buNone/>
                <a:tabLst/>
                <a:defRPr/>
              </a:pPr>
              <a:r>
                <a:rPr kumimoji="0" lang="de-AT" sz="1800" b="1" i="0" u="none" strike="noStrike" kern="0" cap="none" spc="0" normalizeH="0" baseline="0" noProof="0">
                  <a:ln>
                    <a:noFill/>
                  </a:ln>
                  <a:solidFill>
                    <a:srgbClr val="7F7F7F"/>
                  </a:solidFill>
                  <a:effectLst/>
                  <a:uLnTx/>
                  <a:uFillTx/>
                  <a:latin typeface="Calibri"/>
                  <a:ea typeface="Calibri"/>
                  <a:cs typeface="Calibri"/>
                  <a:sym typeface="Calibri"/>
                </a:rPr>
                <a:t>Kognitive Prozesse</a:t>
              </a:r>
              <a:r>
                <a:rPr kumimoji="0" lang="de-AT"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118" name="Google Shape;1118;p51"/>
          <p:cNvGrpSpPr/>
          <p:nvPr/>
        </p:nvGrpSpPr>
        <p:grpSpPr>
          <a:xfrm rot="-5400000">
            <a:off x="-1555911" y="3330678"/>
            <a:ext cx="4248000" cy="377400"/>
            <a:chOff x="286609" y="6231460"/>
            <a:chExt cx="11496635" cy="377400"/>
          </a:xfrm>
        </p:grpSpPr>
        <p:sp>
          <p:nvSpPr>
            <p:cNvPr id="1119" name="Google Shape;1119;p51"/>
            <p:cNvSpPr/>
            <p:nvPr/>
          </p:nvSpPr>
          <p:spPr>
            <a:xfrm>
              <a:off x="335360" y="6236385"/>
              <a:ext cx="11424840" cy="372475"/>
            </a:xfrm>
            <a:prstGeom prst="rightArrow">
              <a:avLst>
                <a:gd name="adj1" fmla="val 50000"/>
                <a:gd name="adj2" fmla="val 50000"/>
              </a:avLst>
            </a:prstGeom>
            <a:gradFill>
              <a:gsLst>
                <a:gs pos="0">
                  <a:srgbClr val="F7CAAC"/>
                </a:gs>
                <a:gs pos="5000">
                  <a:srgbClr val="F7CAAC"/>
                </a:gs>
                <a:gs pos="46000">
                  <a:srgbClr val="FBE4D4"/>
                </a:gs>
                <a:gs pos="100000">
                  <a:srgbClr val="D8D8D8"/>
                </a:gs>
              </a:gsLst>
              <a:path path="circle">
                <a:fillToRect l="100000" t="100000"/>
              </a:path>
              <a:tileRect r="-100000" b="-10000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0" name="Google Shape;1120;p51"/>
            <p:cNvSpPr txBox="1"/>
            <p:nvPr/>
          </p:nvSpPr>
          <p:spPr>
            <a:xfrm>
              <a:off x="286609" y="6231460"/>
              <a:ext cx="11496635"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7F7F7F"/>
                </a:buClr>
                <a:buSzPts val="1800"/>
                <a:buFont typeface="Calibri"/>
                <a:buNone/>
                <a:tabLst/>
                <a:defRPr/>
              </a:pPr>
              <a:r>
                <a:rPr kumimoji="0" lang="de-AT" sz="1800" b="1" i="0" u="none" strike="noStrike" kern="0" cap="none" spc="0" normalizeH="0" baseline="0" noProof="0">
                  <a:ln>
                    <a:noFill/>
                  </a:ln>
                  <a:solidFill>
                    <a:srgbClr val="7F7F7F"/>
                  </a:solidFill>
                  <a:effectLst/>
                  <a:uLnTx/>
                  <a:uFillTx/>
                  <a:latin typeface="Calibri"/>
                  <a:ea typeface="Calibri"/>
                  <a:cs typeface="Calibri"/>
                  <a:sym typeface="Calibri"/>
                </a:rPr>
                <a:t>Wissen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2" name="Google Shape;1106;p48">
            <a:extLst>
              <a:ext uri="{FF2B5EF4-FFF2-40B4-BE49-F238E27FC236}">
                <a16:creationId xmlns:a16="http://schemas.microsoft.com/office/drawing/2014/main" id="{73C3B062-7008-4054-9DE3-8DE7021F1BC6}"/>
              </a:ext>
            </a:extLst>
          </p:cNvPr>
          <p:cNvPicPr preferRelativeResize="0"/>
          <p:nvPr/>
        </p:nvPicPr>
        <p:blipFill rotWithShape="1">
          <a:blip r:embed="rId3">
            <a:alphaModFix/>
          </a:blip>
          <a:srcRect/>
          <a:stretch/>
        </p:blipFill>
        <p:spPr>
          <a:xfrm>
            <a:off x="737062" y="1427968"/>
            <a:ext cx="10214775" cy="4248000"/>
          </a:xfrm>
          <a:prstGeom prst="rect">
            <a:avLst/>
          </a:prstGeom>
          <a:noFill/>
          <a:ln>
            <a:noFill/>
          </a:ln>
        </p:spPr>
      </p:pic>
      <p:pic>
        <p:nvPicPr>
          <p:cNvPr id="3" name="Grafik 2" descr="Häkchen">
            <a:extLst>
              <a:ext uri="{FF2B5EF4-FFF2-40B4-BE49-F238E27FC236}">
                <a16:creationId xmlns:a16="http://schemas.microsoft.com/office/drawing/2014/main" id="{2A61AB92-8530-4E5A-889E-3A43F77B8D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44449" y="4440529"/>
            <a:ext cx="457200" cy="457200"/>
          </a:xfrm>
          <a:prstGeom prst="rect">
            <a:avLst/>
          </a:prstGeom>
        </p:spPr>
      </p:pic>
      <p:pic>
        <p:nvPicPr>
          <p:cNvPr id="15" name="Grafik 14" descr="Häkchen">
            <a:extLst>
              <a:ext uri="{FF2B5EF4-FFF2-40B4-BE49-F238E27FC236}">
                <a16:creationId xmlns:a16="http://schemas.microsoft.com/office/drawing/2014/main" id="{6C53464E-C8AD-4C8B-968F-C2B1B997B5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0105" y="3879697"/>
            <a:ext cx="457200" cy="457200"/>
          </a:xfrm>
          <a:prstGeom prst="rect">
            <a:avLst/>
          </a:prstGeom>
        </p:spPr>
      </p:pic>
      <p:pic>
        <p:nvPicPr>
          <p:cNvPr id="16" name="Grafik 15" descr="Häkchen">
            <a:extLst>
              <a:ext uri="{FF2B5EF4-FFF2-40B4-BE49-F238E27FC236}">
                <a16:creationId xmlns:a16="http://schemas.microsoft.com/office/drawing/2014/main" id="{B4222AE3-73AE-4DA5-B54B-3E74094CD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0105" y="3364417"/>
            <a:ext cx="457200" cy="457200"/>
          </a:xfrm>
          <a:prstGeom prst="rect">
            <a:avLst/>
          </a:prstGeom>
        </p:spPr>
      </p:pic>
      <p:pic>
        <p:nvPicPr>
          <p:cNvPr id="24" name="Grafik 23" descr="Hilfe">
            <a:extLst>
              <a:ext uri="{FF2B5EF4-FFF2-40B4-BE49-F238E27FC236}">
                <a16:creationId xmlns:a16="http://schemas.microsoft.com/office/drawing/2014/main" id="{84DBA34B-7716-47CB-B4AD-2EA05B05F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22466" y="4963605"/>
            <a:ext cx="372477" cy="372477"/>
          </a:xfrm>
          <a:prstGeom prst="rect">
            <a:avLst/>
          </a:prstGeom>
        </p:spPr>
      </p:pic>
      <p:pic>
        <p:nvPicPr>
          <p:cNvPr id="25" name="Grafik 24" descr="Hilfe">
            <a:extLst>
              <a:ext uri="{FF2B5EF4-FFF2-40B4-BE49-F238E27FC236}">
                <a16:creationId xmlns:a16="http://schemas.microsoft.com/office/drawing/2014/main" id="{536F77B7-3BA7-490A-9022-62806DF1A7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0105" y="4464012"/>
            <a:ext cx="372477" cy="372477"/>
          </a:xfrm>
          <a:prstGeom prst="rect">
            <a:avLst/>
          </a:prstGeom>
        </p:spPr>
      </p:pic>
      <p:pic>
        <p:nvPicPr>
          <p:cNvPr id="26" name="Grafik 25" descr="Hilfe">
            <a:extLst>
              <a:ext uri="{FF2B5EF4-FFF2-40B4-BE49-F238E27FC236}">
                <a16:creationId xmlns:a16="http://schemas.microsoft.com/office/drawing/2014/main" id="{60E5428B-BFDE-4706-99D0-B6EA7FD2F5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65455" y="4787406"/>
            <a:ext cx="372477" cy="372477"/>
          </a:xfrm>
          <a:prstGeom prst="rect">
            <a:avLst/>
          </a:prstGeom>
        </p:spPr>
      </p:pic>
      <p:pic>
        <p:nvPicPr>
          <p:cNvPr id="27" name="Grafik 26" descr="Hilfe">
            <a:extLst>
              <a:ext uri="{FF2B5EF4-FFF2-40B4-BE49-F238E27FC236}">
                <a16:creationId xmlns:a16="http://schemas.microsoft.com/office/drawing/2014/main" id="{4168BDE6-E66E-4F5C-977E-B4D2CC9839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2287" y="4753567"/>
            <a:ext cx="372477" cy="372477"/>
          </a:xfrm>
          <a:prstGeom prst="rect">
            <a:avLst/>
          </a:prstGeom>
        </p:spPr>
      </p:pic>
      <p:sp>
        <p:nvSpPr>
          <p:cNvPr id="28" name="Untertitel 15">
            <a:extLst>
              <a:ext uri="{FF2B5EF4-FFF2-40B4-BE49-F238E27FC236}">
                <a16:creationId xmlns:a16="http://schemas.microsoft.com/office/drawing/2014/main" id="{7C14425A-35E4-486A-A3B5-0989852E572D}"/>
              </a:ext>
            </a:extLst>
          </p:cNvPr>
          <p:cNvSpPr txBox="1">
            <a:spLocks/>
          </p:cNvSpPr>
          <p:nvPr/>
        </p:nvSpPr>
        <p:spPr>
          <a:xfrm>
            <a:off x="357632" y="5752480"/>
            <a:ext cx="11535048" cy="9720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AT" sz="1800" i="1" kern="0" dirty="0">
                <a:latin typeface="+mn-lt"/>
              </a:rPr>
              <a:t>Die Studierenden verstehen (…) die wichtigsten Konzepte der interaktiven Programmierung und können diese anwenden (…). Sie sind in der Lage, Programme zu analysieren und eigene Programme zu entwerfen und zu erstellen.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15">
            <a:extLst>
              <a:ext uri="{FF2B5EF4-FFF2-40B4-BE49-F238E27FC236}">
                <a16:creationId xmlns:a16="http://schemas.microsoft.com/office/drawing/2014/main" id="{0673432F-A8EC-4995-ACA1-E86AF5658390}"/>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pic>
        <p:nvPicPr>
          <p:cNvPr id="7" name="Picture 2" descr="EuropeanQualicationsFramework.jpg">
            <a:extLst>
              <a:ext uri="{FF2B5EF4-FFF2-40B4-BE49-F238E27FC236}">
                <a16:creationId xmlns:a16="http://schemas.microsoft.com/office/drawing/2014/main" id="{60E7FBE3-8A90-462A-B9D4-87EF00DB1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19" y="1773238"/>
            <a:ext cx="7929563" cy="4794619"/>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4">
            <a:extLst>
              <a:ext uri="{FF2B5EF4-FFF2-40B4-BE49-F238E27FC236}">
                <a16:creationId xmlns:a16="http://schemas.microsoft.com/office/drawing/2014/main" id="{F1BDFD79-68BB-4C6B-BD9C-5E25D57323A7}"/>
              </a:ext>
            </a:extLst>
          </p:cNvPr>
          <p:cNvSpPr txBox="1">
            <a:spLocks/>
          </p:cNvSpPr>
          <p:nvPr/>
        </p:nvSpPr>
        <p:spPr>
          <a:xfrm>
            <a:off x="335360" y="548680"/>
            <a:ext cx="10515600"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3200" b="1" dirty="0">
                <a:solidFill>
                  <a:schemeClr val="accent6">
                    <a:lumMod val="75000"/>
                  </a:schemeClr>
                </a:solidFill>
              </a:rPr>
              <a:t>Qualifikationsrahmen</a:t>
            </a: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 – National (NQR) – Europäisch (EQR)</a:t>
            </a:r>
          </a:p>
        </p:txBody>
      </p:sp>
      <p:sp>
        <p:nvSpPr>
          <p:cNvPr id="10" name="Rechteck 9">
            <a:extLst>
              <a:ext uri="{FF2B5EF4-FFF2-40B4-BE49-F238E27FC236}">
                <a16:creationId xmlns:a16="http://schemas.microsoft.com/office/drawing/2014/main" id="{50191643-9789-460E-9D60-0158A29333F9}"/>
              </a:ext>
            </a:extLst>
          </p:cNvPr>
          <p:cNvSpPr/>
          <p:nvPr/>
        </p:nvSpPr>
        <p:spPr>
          <a:xfrm>
            <a:off x="2133600" y="1281225"/>
            <a:ext cx="79295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Grafik: https://de.wikipedia.org/wiki/Europ%C3%A4ischer_Qualifikationsrahmen</a:t>
            </a:r>
          </a:p>
        </p:txBody>
      </p:sp>
      <p:sp>
        <p:nvSpPr>
          <p:cNvPr id="6" name="Foliennummernplatzhalter 11">
            <a:extLst>
              <a:ext uri="{FF2B5EF4-FFF2-40B4-BE49-F238E27FC236}">
                <a16:creationId xmlns:a16="http://schemas.microsoft.com/office/drawing/2014/main" id="{25873CB9-AF94-48EC-BD29-E9D77BFEDFE7}"/>
              </a:ext>
            </a:extLst>
          </p:cNvPr>
          <p:cNvSpPr>
            <a:spLocks noGrp="1"/>
          </p:cNvSpPr>
          <p:nvPr>
            <p:ph type="sldNum" sz="quarter" idx="12"/>
          </p:nvPr>
        </p:nvSpPr>
        <p:spPr>
          <a:xfrm>
            <a:off x="8610601"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122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ntertitel 3">
            <a:extLst>
              <a:ext uri="{FF2B5EF4-FFF2-40B4-BE49-F238E27FC236}">
                <a16:creationId xmlns:a16="http://schemas.microsoft.com/office/drawing/2014/main" id="{38A40090-A779-50D9-B0D3-950467A94D14}"/>
              </a:ext>
            </a:extLst>
          </p:cNvPr>
          <p:cNvSpPr txBox="1">
            <a:spLocks/>
          </p:cNvSpPr>
          <p:nvPr/>
        </p:nvSpPr>
        <p:spPr>
          <a:xfrm>
            <a:off x="2523436" y="1786904"/>
            <a:ext cx="5325534" cy="2056963"/>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chemeClr val="bg1">
                    <a:lumMod val="50000"/>
                  </a:schemeClr>
                </a:solidFill>
                <a:effectLst/>
                <a:uLnTx/>
                <a:uFillTx/>
                <a:latin typeface="+mn-lt"/>
                <a:ea typeface="+mn-ea"/>
                <a:cs typeface="+mn-cs"/>
              </a:rPr>
              <a:t>Teil I: Rahmenstrukturen</a:t>
            </a:r>
            <a:endPar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EQR/NQR</a:t>
            </a:r>
          </a:p>
          <a:p>
            <a:pPr marL="540000" marR="0" lvl="1" indent="-342900" algn="l" defTabSz="914400"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de-DE" b="0" i="0" u="none" strike="noStrike" kern="1200" cap="none" spc="0" normalizeH="0" baseline="0" noProof="0" dirty="0">
                <a:ln>
                  <a:noFill/>
                </a:ln>
                <a:solidFill>
                  <a:schemeClr val="bg1">
                    <a:lumMod val="50000"/>
                  </a:schemeClr>
                </a:solidFill>
                <a:effectLst/>
                <a:uLnTx/>
                <a:uFillTx/>
                <a:ea typeface="+mn-ea"/>
                <a:cs typeface="+mn-cs"/>
              </a:rPr>
              <a:t>Deskriptoren (Bachelor-Niveau)</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Curriculum</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chemeClr val="bg1">
                    <a:lumMod val="50000"/>
                  </a:schemeClr>
                </a:solidFill>
                <a:effectLst/>
                <a:uLnTx/>
                <a:uFillTx/>
                <a:ea typeface="+mn-ea"/>
                <a:cs typeface="+mn-cs"/>
              </a:rPr>
              <a:t>Qualifikationsprofil</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chemeClr val="bg1">
                    <a:lumMod val="50000"/>
                  </a:schemeClr>
                </a:solidFill>
                <a:effectLst/>
                <a:uLnTx/>
                <a:uFillTx/>
                <a:ea typeface="+mn-ea"/>
                <a:cs typeface="+mn-cs"/>
              </a:rPr>
              <a:t>Fenster</a:t>
            </a:r>
          </a:p>
        </p:txBody>
      </p:sp>
      <p:sp>
        <p:nvSpPr>
          <p:cNvPr id="26" name="Untertitel 15">
            <a:extLst>
              <a:ext uri="{FF2B5EF4-FFF2-40B4-BE49-F238E27FC236}">
                <a16:creationId xmlns:a16="http://schemas.microsoft.com/office/drawing/2014/main" id="{3A04DCEF-80D4-BDE7-DCB2-B48CB0079C89}"/>
              </a:ext>
            </a:extLst>
          </p:cNvPr>
          <p:cNvSpPr txBox="1">
            <a:spLocks/>
          </p:cNvSpPr>
          <p:nvPr/>
        </p:nvSpPr>
        <p:spPr>
          <a:xfrm rot="5400000">
            <a:off x="1416168" y="4878913"/>
            <a:ext cx="1800000" cy="360000"/>
          </a:xfrm>
          <a:prstGeom prst="rect">
            <a:avLst/>
          </a:prstGeom>
          <a:solidFill>
            <a:srgbClr val="EB8B2D">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7" name="Untertitel 15">
            <a:extLst>
              <a:ext uri="{FF2B5EF4-FFF2-40B4-BE49-F238E27FC236}">
                <a16:creationId xmlns:a16="http://schemas.microsoft.com/office/drawing/2014/main" id="{95F7A80B-FFDF-78DB-2C41-F95D4E22AFF4}"/>
              </a:ext>
            </a:extLst>
          </p:cNvPr>
          <p:cNvSpPr txBox="1">
            <a:spLocks/>
          </p:cNvSpPr>
          <p:nvPr/>
        </p:nvSpPr>
        <p:spPr>
          <a:xfrm rot="5400000">
            <a:off x="1288706" y="2633203"/>
            <a:ext cx="2052000" cy="360040"/>
          </a:xfrm>
          <a:prstGeom prst="rect">
            <a:avLst/>
          </a:prstGeom>
          <a:solidFill>
            <a:srgbClr val="4472C4">
              <a:lumMod val="60000"/>
              <a:lumOff val="40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8" name="Untertitel 3">
            <a:extLst>
              <a:ext uri="{FF2B5EF4-FFF2-40B4-BE49-F238E27FC236}">
                <a16:creationId xmlns:a16="http://schemas.microsoft.com/office/drawing/2014/main" id="{D0C64767-27B6-C3F6-4F21-34E273EDBD68}"/>
              </a:ext>
            </a:extLst>
          </p:cNvPr>
          <p:cNvSpPr txBox="1">
            <a:spLocks/>
          </p:cNvSpPr>
          <p:nvPr/>
        </p:nvSpPr>
        <p:spPr>
          <a:xfrm>
            <a:off x="6446006" y="1713131"/>
            <a:ext cx="5257800" cy="4104842"/>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9" name="Titel 14">
            <a:extLst>
              <a:ext uri="{FF2B5EF4-FFF2-40B4-BE49-F238E27FC236}">
                <a16:creationId xmlns:a16="http://schemas.microsoft.com/office/drawing/2014/main" id="{2B51FEBC-7ED9-7614-53D7-06F4437D2C91}"/>
              </a:ext>
            </a:extLst>
          </p:cNvPr>
          <p:cNvSpPr txBox="1">
            <a:spLocks/>
          </p:cNvSpPr>
          <p:nvPr/>
        </p:nvSpPr>
        <p:spPr>
          <a:xfrm>
            <a:off x="526432" y="780328"/>
            <a:ext cx="11235680"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Inhalt</a:t>
            </a:r>
          </a:p>
        </p:txBody>
      </p:sp>
      <p:sp>
        <p:nvSpPr>
          <p:cNvPr id="30" name="Untertitel 3">
            <a:extLst>
              <a:ext uri="{FF2B5EF4-FFF2-40B4-BE49-F238E27FC236}">
                <a16:creationId xmlns:a16="http://schemas.microsoft.com/office/drawing/2014/main" id="{EB9EB91A-9C4A-E860-5A11-4FF01CDAD788}"/>
              </a:ext>
            </a:extLst>
          </p:cNvPr>
          <p:cNvSpPr txBox="1">
            <a:spLocks/>
          </p:cNvSpPr>
          <p:nvPr/>
        </p:nvSpPr>
        <p:spPr>
          <a:xfrm>
            <a:off x="6753442" y="2901461"/>
            <a:ext cx="4163285" cy="276174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1" name="Untertitel 15">
            <a:extLst>
              <a:ext uri="{FF2B5EF4-FFF2-40B4-BE49-F238E27FC236}">
                <a16:creationId xmlns:a16="http://schemas.microsoft.com/office/drawing/2014/main" id="{6D0CEE6B-C801-90A4-AC27-4431AF5F8393}"/>
              </a:ext>
            </a:extLst>
          </p:cNvPr>
          <p:cNvSpPr txBox="1">
            <a:spLocks/>
          </p:cNvSpPr>
          <p:nvPr/>
        </p:nvSpPr>
        <p:spPr>
          <a:xfrm rot="5400000">
            <a:off x="6538615" y="2119036"/>
            <a:ext cx="1008000" cy="360040"/>
          </a:xfrm>
          <a:prstGeom prst="rect">
            <a:avLst/>
          </a:prstGeom>
          <a:solidFill>
            <a:srgbClr val="FFC000">
              <a:lumMod val="75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2" name="Untertitel 3">
            <a:extLst>
              <a:ext uri="{FF2B5EF4-FFF2-40B4-BE49-F238E27FC236}">
                <a16:creationId xmlns:a16="http://schemas.microsoft.com/office/drawing/2014/main" id="{4FBE8E62-B0BF-F97A-6BAD-05DC311BC6A6}"/>
              </a:ext>
            </a:extLst>
          </p:cNvPr>
          <p:cNvSpPr txBox="1">
            <a:spLocks/>
          </p:cNvSpPr>
          <p:nvPr/>
        </p:nvSpPr>
        <p:spPr>
          <a:xfrm>
            <a:off x="7219353" y="1799113"/>
            <a:ext cx="4680000" cy="996841"/>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1" u="none" strike="noStrike" kern="1200" cap="none" spc="0" normalizeH="0" baseline="0" noProof="0" dirty="0">
                <a:ln>
                  <a:noFill/>
                </a:ln>
                <a:solidFill>
                  <a:schemeClr val="bg1">
                    <a:lumMod val="75000"/>
                  </a:schemeClr>
                </a:solidFill>
                <a:effectLst/>
                <a:uLnTx/>
                <a:uFillTx/>
                <a:latin typeface="+mn-lt"/>
                <a:ea typeface="+mn-ea"/>
                <a:cs typeface="+mn-cs"/>
              </a:rPr>
              <a:t>Teil III: Anerkennung</a:t>
            </a:r>
          </a:p>
          <a:p>
            <a:pPr marL="342900" marR="0" lvl="0" indent="-342900" algn="l" defTabSz="914400" rtl="0" eaLnBrk="1" fontAlgn="auto" latinLnBrk="0" hangingPunct="1">
              <a:lnSpc>
                <a:spcPct val="90000"/>
              </a:lnSpc>
              <a:spcBef>
                <a:spcPts val="400"/>
              </a:spcBef>
              <a:spcAft>
                <a:spcPts val="0"/>
              </a:spcAft>
              <a:buClrTx/>
              <a:buSzTx/>
              <a:buFont typeface="Wingdings" pitchFamily="2" charset="2"/>
              <a:buChar char="Ø"/>
              <a:tabLst/>
              <a:defRPr/>
            </a:pPr>
            <a:r>
              <a:rPr kumimoji="0" lang="de-DE" sz="2000" b="0" i="1" u="none" strike="noStrike" kern="1200" cap="none" spc="0" normalizeH="0" baseline="0" noProof="0" dirty="0">
                <a:ln>
                  <a:noFill/>
                </a:ln>
                <a:solidFill>
                  <a:schemeClr val="bg1">
                    <a:lumMod val="75000"/>
                  </a:schemeClr>
                </a:solidFill>
                <a:effectLst/>
                <a:uLnTx/>
                <a:uFillTx/>
                <a:latin typeface="+mn-lt"/>
                <a:ea typeface="+mn-ea"/>
                <a:cs typeface="+mn-cs"/>
              </a:rPr>
              <a:t>Wesentlicher Unterschied</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p:txBody>
      </p:sp>
      <p:sp>
        <p:nvSpPr>
          <p:cNvPr id="33" name="Untertitel 3">
            <a:extLst>
              <a:ext uri="{FF2B5EF4-FFF2-40B4-BE49-F238E27FC236}">
                <a16:creationId xmlns:a16="http://schemas.microsoft.com/office/drawing/2014/main" id="{027C4BAA-7313-DC27-8A6F-C9CC24B3FC3E}"/>
              </a:ext>
            </a:extLst>
          </p:cNvPr>
          <p:cNvSpPr txBox="1">
            <a:spLocks/>
          </p:cNvSpPr>
          <p:nvPr/>
        </p:nvSpPr>
        <p:spPr>
          <a:xfrm>
            <a:off x="2508092" y="4174504"/>
            <a:ext cx="5325534" cy="1176429"/>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Teil II: Lernergebnisse</a:t>
            </a: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i="0" u="none" strike="noStrike" kern="1200" cap="none" spc="0" normalizeH="0" baseline="0" noProof="0" dirty="0">
                <a:ln>
                  <a:noFill/>
                </a:ln>
                <a:solidFill>
                  <a:schemeClr val="bg1">
                    <a:lumMod val="50000"/>
                  </a:schemeClr>
                </a:solidFill>
                <a:effectLst/>
                <a:uLnTx/>
                <a:uFillTx/>
                <a:latin typeface="+mn-lt"/>
                <a:ea typeface="+mn-ea"/>
                <a:cs typeface="+mn-cs"/>
              </a:rPr>
              <a:t>Fachliche Lernergebnisse</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Allgemeine, (…) Lernergebnisse</a:t>
            </a:r>
          </a:p>
        </p:txBody>
      </p:sp>
      <p:sp>
        <p:nvSpPr>
          <p:cNvPr id="13" name="Foliennummernplatzhalter 11">
            <a:extLst>
              <a:ext uri="{FF2B5EF4-FFF2-40B4-BE49-F238E27FC236}">
                <a16:creationId xmlns:a16="http://schemas.microsoft.com/office/drawing/2014/main" id="{F10F1051-9C2F-44DE-B584-341B3D1D5D99}"/>
              </a:ext>
            </a:extLst>
          </p:cNvPr>
          <p:cNvSpPr>
            <a:spLocks noGrp="1"/>
          </p:cNvSpPr>
          <p:nvPr>
            <p:ph type="sldNum" sz="quarter" idx="12"/>
          </p:nvPr>
        </p:nvSpPr>
        <p:spPr>
          <a:xfrm>
            <a:off x="8610601"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492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3">
            <a:extLst>
              <a:ext uri="{FF2B5EF4-FFF2-40B4-BE49-F238E27FC236}">
                <a16:creationId xmlns:a16="http://schemas.microsoft.com/office/drawing/2014/main" id="{673ABA8B-BCE2-4702-952C-2D8393D0353A}"/>
              </a:ext>
            </a:extLst>
          </p:cNvPr>
          <p:cNvSpPr>
            <a:spLocks noChangeArrowheads="1"/>
          </p:cNvSpPr>
          <p:nvPr/>
        </p:nvSpPr>
        <p:spPr bwMode="auto">
          <a:xfrm>
            <a:off x="586413" y="2927784"/>
            <a:ext cx="2700000" cy="720000"/>
          </a:xfrm>
          <a:prstGeom prst="roundRect">
            <a:avLst>
              <a:gd name="adj" fmla="val 16667"/>
            </a:avLst>
          </a:prstGeom>
          <a:solidFill>
            <a:srgbClr val="A8D08D"/>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a:ln>
                  <a:noFill/>
                </a:ln>
                <a:solidFill>
                  <a:schemeClr val="tx1"/>
                </a:solidFill>
                <a:effectLst/>
                <a:ea typeface="Calibri" panose="020F0502020204030204" pitchFamily="34" charset="0"/>
                <a:cs typeface="Arial" panose="020B0604020202020204" pitchFamily="34" charset="0"/>
                <a:hlinkClick r:id="rId3"/>
              </a:rPr>
              <a:t>Gesellschaftliches Engagement</a:t>
            </a:r>
            <a:endParaRPr kumimoji="0" lang="de-DE" altLang="de-DE" b="0" i="0" u="none" strike="noStrike" cap="none" normalizeH="0" baseline="0">
              <a:ln>
                <a:noFill/>
              </a:ln>
              <a:solidFill>
                <a:schemeClr val="tx1"/>
              </a:solidFill>
              <a:effectLst/>
            </a:endParaRPr>
          </a:p>
        </p:txBody>
      </p:sp>
      <p:sp>
        <p:nvSpPr>
          <p:cNvPr id="8" name="Rechthoek: afgeronde hoeken 9">
            <a:extLst>
              <a:ext uri="{FF2B5EF4-FFF2-40B4-BE49-F238E27FC236}">
                <a16:creationId xmlns:a16="http://schemas.microsoft.com/office/drawing/2014/main" id="{6702440C-2466-472E-A439-E8B4C143EBBB}"/>
              </a:ext>
            </a:extLst>
          </p:cNvPr>
          <p:cNvSpPr>
            <a:spLocks noChangeArrowheads="1"/>
          </p:cNvSpPr>
          <p:nvPr/>
        </p:nvSpPr>
        <p:spPr bwMode="auto">
          <a:xfrm>
            <a:off x="6264128" y="2927624"/>
            <a:ext cx="2700000" cy="720000"/>
          </a:xfrm>
          <a:prstGeom prst="roundRect">
            <a:avLst>
              <a:gd name="adj" fmla="val 16667"/>
            </a:avLst>
          </a:prstGeom>
          <a:solidFill>
            <a:srgbClr val="CC99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chemeClr val="tx1"/>
                </a:solidFill>
                <a:effectLst/>
                <a:ea typeface="Calibri" panose="020F0502020204030204" pitchFamily="34" charset="0"/>
                <a:cs typeface="Arial" panose="020B0604020202020204" pitchFamily="34" charset="0"/>
                <a:hlinkClick r:id="rId4"/>
              </a:rPr>
              <a:t>Kritisches Denken</a:t>
            </a:r>
            <a:endParaRPr kumimoji="0" lang="de-DE" altLang="de-DE" b="0" i="0" u="none" strike="noStrike" cap="none" normalizeH="0" baseline="0" dirty="0">
              <a:ln>
                <a:noFill/>
              </a:ln>
              <a:solidFill>
                <a:schemeClr val="tx1"/>
              </a:solidFill>
              <a:effectLst/>
            </a:endParaRPr>
          </a:p>
        </p:txBody>
      </p:sp>
      <p:sp>
        <p:nvSpPr>
          <p:cNvPr id="9" name="Rechthoek: afgeronde hoeken 10">
            <a:extLst>
              <a:ext uri="{FF2B5EF4-FFF2-40B4-BE49-F238E27FC236}">
                <a16:creationId xmlns:a16="http://schemas.microsoft.com/office/drawing/2014/main" id="{8AB01FDE-1244-4032-B3A2-41067B60CD99}"/>
              </a:ext>
            </a:extLst>
          </p:cNvPr>
          <p:cNvSpPr>
            <a:spLocks noChangeArrowheads="1"/>
          </p:cNvSpPr>
          <p:nvPr/>
        </p:nvSpPr>
        <p:spPr bwMode="auto">
          <a:xfrm>
            <a:off x="9144448" y="2927784"/>
            <a:ext cx="2700000" cy="720000"/>
          </a:xfrm>
          <a:prstGeom prst="roundRect">
            <a:avLst>
              <a:gd name="adj" fmla="val 16667"/>
            </a:avLst>
          </a:prstGeom>
          <a:solidFill>
            <a:srgbClr val="CCFFCC"/>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a:ln>
                  <a:noFill/>
                </a:ln>
                <a:solidFill>
                  <a:schemeClr val="tx1"/>
                </a:solidFill>
                <a:effectLst/>
                <a:ea typeface="Calibri" panose="020F0502020204030204" pitchFamily="34" charset="0"/>
                <a:cs typeface="Arial" panose="020B0604020202020204" pitchFamily="34" charset="0"/>
                <a:hlinkClick r:id="rId5"/>
              </a:rPr>
              <a:t>Ethisches Denken</a:t>
            </a:r>
            <a:endParaRPr kumimoji="0" lang="de-DE" altLang="de-DE" b="0" i="0" u="none" strike="noStrike" cap="none" normalizeH="0" baseline="0">
              <a:ln>
                <a:noFill/>
              </a:ln>
              <a:solidFill>
                <a:schemeClr val="tx1"/>
              </a:solidFill>
              <a:effectLst/>
            </a:endParaRPr>
          </a:p>
        </p:txBody>
      </p:sp>
      <p:sp>
        <p:nvSpPr>
          <p:cNvPr id="10" name="Rechthoek: afgeronde hoeken 12">
            <a:extLst>
              <a:ext uri="{FF2B5EF4-FFF2-40B4-BE49-F238E27FC236}">
                <a16:creationId xmlns:a16="http://schemas.microsoft.com/office/drawing/2014/main" id="{DA9A8B1E-9624-48D1-89DE-CE6A92159BD5}"/>
              </a:ext>
            </a:extLst>
          </p:cNvPr>
          <p:cNvSpPr>
            <a:spLocks noChangeArrowheads="1"/>
          </p:cNvSpPr>
          <p:nvPr/>
        </p:nvSpPr>
        <p:spPr bwMode="auto">
          <a:xfrm>
            <a:off x="3393682" y="2938469"/>
            <a:ext cx="2700000" cy="720000"/>
          </a:xfrm>
          <a:prstGeom prst="roundRect">
            <a:avLst>
              <a:gd name="adj" fmla="val 16667"/>
            </a:avLst>
          </a:prstGeom>
          <a:solidFill>
            <a:srgbClr val="00CC99"/>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a:ln>
                  <a:noFill/>
                </a:ln>
                <a:solidFill>
                  <a:schemeClr val="tx1"/>
                </a:solidFill>
                <a:effectLst/>
                <a:ea typeface="Calibri" panose="020F0502020204030204" pitchFamily="34" charset="0"/>
                <a:cs typeface="Arial" panose="020B0604020202020204" pitchFamily="34" charset="0"/>
                <a:hlinkClick r:id="rId6"/>
              </a:rPr>
              <a:t>Kreatives Denken</a:t>
            </a:r>
            <a:endParaRPr kumimoji="0" lang="de-DE" altLang="de-DE" b="0" i="0" u="none" strike="noStrike" cap="none" normalizeH="0" baseline="0">
              <a:ln>
                <a:noFill/>
              </a:ln>
              <a:solidFill>
                <a:schemeClr val="tx1"/>
              </a:solidFill>
              <a:effectLst/>
            </a:endParaRPr>
          </a:p>
        </p:txBody>
      </p:sp>
      <p:sp>
        <p:nvSpPr>
          <p:cNvPr id="11" name="Rechthoek: afgeronde hoeken 13">
            <a:extLst>
              <a:ext uri="{FF2B5EF4-FFF2-40B4-BE49-F238E27FC236}">
                <a16:creationId xmlns:a16="http://schemas.microsoft.com/office/drawing/2014/main" id="{E55FA8D8-289F-47CD-8C00-BB0B8F227C79}"/>
              </a:ext>
            </a:extLst>
          </p:cNvPr>
          <p:cNvSpPr>
            <a:spLocks noChangeArrowheads="1"/>
          </p:cNvSpPr>
          <p:nvPr/>
        </p:nvSpPr>
        <p:spPr bwMode="auto">
          <a:xfrm>
            <a:off x="540387" y="3863808"/>
            <a:ext cx="2700000" cy="720000"/>
          </a:xfrm>
          <a:prstGeom prst="roundRect">
            <a:avLst>
              <a:gd name="adj" fmla="val 16667"/>
            </a:avLst>
          </a:prstGeom>
          <a:solidFill>
            <a:srgbClr val="FF66CC"/>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a:ln>
                  <a:noFill/>
                </a:ln>
                <a:solidFill>
                  <a:schemeClr val="tx1"/>
                </a:solidFill>
                <a:effectLst/>
                <a:ea typeface="Calibri" panose="020F0502020204030204" pitchFamily="34" charset="0"/>
                <a:cs typeface="Arial" panose="020B0604020202020204" pitchFamily="34" charset="0"/>
                <a:hlinkClick r:id="rId7"/>
              </a:rPr>
              <a:t>Globales Lernen</a:t>
            </a:r>
            <a:endParaRPr kumimoji="0" lang="de-DE" altLang="de-DE" b="0" i="0" u="none" strike="noStrike" cap="none" normalizeH="0" baseline="0">
              <a:ln>
                <a:noFill/>
              </a:ln>
              <a:solidFill>
                <a:schemeClr val="tx1"/>
              </a:solidFill>
              <a:effectLst/>
            </a:endParaRPr>
          </a:p>
        </p:txBody>
      </p:sp>
      <p:sp>
        <p:nvSpPr>
          <p:cNvPr id="12" name="Rechthoek: afgeronde hoeken 14">
            <a:extLst>
              <a:ext uri="{FF2B5EF4-FFF2-40B4-BE49-F238E27FC236}">
                <a16:creationId xmlns:a16="http://schemas.microsoft.com/office/drawing/2014/main" id="{6AA0856C-3630-4F37-BC02-6DBCB6A2841D}"/>
              </a:ext>
            </a:extLst>
          </p:cNvPr>
          <p:cNvSpPr>
            <a:spLocks noChangeArrowheads="1"/>
          </p:cNvSpPr>
          <p:nvPr/>
        </p:nvSpPr>
        <p:spPr bwMode="auto">
          <a:xfrm>
            <a:off x="6264128" y="3863728"/>
            <a:ext cx="2700000" cy="720000"/>
          </a:xfrm>
          <a:prstGeom prst="roundRect">
            <a:avLst>
              <a:gd name="adj" fmla="val 16667"/>
            </a:avLst>
          </a:prstGeom>
          <a:solidFill>
            <a:srgbClr val="66FFCC"/>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a:ln>
                  <a:noFill/>
                </a:ln>
                <a:solidFill>
                  <a:schemeClr val="tx1"/>
                </a:solidFill>
                <a:effectLst/>
                <a:ea typeface="Calibri" panose="020F0502020204030204" pitchFamily="34" charset="0"/>
                <a:cs typeface="Arial" panose="020B0604020202020204" pitchFamily="34" charset="0"/>
                <a:hlinkClick r:id="rId8"/>
              </a:rPr>
              <a:t>Analyse</a:t>
            </a:r>
            <a:endParaRPr kumimoji="0" lang="de-DE" altLang="de-DE" b="0" i="0" u="none" strike="noStrike" cap="none" normalizeH="0" baseline="0">
              <a:ln>
                <a:noFill/>
              </a:ln>
              <a:solidFill>
                <a:schemeClr val="tx1"/>
              </a:solidFill>
              <a:effectLst/>
            </a:endParaRPr>
          </a:p>
        </p:txBody>
      </p:sp>
      <p:sp>
        <p:nvSpPr>
          <p:cNvPr id="13" name="Rechthoek: afgeronde hoeken 15">
            <a:extLst>
              <a:ext uri="{FF2B5EF4-FFF2-40B4-BE49-F238E27FC236}">
                <a16:creationId xmlns:a16="http://schemas.microsoft.com/office/drawing/2014/main" id="{DDBB6585-1112-45AB-96C4-68E4C205CCAF}"/>
              </a:ext>
            </a:extLst>
          </p:cNvPr>
          <p:cNvSpPr>
            <a:spLocks noChangeArrowheads="1"/>
          </p:cNvSpPr>
          <p:nvPr/>
        </p:nvSpPr>
        <p:spPr bwMode="auto">
          <a:xfrm>
            <a:off x="9144448" y="3863728"/>
            <a:ext cx="2700000" cy="720000"/>
          </a:xfrm>
          <a:prstGeom prst="roundRect">
            <a:avLst>
              <a:gd name="adj" fmla="val 16667"/>
            </a:avLst>
          </a:prstGeom>
          <a:solidFill>
            <a:srgbClr val="00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chemeClr val="tx1"/>
                </a:solidFill>
                <a:effectLst/>
                <a:ea typeface="Calibri" panose="020F0502020204030204" pitchFamily="34" charset="0"/>
                <a:cs typeface="Arial" panose="020B0604020202020204" pitchFamily="34" charset="0"/>
                <a:hlinkClick r:id="rId9"/>
              </a:rPr>
              <a:t>Integratives Lernen</a:t>
            </a:r>
            <a:endParaRPr kumimoji="0" lang="de-DE" altLang="de-DE" b="0" i="0" u="none" strike="noStrike" cap="none" normalizeH="0" baseline="0" dirty="0">
              <a:ln>
                <a:noFill/>
              </a:ln>
              <a:solidFill>
                <a:schemeClr val="tx1"/>
              </a:solidFill>
              <a:effectLst/>
            </a:endParaRPr>
          </a:p>
        </p:txBody>
      </p:sp>
      <p:sp>
        <p:nvSpPr>
          <p:cNvPr id="14" name="Rechthoek: afgeronde hoeken 16">
            <a:extLst>
              <a:ext uri="{FF2B5EF4-FFF2-40B4-BE49-F238E27FC236}">
                <a16:creationId xmlns:a16="http://schemas.microsoft.com/office/drawing/2014/main" id="{7244745D-D8CB-43E8-82B8-8C993794D1D6}"/>
              </a:ext>
            </a:extLst>
          </p:cNvPr>
          <p:cNvSpPr>
            <a:spLocks noChangeArrowheads="1"/>
          </p:cNvSpPr>
          <p:nvPr/>
        </p:nvSpPr>
        <p:spPr bwMode="auto">
          <a:xfrm>
            <a:off x="3347504" y="3872678"/>
            <a:ext cx="2736304" cy="720000"/>
          </a:xfrm>
          <a:prstGeom prst="roundRect">
            <a:avLst>
              <a:gd name="adj" fmla="val 16667"/>
            </a:avLst>
          </a:prstGeom>
          <a:solidFill>
            <a:srgbClr val="D9E2F3"/>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a:ln>
                  <a:noFill/>
                </a:ln>
                <a:solidFill>
                  <a:schemeClr val="tx1"/>
                </a:solidFill>
                <a:effectLst/>
                <a:ea typeface="Calibri" panose="020F0502020204030204" pitchFamily="34" charset="0"/>
                <a:cs typeface="Arial" panose="020B0604020202020204" pitchFamily="34" charset="0"/>
                <a:hlinkClick r:id="rId10"/>
              </a:rPr>
              <a:t>Recherchekompetenz</a:t>
            </a:r>
            <a:endParaRPr kumimoji="0" lang="de-DE" altLang="de-DE" b="0" i="0" u="none" strike="noStrike" cap="none" normalizeH="0" baseline="0">
              <a:ln>
                <a:noFill/>
              </a:ln>
              <a:solidFill>
                <a:schemeClr val="tx1"/>
              </a:solidFill>
              <a:effectLst/>
            </a:endParaRPr>
          </a:p>
        </p:txBody>
      </p:sp>
      <p:sp>
        <p:nvSpPr>
          <p:cNvPr id="15" name="Rechthoek: afgeronde hoeken 17">
            <a:extLst>
              <a:ext uri="{FF2B5EF4-FFF2-40B4-BE49-F238E27FC236}">
                <a16:creationId xmlns:a16="http://schemas.microsoft.com/office/drawing/2014/main" id="{E6B69AF5-75DA-4EA1-AEF2-251C254F8661}"/>
              </a:ext>
            </a:extLst>
          </p:cNvPr>
          <p:cNvSpPr>
            <a:spLocks noChangeArrowheads="1"/>
          </p:cNvSpPr>
          <p:nvPr/>
        </p:nvSpPr>
        <p:spPr bwMode="auto">
          <a:xfrm>
            <a:off x="529322" y="4727824"/>
            <a:ext cx="2700000" cy="720000"/>
          </a:xfrm>
          <a:prstGeom prst="roundRect">
            <a:avLst>
              <a:gd name="adj" fmla="val 16667"/>
            </a:avLst>
          </a:prstGeom>
          <a:solidFill>
            <a:srgbClr val="66CC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chemeClr val="tx1"/>
                </a:solidFill>
                <a:effectLst/>
                <a:ea typeface="Calibri" panose="020F0502020204030204" pitchFamily="34" charset="0"/>
                <a:cs typeface="Arial" panose="020B0604020202020204" pitchFamily="34" charset="0"/>
                <a:hlinkClick r:id="rId11"/>
              </a:rPr>
              <a:t>Interkulturelle Kenntnisse &amp; Kompeten</a:t>
            </a:r>
            <a:r>
              <a:rPr kumimoji="0" lang="de-DE" altLang="de-DE" b="1" i="0" u="sng" strike="noStrike" cap="none" normalizeH="0" baseline="0" dirty="0">
                <a:ln>
                  <a:noFill/>
                </a:ln>
                <a:solidFill>
                  <a:srgbClr val="0563C1"/>
                </a:solidFill>
                <a:effectLst/>
                <a:ea typeface="Calibri" panose="020F0502020204030204" pitchFamily="34" charset="0"/>
                <a:cs typeface="Times New Roman" panose="02020603050405020304" pitchFamily="18" charset="0"/>
              </a:rPr>
              <a:t>zen</a:t>
            </a:r>
            <a:endParaRPr kumimoji="0" lang="de-DE" altLang="de-DE" b="0" i="0" u="none" strike="noStrike" cap="none" normalizeH="0" baseline="0" dirty="0">
              <a:ln>
                <a:noFill/>
              </a:ln>
              <a:solidFill>
                <a:schemeClr val="tx1"/>
              </a:solidFill>
              <a:effectLst/>
            </a:endParaRPr>
          </a:p>
        </p:txBody>
      </p:sp>
      <p:sp>
        <p:nvSpPr>
          <p:cNvPr id="16" name="Rechthoek: afgeronde hoeken 18">
            <a:extLst>
              <a:ext uri="{FF2B5EF4-FFF2-40B4-BE49-F238E27FC236}">
                <a16:creationId xmlns:a16="http://schemas.microsoft.com/office/drawing/2014/main" id="{3A24C7E2-8757-4B1D-8B84-C21BE650F5F1}"/>
              </a:ext>
            </a:extLst>
          </p:cNvPr>
          <p:cNvSpPr>
            <a:spLocks noChangeArrowheads="1"/>
          </p:cNvSpPr>
          <p:nvPr/>
        </p:nvSpPr>
        <p:spPr bwMode="auto">
          <a:xfrm>
            <a:off x="6264128" y="4727824"/>
            <a:ext cx="2700000" cy="720000"/>
          </a:xfrm>
          <a:prstGeom prst="roundRect">
            <a:avLst>
              <a:gd name="adj" fmla="val 16667"/>
            </a:avLst>
          </a:prstGeom>
          <a:solidFill>
            <a:srgbClr val="FFFF99"/>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a:ln>
                  <a:noFill/>
                </a:ln>
                <a:solidFill>
                  <a:schemeClr val="tx1"/>
                </a:solidFill>
                <a:effectLst/>
                <a:ea typeface="Calibri" panose="020F0502020204030204" pitchFamily="34" charset="0"/>
                <a:cs typeface="Arial" panose="020B0604020202020204" pitchFamily="34" charset="0"/>
                <a:hlinkClick r:id="rId12"/>
              </a:rPr>
              <a:t>Mündliche Kommunikation</a:t>
            </a:r>
            <a:endParaRPr kumimoji="0" lang="de-DE" altLang="de-DE" b="0" i="0" u="none" strike="noStrike" cap="none" normalizeH="0" baseline="0">
              <a:ln>
                <a:noFill/>
              </a:ln>
              <a:solidFill>
                <a:schemeClr val="tx1"/>
              </a:solidFill>
              <a:effectLst/>
            </a:endParaRPr>
          </a:p>
        </p:txBody>
      </p:sp>
      <p:sp>
        <p:nvSpPr>
          <p:cNvPr id="17" name="Rechthoek: afgeronde hoeken 19">
            <a:extLst>
              <a:ext uri="{FF2B5EF4-FFF2-40B4-BE49-F238E27FC236}">
                <a16:creationId xmlns:a16="http://schemas.microsoft.com/office/drawing/2014/main" id="{395EBE5D-C2BE-4619-B1D3-09EB28070F29}"/>
              </a:ext>
            </a:extLst>
          </p:cNvPr>
          <p:cNvSpPr>
            <a:spLocks noChangeArrowheads="1"/>
          </p:cNvSpPr>
          <p:nvPr/>
        </p:nvSpPr>
        <p:spPr bwMode="auto">
          <a:xfrm>
            <a:off x="9144448" y="4750704"/>
            <a:ext cx="2700000" cy="720000"/>
          </a:xfrm>
          <a:prstGeom prst="roundRect">
            <a:avLst>
              <a:gd name="adj" fmla="val 16667"/>
            </a:avLst>
          </a:prstGeom>
          <a:solidFill>
            <a:srgbClr val="FFFF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a:ln>
                  <a:noFill/>
                </a:ln>
                <a:solidFill>
                  <a:schemeClr val="tx1"/>
                </a:solidFill>
                <a:effectLst/>
                <a:ea typeface="Calibri" panose="020F0502020204030204" pitchFamily="34" charset="0"/>
                <a:cs typeface="Arial" panose="020B0604020202020204" pitchFamily="34" charset="0"/>
                <a:hlinkClick r:id="rId13"/>
              </a:rPr>
              <a:t>Problemlösung</a:t>
            </a:r>
            <a:endParaRPr kumimoji="0" lang="de-DE" altLang="de-DE" b="0" i="0" u="none" strike="noStrike" cap="none" normalizeH="0" baseline="0">
              <a:ln>
                <a:noFill/>
              </a:ln>
              <a:solidFill>
                <a:schemeClr val="tx1"/>
              </a:solidFill>
              <a:effectLst/>
            </a:endParaRPr>
          </a:p>
        </p:txBody>
      </p:sp>
      <p:sp>
        <p:nvSpPr>
          <p:cNvPr id="18" name="Rechthoek: afgeronde hoeken 20">
            <a:extLst>
              <a:ext uri="{FF2B5EF4-FFF2-40B4-BE49-F238E27FC236}">
                <a16:creationId xmlns:a16="http://schemas.microsoft.com/office/drawing/2014/main" id="{CE695A73-AC66-4E7F-A8BF-01AD70F41D57}"/>
              </a:ext>
            </a:extLst>
          </p:cNvPr>
          <p:cNvSpPr>
            <a:spLocks noChangeArrowheads="1"/>
          </p:cNvSpPr>
          <p:nvPr/>
        </p:nvSpPr>
        <p:spPr bwMode="auto">
          <a:xfrm>
            <a:off x="3347504" y="4727824"/>
            <a:ext cx="2746178" cy="720000"/>
          </a:xfrm>
          <a:prstGeom prst="roundRect">
            <a:avLst>
              <a:gd name="adj" fmla="val 16667"/>
            </a:avLst>
          </a:prstGeom>
          <a:solidFill>
            <a:srgbClr val="CCEC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chemeClr val="tx1"/>
                </a:solidFill>
                <a:effectLst/>
                <a:ea typeface="Calibri" panose="020F0502020204030204" pitchFamily="34" charset="0"/>
                <a:cs typeface="Arial" panose="020B0604020202020204" pitchFamily="34" charset="0"/>
                <a:hlinkClick r:id="rId14"/>
              </a:rPr>
              <a:t>Grundlagen lebenslangen Lernens</a:t>
            </a:r>
            <a:endParaRPr kumimoji="0" lang="de-DE" altLang="de-DE" b="0" i="0" u="none" strike="noStrike" cap="none" normalizeH="0" baseline="0" dirty="0">
              <a:ln>
                <a:noFill/>
              </a:ln>
              <a:solidFill>
                <a:schemeClr val="tx1"/>
              </a:solidFill>
              <a:effectLst/>
            </a:endParaRPr>
          </a:p>
        </p:txBody>
      </p:sp>
      <p:sp>
        <p:nvSpPr>
          <p:cNvPr id="19" name="Rechthoek: afgeronde hoeken 25">
            <a:extLst>
              <a:ext uri="{FF2B5EF4-FFF2-40B4-BE49-F238E27FC236}">
                <a16:creationId xmlns:a16="http://schemas.microsoft.com/office/drawing/2014/main" id="{600E3565-6E03-4AB3-B0D1-B5A893002958}"/>
              </a:ext>
            </a:extLst>
          </p:cNvPr>
          <p:cNvSpPr>
            <a:spLocks noChangeArrowheads="1"/>
          </p:cNvSpPr>
          <p:nvPr/>
        </p:nvSpPr>
        <p:spPr bwMode="auto">
          <a:xfrm>
            <a:off x="539471" y="5591920"/>
            <a:ext cx="2700000" cy="720000"/>
          </a:xfrm>
          <a:prstGeom prst="roundRect">
            <a:avLst>
              <a:gd name="adj" fmla="val 16667"/>
            </a:avLst>
          </a:prstGeom>
          <a:solidFill>
            <a:srgbClr val="FFCC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chemeClr val="tx1"/>
                </a:solidFill>
                <a:effectLst/>
                <a:ea typeface="Calibri" panose="020F0502020204030204" pitchFamily="34" charset="0"/>
                <a:cs typeface="Arial" panose="020B0604020202020204" pitchFamily="34" charset="0"/>
                <a:hlinkClick r:id="rId15"/>
              </a:rPr>
              <a:t>Quantitative Informationskompetenz</a:t>
            </a:r>
            <a:endParaRPr kumimoji="0" lang="de-DE" altLang="de-DE" b="0" i="0" u="none" strike="noStrike" cap="none" normalizeH="0" baseline="0" dirty="0">
              <a:ln>
                <a:noFill/>
              </a:ln>
              <a:solidFill>
                <a:schemeClr val="tx1"/>
              </a:solidFill>
              <a:effectLst/>
            </a:endParaRPr>
          </a:p>
        </p:txBody>
      </p:sp>
      <p:sp>
        <p:nvSpPr>
          <p:cNvPr id="20" name="Rechthoek: afgeronde hoeken 26">
            <a:extLst>
              <a:ext uri="{FF2B5EF4-FFF2-40B4-BE49-F238E27FC236}">
                <a16:creationId xmlns:a16="http://schemas.microsoft.com/office/drawing/2014/main" id="{23845E45-4A70-4F99-B53D-127B16BA47B2}"/>
              </a:ext>
            </a:extLst>
          </p:cNvPr>
          <p:cNvSpPr>
            <a:spLocks noChangeArrowheads="1"/>
          </p:cNvSpPr>
          <p:nvPr/>
        </p:nvSpPr>
        <p:spPr bwMode="auto">
          <a:xfrm>
            <a:off x="6264128" y="5599743"/>
            <a:ext cx="2700000" cy="720000"/>
          </a:xfrm>
          <a:prstGeom prst="roundRect">
            <a:avLst>
              <a:gd name="adj" fmla="val 16667"/>
            </a:avLst>
          </a:prstGeom>
          <a:solidFill>
            <a:srgbClr val="FFCC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chemeClr val="tx1"/>
                </a:solidFill>
                <a:effectLst/>
                <a:ea typeface="Calibri" panose="020F0502020204030204" pitchFamily="34" charset="0"/>
                <a:cs typeface="Arial" panose="020B0604020202020204" pitchFamily="34" charset="0"/>
                <a:hlinkClick r:id="rId16"/>
              </a:rPr>
              <a:t>Teamwork</a:t>
            </a:r>
            <a:endParaRPr kumimoji="0" lang="de-DE" altLang="de-DE" b="0" i="0" u="none" strike="noStrike" cap="none" normalizeH="0" baseline="0" dirty="0">
              <a:ln>
                <a:noFill/>
              </a:ln>
              <a:solidFill>
                <a:schemeClr val="tx1"/>
              </a:solidFill>
              <a:effectLst/>
            </a:endParaRPr>
          </a:p>
        </p:txBody>
      </p:sp>
      <p:sp>
        <p:nvSpPr>
          <p:cNvPr id="21" name="Rechthoek: afgeronde hoeken 27">
            <a:extLst>
              <a:ext uri="{FF2B5EF4-FFF2-40B4-BE49-F238E27FC236}">
                <a16:creationId xmlns:a16="http://schemas.microsoft.com/office/drawing/2014/main" id="{BE177062-3B7F-4000-B5DE-F7CE1D93B421}"/>
              </a:ext>
            </a:extLst>
          </p:cNvPr>
          <p:cNvSpPr>
            <a:spLocks noChangeArrowheads="1"/>
          </p:cNvSpPr>
          <p:nvPr/>
        </p:nvSpPr>
        <p:spPr bwMode="auto">
          <a:xfrm>
            <a:off x="9095917" y="5591920"/>
            <a:ext cx="2700000" cy="720000"/>
          </a:xfrm>
          <a:prstGeom prst="roundRect">
            <a:avLst>
              <a:gd name="adj" fmla="val 16667"/>
            </a:avLst>
          </a:prstGeom>
          <a:solidFill>
            <a:srgbClr val="FF99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chemeClr val="tx1"/>
                </a:solidFill>
                <a:effectLst/>
                <a:ea typeface="Calibri" panose="020F0502020204030204" pitchFamily="34" charset="0"/>
                <a:cs typeface="Arial" panose="020B0604020202020204" pitchFamily="34" charset="0"/>
                <a:hlinkClick r:id="rId17"/>
              </a:rPr>
              <a:t>Schriftliche Kommunikation</a:t>
            </a:r>
            <a:endParaRPr kumimoji="0" lang="de-DE" altLang="de-DE" b="0" i="0" u="none" strike="noStrike" cap="none" normalizeH="0" baseline="0" dirty="0">
              <a:ln>
                <a:noFill/>
              </a:ln>
              <a:solidFill>
                <a:schemeClr val="tx1"/>
              </a:solidFill>
              <a:effectLst/>
            </a:endParaRPr>
          </a:p>
        </p:txBody>
      </p:sp>
      <p:sp>
        <p:nvSpPr>
          <p:cNvPr id="22" name="Rechthoek: afgeronde hoeken 28">
            <a:extLst>
              <a:ext uri="{FF2B5EF4-FFF2-40B4-BE49-F238E27FC236}">
                <a16:creationId xmlns:a16="http://schemas.microsoft.com/office/drawing/2014/main" id="{03C41101-E57F-476C-B3A2-9BE505ECB16D}"/>
              </a:ext>
            </a:extLst>
          </p:cNvPr>
          <p:cNvSpPr>
            <a:spLocks noChangeArrowheads="1"/>
          </p:cNvSpPr>
          <p:nvPr/>
        </p:nvSpPr>
        <p:spPr bwMode="auto">
          <a:xfrm>
            <a:off x="3383808" y="5591920"/>
            <a:ext cx="2700000" cy="720000"/>
          </a:xfrm>
          <a:prstGeom prst="roundRect">
            <a:avLst>
              <a:gd name="adj" fmla="val 16667"/>
            </a:avLst>
          </a:prstGeom>
          <a:solidFill>
            <a:srgbClr val="FFCC99"/>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a:ln>
                  <a:noFill/>
                </a:ln>
                <a:solidFill>
                  <a:schemeClr val="tx1"/>
                </a:solidFill>
                <a:effectLst/>
                <a:ea typeface="Calibri" panose="020F0502020204030204" pitchFamily="34" charset="0"/>
                <a:cs typeface="Arial" panose="020B0604020202020204" pitchFamily="34" charset="0"/>
                <a:hlinkClick r:id="rId18"/>
              </a:rPr>
              <a:t>Lesen</a:t>
            </a:r>
            <a:endParaRPr kumimoji="0" lang="de-DE" altLang="de-DE" b="0" i="0" u="none" strike="noStrike" cap="none" normalizeH="0" baseline="0">
              <a:ln>
                <a:noFill/>
              </a:ln>
              <a:solidFill>
                <a:schemeClr val="tx1"/>
              </a:solidFill>
              <a:effectLst/>
            </a:endParaRPr>
          </a:p>
        </p:txBody>
      </p:sp>
      <p:sp>
        <p:nvSpPr>
          <p:cNvPr id="24" name="Rectangle 34">
            <a:extLst>
              <a:ext uri="{FF2B5EF4-FFF2-40B4-BE49-F238E27FC236}">
                <a16:creationId xmlns:a16="http://schemas.microsoft.com/office/drawing/2014/main" id="{1FC0BD58-1B16-44EC-9462-B074AADC88FC}"/>
              </a:ext>
            </a:extLst>
          </p:cNvPr>
          <p:cNvSpPr>
            <a:spLocks noChangeArrowheads="1"/>
          </p:cNvSpPr>
          <p:nvPr/>
        </p:nvSpPr>
        <p:spPr bwMode="auto">
          <a:xfrm>
            <a:off x="2256928" y="27815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5" name="Foliennummernplatzhalter 3">
            <a:extLst>
              <a:ext uri="{FF2B5EF4-FFF2-40B4-BE49-F238E27FC236}">
                <a16:creationId xmlns:a16="http://schemas.microsoft.com/office/drawing/2014/main" id="{AED46249-6D82-40BD-80C1-FB31384FF1C2}"/>
              </a:ext>
            </a:extLst>
          </p:cNvPr>
          <p:cNvSpPr txBox="1">
            <a:spLocks/>
          </p:cNvSpPr>
          <p:nvPr/>
        </p:nvSpPr>
        <p:spPr>
          <a:xfrm>
            <a:off x="8422710" y="6331298"/>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lumMod val="50000"/>
                  </a:schemeClr>
                </a:solidFill>
              </a:rPr>
              <a:t>Seite </a:t>
            </a:r>
            <a:fld id="{EBA229B5-7CFD-BC45-B1DD-7E8FA6FF2A01}" type="slidenum">
              <a:rPr lang="de-DE" smtClean="0">
                <a:solidFill>
                  <a:schemeClr val="bg1">
                    <a:lumMod val="50000"/>
                  </a:schemeClr>
                </a:solidFill>
              </a:rPr>
              <a:pPr/>
              <a:t>41</a:t>
            </a:fld>
            <a:endParaRPr lang="de-DE" dirty="0">
              <a:solidFill>
                <a:schemeClr val="bg1">
                  <a:lumMod val="50000"/>
                </a:schemeClr>
              </a:solidFill>
            </a:endParaRPr>
          </a:p>
        </p:txBody>
      </p:sp>
      <p:sp>
        <p:nvSpPr>
          <p:cNvPr id="2" name="Titel 1">
            <a:extLst>
              <a:ext uri="{FF2B5EF4-FFF2-40B4-BE49-F238E27FC236}">
                <a16:creationId xmlns:a16="http://schemas.microsoft.com/office/drawing/2014/main" id="{8D04EFBD-B818-0F9C-314E-AD250752A8B5}"/>
              </a:ext>
            </a:extLst>
          </p:cNvPr>
          <p:cNvSpPr txBox="1">
            <a:spLocks/>
          </p:cNvSpPr>
          <p:nvPr/>
        </p:nvSpPr>
        <p:spPr>
          <a:xfrm>
            <a:off x="465566" y="559301"/>
            <a:ext cx="11280616" cy="720001"/>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r>
              <a:rPr lang="de-AT" sz="3200" b="1" dirty="0">
                <a:solidFill>
                  <a:schemeClr val="accent6">
                    <a:lumMod val="75000"/>
                  </a:schemeClr>
                </a:solidFill>
              </a:rPr>
              <a:t>Lernergebnisse – </a:t>
            </a:r>
            <a:r>
              <a:rPr lang="de-AT" sz="3200" b="1" dirty="0">
                <a:solidFill>
                  <a:schemeClr val="accent6">
                    <a:lumMod val="75000"/>
                  </a:schemeClr>
                </a:solidFill>
                <a:hlinkClick r:id="rId19"/>
              </a:rPr>
              <a:t>LOUIS</a:t>
            </a:r>
            <a:r>
              <a:rPr lang="de-AT" sz="3200" b="1" dirty="0">
                <a:solidFill>
                  <a:schemeClr val="accent6">
                    <a:lumMod val="75000"/>
                  </a:schemeClr>
                </a:solidFill>
              </a:rPr>
              <a:t> </a:t>
            </a:r>
            <a:endParaRPr lang="de-AT" sz="1800" b="1" dirty="0">
              <a:solidFill>
                <a:schemeClr val="accent6">
                  <a:lumMod val="75000"/>
                </a:schemeClr>
              </a:solidFill>
            </a:endParaRPr>
          </a:p>
        </p:txBody>
      </p:sp>
      <p:sp>
        <p:nvSpPr>
          <p:cNvPr id="3" name="Rechteck 2">
            <a:extLst>
              <a:ext uri="{FF2B5EF4-FFF2-40B4-BE49-F238E27FC236}">
                <a16:creationId xmlns:a16="http://schemas.microsoft.com/office/drawing/2014/main" id="{4A19295A-882E-48F5-AA0A-3631AC8B39B1}"/>
              </a:ext>
            </a:extLst>
          </p:cNvPr>
          <p:cNvSpPr/>
          <p:nvPr/>
        </p:nvSpPr>
        <p:spPr>
          <a:xfrm>
            <a:off x="445818" y="1268949"/>
            <a:ext cx="11398630" cy="1323439"/>
          </a:xfrm>
          <a:prstGeom prst="rect">
            <a:avLst/>
          </a:prstGeom>
        </p:spPr>
        <p:txBody>
          <a:bodyPr wrap="square">
            <a:spAutoFit/>
          </a:bodyPr>
          <a:lstStyle/>
          <a:p>
            <a:r>
              <a:rPr lang="de-AT" sz="2000" b="1" u="sng" dirty="0">
                <a:solidFill>
                  <a:srgbClr val="00A19A"/>
                </a:solidFill>
              </a:rPr>
              <a:t>L</a:t>
            </a:r>
            <a:r>
              <a:rPr lang="de-AT" sz="2000" dirty="0">
                <a:solidFill>
                  <a:srgbClr val="00A19A"/>
                </a:solidFill>
              </a:rPr>
              <a:t>earning </a:t>
            </a:r>
            <a:r>
              <a:rPr lang="de-AT" sz="2000" b="1" u="sng" dirty="0">
                <a:solidFill>
                  <a:srgbClr val="00A19A"/>
                </a:solidFill>
              </a:rPr>
              <a:t>O</a:t>
            </a:r>
            <a:r>
              <a:rPr lang="de-AT" sz="2000" dirty="0">
                <a:solidFill>
                  <a:srgbClr val="00A19A"/>
                </a:solidFill>
              </a:rPr>
              <a:t>utcomes in </a:t>
            </a:r>
            <a:r>
              <a:rPr lang="de-AT" sz="2000" b="1" u="sng" dirty="0">
                <a:solidFill>
                  <a:srgbClr val="00A19A"/>
                </a:solidFill>
              </a:rPr>
              <a:t>U</a:t>
            </a:r>
            <a:r>
              <a:rPr lang="de-AT" sz="2000" dirty="0">
                <a:solidFill>
                  <a:srgbClr val="00A19A"/>
                </a:solidFill>
              </a:rPr>
              <a:t>niversity </a:t>
            </a:r>
            <a:r>
              <a:rPr lang="de-AT" sz="2000" dirty="0" err="1">
                <a:solidFill>
                  <a:srgbClr val="00A19A"/>
                </a:solidFill>
              </a:rPr>
              <a:t>for</a:t>
            </a:r>
            <a:r>
              <a:rPr lang="de-AT" sz="2000" dirty="0">
                <a:solidFill>
                  <a:srgbClr val="00A19A"/>
                </a:solidFill>
              </a:rPr>
              <a:t> </a:t>
            </a:r>
            <a:r>
              <a:rPr lang="de-AT" sz="2000" b="1" u="sng" dirty="0">
                <a:solidFill>
                  <a:srgbClr val="00A19A"/>
                </a:solidFill>
              </a:rPr>
              <a:t>I</a:t>
            </a:r>
            <a:r>
              <a:rPr lang="de-AT" sz="2000" dirty="0">
                <a:solidFill>
                  <a:srgbClr val="00A19A"/>
                </a:solidFill>
              </a:rPr>
              <a:t>mpact on </a:t>
            </a:r>
            <a:r>
              <a:rPr lang="de-AT" sz="2000" b="1" u="sng" dirty="0">
                <a:solidFill>
                  <a:srgbClr val="00A19A"/>
                </a:solidFill>
              </a:rPr>
              <a:t>S</a:t>
            </a:r>
            <a:r>
              <a:rPr lang="de-AT" sz="2000" dirty="0">
                <a:solidFill>
                  <a:srgbClr val="00A19A"/>
                </a:solidFill>
              </a:rPr>
              <a:t>ociety basiert auf den </a:t>
            </a:r>
            <a:r>
              <a:rPr lang="de-AT" sz="2000" dirty="0">
                <a:solidFill>
                  <a:srgbClr val="00A19A"/>
                </a:solidFill>
                <a:hlinkClick r:id="rId20"/>
              </a:rPr>
              <a:t>VALUE-</a:t>
            </a:r>
            <a:r>
              <a:rPr lang="de-AT" sz="2000" dirty="0" err="1">
                <a:solidFill>
                  <a:srgbClr val="00A19A"/>
                </a:solidFill>
                <a:hlinkClick r:id="rId20"/>
              </a:rPr>
              <a:t>Rubrics</a:t>
            </a:r>
            <a:r>
              <a:rPr lang="de-AT" sz="2000" dirty="0">
                <a:solidFill>
                  <a:srgbClr val="00A19A"/>
                </a:solidFill>
              </a:rPr>
              <a:t> der </a:t>
            </a:r>
            <a:r>
              <a:rPr lang="de-AT" sz="2000" dirty="0">
                <a:solidFill>
                  <a:srgbClr val="00A19A"/>
                </a:solidFill>
                <a:hlinkClick r:id="rId21"/>
              </a:rPr>
              <a:t>AAC&amp;U</a:t>
            </a:r>
            <a:r>
              <a:rPr lang="de-AT" sz="2000" dirty="0">
                <a:solidFill>
                  <a:srgbClr val="00A19A"/>
                </a:solidFill>
              </a:rPr>
              <a:t> und ist ein Werkzeug zur Beschreibung (Überprüfung) von allgemeinen „transversalen“ Lernergebnissen in fachspezifischen Lerneinheiten/Studien. LOUIS findet als Bestandteil des Aurora Competence Framework Anwendung </a:t>
            </a:r>
            <a:r>
              <a:rPr lang="de-AT" sz="2000" dirty="0" err="1">
                <a:solidFill>
                  <a:srgbClr val="00A19A"/>
                </a:solidFill>
              </a:rPr>
              <a:t>iRd</a:t>
            </a:r>
            <a:r>
              <a:rPr lang="de-AT" sz="2000" dirty="0">
                <a:solidFill>
                  <a:srgbClr val="00A19A"/>
                </a:solidFill>
              </a:rPr>
              <a:t> </a:t>
            </a:r>
            <a:r>
              <a:rPr lang="de-AT" sz="2000" dirty="0">
                <a:solidFill>
                  <a:srgbClr val="00A19A"/>
                </a:solidFill>
                <a:hlinkClick r:id="rId19"/>
              </a:rPr>
              <a:t>Aurora European Universities Alliance</a:t>
            </a:r>
            <a:endParaRPr lang="de-AT" sz="2000" dirty="0">
              <a:solidFill>
                <a:srgbClr val="00A19A"/>
              </a:solidFill>
            </a:endParaRPr>
          </a:p>
        </p:txBody>
      </p:sp>
      <p:pic>
        <p:nvPicPr>
          <p:cNvPr id="23" name="Obrázek 3">
            <a:extLst>
              <a:ext uri="{FF2B5EF4-FFF2-40B4-BE49-F238E27FC236}">
                <a16:creationId xmlns:a16="http://schemas.microsoft.com/office/drawing/2014/main" id="{51D40983-D195-4240-AFAE-92D88B30E9E0}"/>
              </a:ext>
            </a:extLst>
          </p:cNvPr>
          <p:cNvPicPr>
            <a:picLocks noChangeAspect="1"/>
          </p:cNvPicPr>
          <p:nvPr/>
        </p:nvPicPr>
        <p:blipFill>
          <a:blip r:embed="rId22"/>
          <a:stretch>
            <a:fillRect/>
          </a:stretch>
        </p:blipFill>
        <p:spPr>
          <a:xfrm>
            <a:off x="9095917" y="125728"/>
            <a:ext cx="2987824" cy="954095"/>
          </a:xfrm>
          <a:prstGeom prst="rect">
            <a:avLst/>
          </a:prstGeom>
        </p:spPr>
      </p:pic>
    </p:spTree>
    <p:extLst>
      <p:ext uri="{BB962C8B-B14F-4D97-AF65-F5344CB8AC3E}">
        <p14:creationId xmlns:p14="http://schemas.microsoft.com/office/powerpoint/2010/main" val="3018032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33BEB-E767-42F9-A2F3-E999CE930F19}"/>
              </a:ext>
            </a:extLst>
          </p:cNvPr>
          <p:cNvSpPr>
            <a:spLocks noGrp="1"/>
          </p:cNvSpPr>
          <p:nvPr>
            <p:ph type="ctrTitle" idx="4294967295"/>
          </p:nvPr>
        </p:nvSpPr>
        <p:spPr>
          <a:xfrm>
            <a:off x="475488" y="2436813"/>
            <a:ext cx="11216640" cy="874712"/>
          </a:xfrm>
          <a:prstGeom prst="rect">
            <a:avLst/>
          </a:prstGeom>
        </p:spPr>
        <p:txBody>
          <a:bodyPr>
            <a:normAutofit/>
          </a:bodyPr>
          <a:lstStyle/>
          <a:p>
            <a:pPr algn="ctr"/>
            <a:r>
              <a:rPr lang="de-AT" i="1" dirty="0"/>
              <a:t>Danke für Ihre Aufmerksamkeit!</a:t>
            </a:r>
          </a:p>
        </p:txBody>
      </p:sp>
      <p:sp>
        <p:nvSpPr>
          <p:cNvPr id="3" name="Untertitel 2">
            <a:extLst>
              <a:ext uri="{FF2B5EF4-FFF2-40B4-BE49-F238E27FC236}">
                <a16:creationId xmlns:a16="http://schemas.microsoft.com/office/drawing/2014/main" id="{6A76CC22-2F62-4E7F-B7DC-385520E85D0D}"/>
              </a:ext>
            </a:extLst>
          </p:cNvPr>
          <p:cNvSpPr>
            <a:spLocks noGrp="1"/>
          </p:cNvSpPr>
          <p:nvPr>
            <p:ph type="subTitle" idx="4294967295"/>
          </p:nvPr>
        </p:nvSpPr>
        <p:spPr>
          <a:xfrm>
            <a:off x="7515416" y="5320348"/>
            <a:ext cx="4176712" cy="998537"/>
          </a:xfrm>
          <a:prstGeom prst="rect">
            <a:avLst/>
          </a:prstGeom>
        </p:spPr>
        <p:txBody>
          <a:bodyPr>
            <a:normAutofit/>
          </a:bodyPr>
          <a:lstStyle/>
          <a:p>
            <a:endParaRPr lang="de-DE" dirty="0"/>
          </a:p>
          <a:p>
            <a:pPr marL="0" indent="0">
              <a:lnSpc>
                <a:spcPct val="100000"/>
              </a:lnSpc>
              <a:spcBef>
                <a:spcPts val="0"/>
              </a:spcBef>
              <a:buNone/>
            </a:pPr>
            <a:r>
              <a:rPr lang="de-AT" dirty="0" err="1"/>
              <a:t>Christina.Raab@uibk.ac.at</a:t>
            </a:r>
            <a:endParaRPr lang="de-AT" dirty="0"/>
          </a:p>
        </p:txBody>
      </p:sp>
    </p:spTree>
    <p:extLst>
      <p:ext uri="{BB962C8B-B14F-4D97-AF65-F5344CB8AC3E}">
        <p14:creationId xmlns:p14="http://schemas.microsoft.com/office/powerpoint/2010/main" val="1564570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Untertitel 3">
            <a:extLst>
              <a:ext uri="{FF2B5EF4-FFF2-40B4-BE49-F238E27FC236}">
                <a16:creationId xmlns:a16="http://schemas.microsoft.com/office/drawing/2014/main" id="{38A40090-A779-50D9-B0D3-950467A94D14}"/>
              </a:ext>
            </a:extLst>
          </p:cNvPr>
          <p:cNvSpPr txBox="1">
            <a:spLocks/>
          </p:cNvSpPr>
          <p:nvPr/>
        </p:nvSpPr>
        <p:spPr>
          <a:xfrm>
            <a:off x="2511244" y="1786904"/>
            <a:ext cx="5325534" cy="2056963"/>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chemeClr val="bg1">
                    <a:lumMod val="50000"/>
                  </a:schemeClr>
                </a:solidFill>
                <a:effectLst/>
                <a:uLnTx/>
                <a:uFillTx/>
                <a:latin typeface="+mn-lt"/>
                <a:ea typeface="+mn-ea"/>
                <a:cs typeface="+mn-cs"/>
              </a:rPr>
              <a:t>Teil I: Rahmenstrukturen</a:t>
            </a:r>
            <a:endPar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EQR/NQR</a:t>
            </a:r>
          </a:p>
          <a:p>
            <a:pPr marL="540000" marR="0" lvl="1" indent="-342900" algn="l" defTabSz="914400"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de-DE" b="0" i="0" u="none" strike="noStrike" kern="1200" cap="none" spc="0" normalizeH="0" baseline="0" noProof="0" dirty="0">
                <a:ln>
                  <a:noFill/>
                </a:ln>
                <a:solidFill>
                  <a:schemeClr val="bg1">
                    <a:lumMod val="50000"/>
                  </a:schemeClr>
                </a:solidFill>
                <a:effectLst/>
                <a:uLnTx/>
                <a:uFillTx/>
                <a:ea typeface="+mn-ea"/>
                <a:cs typeface="+mn-cs"/>
              </a:rPr>
              <a:t>Deskriptoren (Bachelor-Niveau)</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Curriculum</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chemeClr val="bg1">
                    <a:lumMod val="50000"/>
                  </a:schemeClr>
                </a:solidFill>
                <a:effectLst/>
                <a:uLnTx/>
                <a:uFillTx/>
                <a:ea typeface="+mn-ea"/>
                <a:cs typeface="+mn-cs"/>
              </a:rPr>
              <a:t>Qualifikationsprofil</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chemeClr val="bg1">
                    <a:lumMod val="50000"/>
                  </a:schemeClr>
                </a:solidFill>
                <a:effectLst/>
                <a:uLnTx/>
                <a:uFillTx/>
                <a:ea typeface="+mn-ea"/>
                <a:cs typeface="+mn-cs"/>
              </a:rPr>
              <a:t>Fenster</a:t>
            </a:r>
          </a:p>
        </p:txBody>
      </p:sp>
      <p:sp>
        <p:nvSpPr>
          <p:cNvPr id="26" name="Untertitel 15">
            <a:extLst>
              <a:ext uri="{FF2B5EF4-FFF2-40B4-BE49-F238E27FC236}">
                <a16:creationId xmlns:a16="http://schemas.microsoft.com/office/drawing/2014/main" id="{3A04DCEF-80D4-BDE7-DCB2-B48CB0079C89}"/>
              </a:ext>
            </a:extLst>
          </p:cNvPr>
          <p:cNvSpPr txBox="1">
            <a:spLocks/>
          </p:cNvSpPr>
          <p:nvPr/>
        </p:nvSpPr>
        <p:spPr>
          <a:xfrm rot="5400000">
            <a:off x="1403976" y="4878913"/>
            <a:ext cx="1800000" cy="360000"/>
          </a:xfrm>
          <a:prstGeom prst="rect">
            <a:avLst/>
          </a:prstGeom>
          <a:solidFill>
            <a:srgbClr val="EB8B2D">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7" name="Untertitel 15">
            <a:extLst>
              <a:ext uri="{FF2B5EF4-FFF2-40B4-BE49-F238E27FC236}">
                <a16:creationId xmlns:a16="http://schemas.microsoft.com/office/drawing/2014/main" id="{95F7A80B-FFDF-78DB-2C41-F95D4E22AFF4}"/>
              </a:ext>
            </a:extLst>
          </p:cNvPr>
          <p:cNvSpPr txBox="1">
            <a:spLocks/>
          </p:cNvSpPr>
          <p:nvPr/>
        </p:nvSpPr>
        <p:spPr>
          <a:xfrm rot="5400000">
            <a:off x="1276514" y="2633203"/>
            <a:ext cx="2052000" cy="360040"/>
          </a:xfrm>
          <a:prstGeom prst="rect">
            <a:avLst/>
          </a:prstGeom>
          <a:solidFill>
            <a:srgbClr val="4472C4">
              <a:lumMod val="60000"/>
              <a:lumOff val="40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8" name="Untertitel 3">
            <a:extLst>
              <a:ext uri="{FF2B5EF4-FFF2-40B4-BE49-F238E27FC236}">
                <a16:creationId xmlns:a16="http://schemas.microsoft.com/office/drawing/2014/main" id="{D0C64767-27B6-C3F6-4F21-34E273EDBD68}"/>
              </a:ext>
            </a:extLst>
          </p:cNvPr>
          <p:cNvSpPr txBox="1">
            <a:spLocks/>
          </p:cNvSpPr>
          <p:nvPr/>
        </p:nvSpPr>
        <p:spPr>
          <a:xfrm>
            <a:off x="6446006" y="1713131"/>
            <a:ext cx="5257800" cy="4104842"/>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9" name="Titel 14">
            <a:extLst>
              <a:ext uri="{FF2B5EF4-FFF2-40B4-BE49-F238E27FC236}">
                <a16:creationId xmlns:a16="http://schemas.microsoft.com/office/drawing/2014/main" id="{2B51FEBC-7ED9-7614-53D7-06F4437D2C91}"/>
              </a:ext>
            </a:extLst>
          </p:cNvPr>
          <p:cNvSpPr txBox="1">
            <a:spLocks/>
          </p:cNvSpPr>
          <p:nvPr/>
        </p:nvSpPr>
        <p:spPr>
          <a:xfrm>
            <a:off x="526432" y="780328"/>
            <a:ext cx="11235680"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Inhalt</a:t>
            </a:r>
          </a:p>
        </p:txBody>
      </p:sp>
      <p:sp>
        <p:nvSpPr>
          <p:cNvPr id="30" name="Untertitel 3">
            <a:extLst>
              <a:ext uri="{FF2B5EF4-FFF2-40B4-BE49-F238E27FC236}">
                <a16:creationId xmlns:a16="http://schemas.microsoft.com/office/drawing/2014/main" id="{EB9EB91A-9C4A-E860-5A11-4FF01CDAD788}"/>
              </a:ext>
            </a:extLst>
          </p:cNvPr>
          <p:cNvSpPr txBox="1">
            <a:spLocks/>
          </p:cNvSpPr>
          <p:nvPr/>
        </p:nvSpPr>
        <p:spPr>
          <a:xfrm>
            <a:off x="6753442" y="2901461"/>
            <a:ext cx="4163285" cy="276174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1" name="Untertitel 15">
            <a:extLst>
              <a:ext uri="{FF2B5EF4-FFF2-40B4-BE49-F238E27FC236}">
                <a16:creationId xmlns:a16="http://schemas.microsoft.com/office/drawing/2014/main" id="{6D0CEE6B-C801-90A4-AC27-4431AF5F8393}"/>
              </a:ext>
            </a:extLst>
          </p:cNvPr>
          <p:cNvSpPr txBox="1">
            <a:spLocks/>
          </p:cNvSpPr>
          <p:nvPr/>
        </p:nvSpPr>
        <p:spPr>
          <a:xfrm rot="5400000">
            <a:off x="6538615" y="2119036"/>
            <a:ext cx="1008000" cy="360040"/>
          </a:xfrm>
          <a:prstGeom prst="rect">
            <a:avLst/>
          </a:prstGeom>
          <a:solidFill>
            <a:srgbClr val="FFC000">
              <a:lumMod val="75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2" name="Untertitel 3">
            <a:extLst>
              <a:ext uri="{FF2B5EF4-FFF2-40B4-BE49-F238E27FC236}">
                <a16:creationId xmlns:a16="http://schemas.microsoft.com/office/drawing/2014/main" id="{4FBE8E62-B0BF-F97A-6BAD-05DC311BC6A6}"/>
              </a:ext>
            </a:extLst>
          </p:cNvPr>
          <p:cNvSpPr txBox="1">
            <a:spLocks/>
          </p:cNvSpPr>
          <p:nvPr/>
        </p:nvSpPr>
        <p:spPr>
          <a:xfrm>
            <a:off x="7219353" y="1799113"/>
            <a:ext cx="4680000" cy="996841"/>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Teil III: Anerkennung</a:t>
            </a:r>
          </a:p>
          <a:p>
            <a:pPr marL="342900" marR="0" lvl="0" indent="-342900" algn="l" defTabSz="914400" rtl="0" eaLnBrk="1" fontAlgn="auto" latinLnBrk="0" hangingPunct="1">
              <a:lnSpc>
                <a:spcPct val="9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Wesentlicher Unterschied</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p:txBody>
      </p:sp>
      <p:sp>
        <p:nvSpPr>
          <p:cNvPr id="33" name="Untertitel 3">
            <a:extLst>
              <a:ext uri="{FF2B5EF4-FFF2-40B4-BE49-F238E27FC236}">
                <a16:creationId xmlns:a16="http://schemas.microsoft.com/office/drawing/2014/main" id="{027C4BAA-7313-DC27-8A6F-C9CC24B3FC3E}"/>
              </a:ext>
            </a:extLst>
          </p:cNvPr>
          <p:cNvSpPr txBox="1">
            <a:spLocks/>
          </p:cNvSpPr>
          <p:nvPr/>
        </p:nvSpPr>
        <p:spPr>
          <a:xfrm>
            <a:off x="2495900" y="4174504"/>
            <a:ext cx="5325534" cy="1176429"/>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chemeClr val="bg1">
                    <a:lumMod val="50000"/>
                  </a:schemeClr>
                </a:solidFill>
                <a:effectLst/>
                <a:uLnTx/>
                <a:uFillTx/>
                <a:latin typeface="+mn-lt"/>
                <a:ea typeface="+mn-ea"/>
                <a:cs typeface="+mn-cs"/>
              </a:rPr>
              <a:t>Teil II: Lernergebnisse</a:t>
            </a:r>
            <a:endPar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Fachliche Lernergebnisse</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Allgemeine</a:t>
            </a:r>
            <a:r>
              <a:rPr lang="de-DE" sz="2000" dirty="0">
                <a:solidFill>
                  <a:schemeClr val="bg1">
                    <a:lumMod val="50000"/>
                  </a:schemeClr>
                </a:solidFill>
                <a:latin typeface="+mn-lt"/>
              </a:rPr>
              <a:t> </a:t>
            </a: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 Lernergebnisse</a:t>
            </a:r>
          </a:p>
        </p:txBody>
      </p:sp>
      <p:sp>
        <p:nvSpPr>
          <p:cNvPr id="13" name="Foliennummernplatzhalter 11">
            <a:extLst>
              <a:ext uri="{FF2B5EF4-FFF2-40B4-BE49-F238E27FC236}">
                <a16:creationId xmlns:a16="http://schemas.microsoft.com/office/drawing/2014/main" id="{6F54E6E6-2BBB-46DB-A090-F80E3A19EE6D}"/>
              </a:ext>
            </a:extLst>
          </p:cNvPr>
          <p:cNvSpPr>
            <a:spLocks noGrp="1"/>
          </p:cNvSpPr>
          <p:nvPr>
            <p:ph type="sldNum" sz="quarter" idx="12"/>
          </p:nvPr>
        </p:nvSpPr>
        <p:spPr>
          <a:xfrm>
            <a:off x="8610601"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869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5 Paradigmenwechsel der letzten Jahre - pro accessio GmbH &amp; Co. KG">
            <a:extLst>
              <a:ext uri="{FF2B5EF4-FFF2-40B4-BE49-F238E27FC236}">
                <a16:creationId xmlns:a16="http://schemas.microsoft.com/office/drawing/2014/main" id="{B0831837-F5CF-4E9B-A951-27516C9C1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792" y="2132856"/>
            <a:ext cx="2891888" cy="3600400"/>
          </a:xfrm>
          <a:prstGeom prst="rect">
            <a:avLst/>
          </a:prstGeom>
          <a:noFill/>
          <a:extLst>
            <a:ext uri="{909E8E84-426E-40DD-AFC4-6F175D3DCCD1}">
              <a14:hiddenFill xmlns:a14="http://schemas.microsoft.com/office/drawing/2010/main">
                <a:solidFill>
                  <a:srgbClr val="FFFFFF"/>
                </a:solidFill>
              </a14:hiddenFill>
            </a:ext>
          </a:extLst>
        </p:spPr>
      </p:pic>
      <p:sp>
        <p:nvSpPr>
          <p:cNvPr id="16" name="Untertitel 15"/>
          <p:cNvSpPr>
            <a:spLocks noGrp="1"/>
          </p:cNvSpPr>
          <p:nvPr>
            <p:ph type="subTitle" idx="1"/>
          </p:nvPr>
        </p:nvSpPr>
        <p:spPr>
          <a:xfrm>
            <a:off x="1055441" y="1772816"/>
            <a:ext cx="4320480" cy="2232248"/>
          </a:xfrm>
        </p:spPr>
        <p:txBody>
          <a:bodyPr>
            <a:normAutofit/>
          </a:bodyPr>
          <a:lstStyle/>
          <a:p>
            <a:pPr marL="342900" indent="-342900" algn="l">
              <a:buFont typeface="Courier New" panose="02070309020205020404" pitchFamily="49" charset="0"/>
              <a:buChar char="o"/>
            </a:pPr>
            <a:r>
              <a:rPr lang="de-DE" dirty="0"/>
              <a:t>Lernergebnisorientierung</a:t>
            </a:r>
          </a:p>
          <a:p>
            <a:pPr marL="342900" indent="-342900" algn="l">
              <a:buFont typeface="Courier New" panose="02070309020205020404" pitchFamily="49" charset="0"/>
              <a:buChar char="o"/>
            </a:pPr>
            <a:r>
              <a:rPr lang="de-DE" sz="2400" dirty="0">
                <a:latin typeface="+mn-lt"/>
              </a:rPr>
              <a:t>Wesentlicher Unterschied</a:t>
            </a:r>
          </a:p>
          <a:p>
            <a:pPr marL="800100" lvl="1" indent="-342900" algn="l">
              <a:buFont typeface="Symbol" panose="05050102010706020507" pitchFamily="18" charset="2"/>
              <a:buChar char="-"/>
            </a:pPr>
            <a:r>
              <a:rPr lang="de-DE" dirty="0">
                <a:latin typeface="+mn-lt"/>
              </a:rPr>
              <a:t>Beweislastumkehr</a:t>
            </a:r>
          </a:p>
          <a:p>
            <a:pPr marL="342900" indent="-342900" algn="l">
              <a:buFont typeface="Courier New" panose="02070309020205020404" pitchFamily="49" charset="0"/>
              <a:buChar char="o"/>
            </a:pPr>
            <a:r>
              <a:rPr lang="de-DE" sz="2400" dirty="0">
                <a:latin typeface="+mn-lt"/>
              </a:rPr>
              <a:t>Anerkennung / Validierung</a:t>
            </a:r>
          </a:p>
        </p:txBody>
      </p:sp>
      <p:sp>
        <p:nvSpPr>
          <p:cNvPr id="6" name="Geschweifte Klammer rechts 5">
            <a:extLst>
              <a:ext uri="{FF2B5EF4-FFF2-40B4-BE49-F238E27FC236}">
                <a16:creationId xmlns:a16="http://schemas.microsoft.com/office/drawing/2014/main" id="{516B4D4E-F181-4F24-9B52-7DF423742864}"/>
              </a:ext>
            </a:extLst>
          </p:cNvPr>
          <p:cNvSpPr/>
          <p:nvPr/>
        </p:nvSpPr>
        <p:spPr>
          <a:xfrm>
            <a:off x="5159896" y="1772816"/>
            <a:ext cx="432047" cy="18722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hteck 10">
            <a:extLst>
              <a:ext uri="{FF2B5EF4-FFF2-40B4-BE49-F238E27FC236}">
                <a16:creationId xmlns:a16="http://schemas.microsoft.com/office/drawing/2014/main" id="{7A8BFC98-64C1-49B1-AB39-B1E8BAE52F65}"/>
              </a:ext>
            </a:extLst>
          </p:cNvPr>
          <p:cNvSpPr/>
          <p:nvPr/>
        </p:nvSpPr>
        <p:spPr>
          <a:xfrm>
            <a:off x="5632743" y="2463279"/>
            <a:ext cx="1332416" cy="461665"/>
          </a:xfrm>
          <a:prstGeom prst="rect">
            <a:avLst/>
          </a:prstGeom>
        </p:spPr>
        <p:txBody>
          <a:bodyPr wrap="non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de-DE"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78 UG</a:t>
            </a:r>
            <a:r>
              <a:rPr kumimoji="0" lang="de-DE" sz="2400" b="0" i="0" u="none" strike="noStrike" kern="1200" cap="none" spc="0" normalizeH="0" baseline="0" noProof="0" dirty="0">
                <a:ln w="0"/>
                <a:solidFill>
                  <a:srgbClr val="70AD47"/>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
        <p:nvSpPr>
          <p:cNvPr id="7" name="Rechteck 6">
            <a:extLst>
              <a:ext uri="{FF2B5EF4-FFF2-40B4-BE49-F238E27FC236}">
                <a16:creationId xmlns:a16="http://schemas.microsoft.com/office/drawing/2014/main" id="{4771E035-98A1-463C-B163-8817ECB84939}"/>
              </a:ext>
            </a:extLst>
          </p:cNvPr>
          <p:cNvSpPr/>
          <p:nvPr/>
        </p:nvSpPr>
        <p:spPr>
          <a:xfrm>
            <a:off x="904669" y="6078237"/>
            <a:ext cx="842012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none" strike="noStrike" kern="1200" cap="none" spc="0" normalizeH="0" baseline="0" noProof="0" dirty="0">
                <a:ln>
                  <a:noFill/>
                </a:ln>
                <a:solidFill>
                  <a:srgbClr val="70AD47"/>
                </a:solidFill>
                <a:effectLst/>
                <a:uLnTx/>
                <a:uFillTx/>
                <a:latin typeface="Calibri" panose="020F0502020204030204"/>
                <a:ea typeface="+mn-ea"/>
                <a:cs typeface="+mn-cs"/>
              </a:rPr>
              <a:t>*https://www.ris.bka.gv.at/GeltendeFassung.wxe?Abfrage=Bundesnormen&amp;Gesetzesnummer=20002128</a:t>
            </a:r>
          </a:p>
        </p:txBody>
      </p:sp>
      <p:sp>
        <p:nvSpPr>
          <p:cNvPr id="10" name="Titel 14">
            <a:extLst>
              <a:ext uri="{FF2B5EF4-FFF2-40B4-BE49-F238E27FC236}">
                <a16:creationId xmlns:a16="http://schemas.microsoft.com/office/drawing/2014/main" id="{14387F40-C1FE-F781-9B14-733AC448CB48}"/>
              </a:ext>
            </a:extLst>
          </p:cNvPr>
          <p:cNvSpPr>
            <a:spLocks noGrp="1"/>
          </p:cNvSpPr>
          <p:nvPr>
            <p:ph type="ctrTitle"/>
          </p:nvPr>
        </p:nvSpPr>
        <p:spPr>
          <a:xfrm>
            <a:off x="370390" y="556359"/>
            <a:ext cx="11200650" cy="485308"/>
          </a:xfrm>
        </p:spPr>
        <p:txBody>
          <a:bodyPr/>
          <a:lstStyle/>
          <a:p>
            <a:pPr algn="l"/>
            <a:r>
              <a:rPr lang="de-DE" sz="3200" b="1" dirty="0">
                <a:solidFill>
                  <a:schemeClr val="accent6">
                    <a:lumMod val="75000"/>
                  </a:schemeClr>
                </a:solidFill>
              </a:rPr>
              <a:t>Neuerungen - Anerkennung</a:t>
            </a:r>
          </a:p>
        </p:txBody>
      </p:sp>
      <p:sp>
        <p:nvSpPr>
          <p:cNvPr id="8" name="Foliennummernplatzhalter 11">
            <a:extLst>
              <a:ext uri="{FF2B5EF4-FFF2-40B4-BE49-F238E27FC236}">
                <a16:creationId xmlns:a16="http://schemas.microsoft.com/office/drawing/2014/main" id="{F93D0E53-FDBF-4B62-A416-3AA13123AB11}"/>
              </a:ext>
            </a:extLst>
          </p:cNvPr>
          <p:cNvSpPr>
            <a:spLocks noGrp="1"/>
          </p:cNvSpPr>
          <p:nvPr>
            <p:ph type="sldNum" sz="quarter" idx="12"/>
          </p:nvPr>
        </p:nvSpPr>
        <p:spPr>
          <a:xfrm>
            <a:off x="8397658" y="63312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217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410185" y="63313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25676" y="549275"/>
            <a:ext cx="10189923" cy="484188"/>
          </a:xfrm>
        </p:spPr>
        <p:txBody>
          <a:bodyPr>
            <a:normAutofit fontScale="90000"/>
          </a:bodyPr>
          <a:lstStyle/>
          <a:p>
            <a:r>
              <a:rPr lang="de-DE" sz="3200" b="1" dirty="0">
                <a:solidFill>
                  <a:schemeClr val="accent6">
                    <a:lumMod val="75000"/>
                  </a:schemeClr>
                </a:solidFill>
              </a:rPr>
              <a:t>Anerkennung gem. UG </a:t>
            </a:r>
          </a:p>
        </p:txBody>
      </p:sp>
      <p:sp>
        <p:nvSpPr>
          <p:cNvPr id="16" name="Untertitel 15"/>
          <p:cNvSpPr>
            <a:spLocks noGrp="1"/>
          </p:cNvSpPr>
          <p:nvPr>
            <p:ph type="subTitle" idx="4294967295"/>
          </p:nvPr>
        </p:nvSpPr>
        <p:spPr>
          <a:xfrm>
            <a:off x="325676" y="1773238"/>
            <a:ext cx="10694749" cy="3362325"/>
          </a:xfrm>
        </p:spPr>
        <p:txBody>
          <a:bodyPr>
            <a:noAutofit/>
          </a:bodyPr>
          <a:lstStyle/>
          <a:p>
            <a:endParaRPr lang="de-AT" sz="2400" dirty="0">
              <a:latin typeface="+mn-lt"/>
            </a:endParaRPr>
          </a:p>
          <a:p>
            <a:pPr marL="0" indent="0">
              <a:buNone/>
            </a:pPr>
            <a:r>
              <a:rPr lang="de-AT" sz="2400" dirty="0">
                <a:latin typeface="+mn-lt"/>
              </a:rPr>
              <a:t>„(…) Positiv beurteilte Prüfungen und andere Studienleistungen </a:t>
            </a:r>
            <a:r>
              <a:rPr lang="de-AT" sz="2400" b="1" dirty="0">
                <a:latin typeface="+mn-lt"/>
              </a:rPr>
              <a:t>sind</a:t>
            </a:r>
            <a:r>
              <a:rPr lang="de-AT" sz="2400" dirty="0">
                <a:latin typeface="+mn-lt"/>
              </a:rPr>
              <a:t> bis zu den (…) </a:t>
            </a:r>
            <a:r>
              <a:rPr lang="de-AT" sz="2400" b="1" dirty="0">
                <a:latin typeface="+mn-lt"/>
              </a:rPr>
              <a:t>festgelegten Höchstausmaß anzuerkennen</a:t>
            </a:r>
            <a:r>
              <a:rPr lang="de-AT" sz="2400" dirty="0">
                <a:latin typeface="+mn-lt"/>
              </a:rPr>
              <a:t>, wenn </a:t>
            </a:r>
            <a:r>
              <a:rPr lang="de-AT" sz="2400" b="1" dirty="0">
                <a:latin typeface="+mn-lt"/>
              </a:rPr>
              <a:t>keine wesentlichen Unterschiede </a:t>
            </a:r>
            <a:r>
              <a:rPr lang="de-AT" sz="2400" dirty="0">
                <a:latin typeface="+mn-lt"/>
              </a:rPr>
              <a:t>hinsichtlich der erworbenen Kompetenzen (Lernergebnisse) bestehen (...)“</a:t>
            </a:r>
            <a:endParaRPr lang="de-DE" sz="2400" dirty="0"/>
          </a:p>
          <a:p>
            <a:pPr marL="0" indent="0" algn="r">
              <a:buNone/>
            </a:pPr>
            <a:r>
              <a:rPr lang="de-DE" sz="2400" dirty="0">
                <a:latin typeface="+mn-lt"/>
              </a:rPr>
              <a:t> </a:t>
            </a:r>
            <a:r>
              <a:rPr lang="de-DE" sz="2400" dirty="0">
                <a:latin typeface="+mn-lt"/>
                <a:hlinkClick r:id="rId3"/>
              </a:rPr>
              <a:t>§ 78 UG</a:t>
            </a:r>
            <a:endParaRPr lang="de-DE" sz="2400" dirty="0">
              <a:latin typeface="+mn-lt"/>
            </a:endParaRPr>
          </a:p>
          <a:p>
            <a:pPr algn="r"/>
            <a:endParaRPr lang="de-DE" sz="2400" i="1" dirty="0">
              <a:solidFill>
                <a:schemeClr val="accent6">
                  <a:lumMod val="75000"/>
                </a:schemeClr>
              </a:solidFill>
              <a:latin typeface="+mn-lt"/>
              <a:sym typeface="Wingdings" panose="05000000000000000000" pitchFamily="2" charset="2"/>
            </a:endParaRPr>
          </a:p>
          <a:p>
            <a:pPr marL="0" indent="0" algn="r">
              <a:buNone/>
            </a:pPr>
            <a:r>
              <a:rPr lang="de-DE" sz="2400" i="1" dirty="0">
                <a:solidFill>
                  <a:schemeClr val="accent6">
                    <a:lumMod val="75000"/>
                  </a:schemeClr>
                </a:solidFill>
                <a:latin typeface="+mn-lt"/>
                <a:sym typeface="Wingdings" panose="05000000000000000000" pitchFamily="2" charset="2"/>
              </a:rPr>
              <a:t> </a:t>
            </a:r>
            <a:r>
              <a:rPr lang="de-DE" sz="2400" i="1" dirty="0">
                <a:solidFill>
                  <a:schemeClr val="accent6">
                    <a:lumMod val="75000"/>
                  </a:schemeClr>
                </a:solidFill>
                <a:latin typeface="+mn-lt"/>
              </a:rPr>
              <a:t>Prinzip „wesentlicher Unterschied“</a:t>
            </a:r>
            <a:endParaRPr lang="de-AT" sz="2400" i="1" dirty="0">
              <a:solidFill>
                <a:schemeClr val="accent6">
                  <a:lumMod val="75000"/>
                </a:schemeClr>
              </a:solidFill>
              <a:latin typeface="+mn-lt"/>
            </a:endParaRPr>
          </a:p>
        </p:txBody>
      </p:sp>
      <p:sp>
        <p:nvSpPr>
          <p:cNvPr id="6" name="Untertitel 15">
            <a:extLst>
              <a:ext uri="{FF2B5EF4-FFF2-40B4-BE49-F238E27FC236}">
                <a16:creationId xmlns:a16="http://schemas.microsoft.com/office/drawing/2014/main" id="{B8BE0A0C-1FF5-4DE4-9BB3-649B479607E4}"/>
              </a:ext>
            </a:extLst>
          </p:cNvPr>
          <p:cNvSpPr txBox="1">
            <a:spLocks/>
          </p:cNvSpPr>
          <p:nvPr/>
        </p:nvSpPr>
        <p:spPr>
          <a:xfrm rot="5400000">
            <a:off x="8616680" y="3276000"/>
            <a:ext cx="6876000" cy="324000"/>
          </a:xfrm>
          <a:prstGeom prst="rect">
            <a:avLst/>
          </a:prstGeom>
          <a:solidFill>
            <a:srgbClr val="BF9000">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34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Untertitel 15"/>
          <p:cNvSpPr>
            <a:spLocks noGrp="1"/>
          </p:cNvSpPr>
          <p:nvPr>
            <p:ph type="subTitle" idx="1"/>
          </p:nvPr>
        </p:nvSpPr>
        <p:spPr>
          <a:xfrm>
            <a:off x="342900" y="1785516"/>
            <a:ext cx="11518900" cy="4320480"/>
          </a:xfrm>
        </p:spPr>
        <p:txBody>
          <a:bodyPr>
            <a:noAutofit/>
          </a:bodyPr>
          <a:lstStyle/>
          <a:p>
            <a:pPr algn="l"/>
            <a:r>
              <a:rPr lang="de-AT" dirty="0"/>
              <a:t>(1) Bezüglich der Anerkennung nachgewiesener </a:t>
            </a:r>
            <a:r>
              <a:rPr lang="de-AT" b="1" dirty="0"/>
              <a:t>Kenntnisse</a:t>
            </a:r>
            <a:r>
              <a:rPr lang="de-AT" dirty="0"/>
              <a:t> gilt das Prinzip der lehrveranstaltungsbezogenen Anerkennung oder der modulbezogenen Anerkennung. Die </a:t>
            </a:r>
            <a:r>
              <a:rPr lang="de-AT" b="1" dirty="0"/>
              <a:t>Gleichwertigkeit</a:t>
            </a:r>
            <a:r>
              <a:rPr lang="de-AT" dirty="0"/>
              <a:t> der </a:t>
            </a:r>
            <a:r>
              <a:rPr lang="de-AT" b="1" dirty="0"/>
              <a:t>erworbenen Kenntnisse </a:t>
            </a:r>
            <a:r>
              <a:rPr lang="de-AT" dirty="0"/>
              <a:t>mit dem Anforderungsprofil </a:t>
            </a:r>
            <a:r>
              <a:rPr lang="de-AT" b="1" dirty="0"/>
              <a:t>hinsichtlich Inhalt und Umfang </a:t>
            </a:r>
            <a:r>
              <a:rPr lang="de-AT" dirty="0"/>
              <a:t>der zu erlassenden Lehrveranstaltungen oder den zu erlassenden Modulen ist auf Antrag der oder des Studierenden festzustellen. Bei Feststellung der Gleichwertigkeit sind positiv absolvierte Prüfungen anzuerkennen. Eine Wissensüberprüfung ist in diesen Fällen nicht vorzusehen.</a:t>
            </a:r>
          </a:p>
          <a:p>
            <a:pPr algn="l"/>
            <a:r>
              <a:rPr lang="de-AT" dirty="0"/>
              <a:t>(2) Besondere Kenntnisse oder Erfahrungen aus der beruflichen Praxis sind in Bezug auf die Anerkennung von Lehrveranstaltungen, Modulen oder des Berufspraktikums zu berücksichtigen; das gilt insbesondere für berufsbegleitend organisierte Studiengänge und Studiengangsteile.</a:t>
            </a:r>
          </a:p>
          <a:p>
            <a:pPr algn="r"/>
            <a:r>
              <a:rPr lang="de-AT" dirty="0">
                <a:hlinkClick r:id="rId3"/>
              </a:rPr>
              <a:t>§12 Anerkennung nachgewiesener Kenntnisse, FHG</a:t>
            </a:r>
            <a:endParaRPr lang="de-AT" dirty="0"/>
          </a:p>
        </p:txBody>
      </p:sp>
      <p:sp>
        <p:nvSpPr>
          <p:cNvPr id="10" name="Titel 14">
            <a:extLst>
              <a:ext uri="{FF2B5EF4-FFF2-40B4-BE49-F238E27FC236}">
                <a16:creationId xmlns:a16="http://schemas.microsoft.com/office/drawing/2014/main" id="{14387F40-C1FE-F781-9B14-733AC448CB48}"/>
              </a:ext>
            </a:extLst>
          </p:cNvPr>
          <p:cNvSpPr>
            <a:spLocks noGrp="1"/>
          </p:cNvSpPr>
          <p:nvPr>
            <p:ph type="ctrTitle"/>
          </p:nvPr>
        </p:nvSpPr>
        <p:spPr>
          <a:xfrm>
            <a:off x="342900" y="556356"/>
            <a:ext cx="11228140" cy="485308"/>
          </a:xfrm>
        </p:spPr>
        <p:txBody>
          <a:bodyPr/>
          <a:lstStyle/>
          <a:p>
            <a:pPr algn="l"/>
            <a:r>
              <a:rPr lang="de-DE" sz="3200" b="1" dirty="0">
                <a:solidFill>
                  <a:schemeClr val="accent6">
                    <a:lumMod val="75000"/>
                  </a:schemeClr>
                </a:solidFill>
              </a:rPr>
              <a:t>Anerkennung gem. FHG</a:t>
            </a:r>
          </a:p>
        </p:txBody>
      </p:sp>
      <p:sp>
        <p:nvSpPr>
          <p:cNvPr id="8" name="Foliennummernplatzhalter 11">
            <a:extLst>
              <a:ext uri="{FF2B5EF4-FFF2-40B4-BE49-F238E27FC236}">
                <a16:creationId xmlns:a16="http://schemas.microsoft.com/office/drawing/2014/main" id="{F93D0E53-FDBF-4B62-A416-3AA13123AB11}"/>
              </a:ext>
            </a:extLst>
          </p:cNvPr>
          <p:cNvSpPr>
            <a:spLocks noGrp="1"/>
          </p:cNvSpPr>
          <p:nvPr>
            <p:ph type="sldNum" sz="quarter" idx="12"/>
          </p:nvPr>
        </p:nvSpPr>
        <p:spPr>
          <a:xfrm>
            <a:off x="8397658" y="63312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597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97659" y="63313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38203" y="556831"/>
            <a:ext cx="11853797" cy="484188"/>
          </a:xfrm>
        </p:spPr>
        <p:txBody>
          <a:bodyPr>
            <a:noAutofit/>
          </a:bodyPr>
          <a:lstStyle/>
          <a:p>
            <a:r>
              <a:rPr lang="de-DE" sz="3200" b="1" dirty="0">
                <a:solidFill>
                  <a:schemeClr val="accent6">
                    <a:lumMod val="75000"/>
                  </a:schemeClr>
                </a:solidFill>
              </a:rPr>
              <a:t>Prinzip „wesentlicher Unterschied“</a:t>
            </a:r>
          </a:p>
        </p:txBody>
      </p:sp>
      <p:sp>
        <p:nvSpPr>
          <p:cNvPr id="16" name="Untertitel 15"/>
          <p:cNvSpPr>
            <a:spLocks noGrp="1"/>
          </p:cNvSpPr>
          <p:nvPr>
            <p:ph type="subTitle" idx="4294967295"/>
          </p:nvPr>
        </p:nvSpPr>
        <p:spPr>
          <a:xfrm>
            <a:off x="338203" y="1773238"/>
            <a:ext cx="11853797" cy="3578225"/>
          </a:xfrm>
        </p:spPr>
        <p:txBody>
          <a:bodyPr>
            <a:noAutofit/>
          </a:bodyPr>
          <a:lstStyle/>
          <a:p>
            <a:pPr marL="0" indent="0">
              <a:buNone/>
            </a:pPr>
            <a:r>
              <a:rPr lang="de-AT" sz="2400" dirty="0">
                <a:latin typeface="+mn-lt"/>
              </a:rPr>
              <a:t>Der Begriff des wesentlichen Unterschiedes wurde für die </a:t>
            </a:r>
            <a:r>
              <a:rPr lang="de-AT" sz="2400" b="1" dirty="0">
                <a:latin typeface="+mn-lt"/>
              </a:rPr>
              <a:t>Änderung des UG </a:t>
            </a:r>
            <a:r>
              <a:rPr lang="de-AT" sz="2400" dirty="0">
                <a:latin typeface="+mn-lt"/>
              </a:rPr>
              <a:t>aus der Terminologie des </a:t>
            </a:r>
            <a:r>
              <a:rPr lang="de-AT" sz="2400" b="1" dirty="0">
                <a:latin typeface="+mn-lt"/>
                <a:hlinkClick r:id="rId3"/>
              </a:rPr>
              <a:t>Lissabonner Anerkennungsübereinkommens (LRC)</a:t>
            </a:r>
            <a:r>
              <a:rPr lang="de-AT" sz="2400" dirty="0">
                <a:latin typeface="+mn-lt"/>
                <a:hlinkClick r:id="rId3"/>
              </a:rPr>
              <a:t> </a:t>
            </a:r>
            <a:r>
              <a:rPr lang="de-AT" sz="2400" dirty="0">
                <a:latin typeface="+mn-lt"/>
              </a:rPr>
              <a:t>übernommen. </a:t>
            </a:r>
          </a:p>
          <a:p>
            <a:pPr marL="0" indent="0">
              <a:buNone/>
            </a:pPr>
            <a:r>
              <a:rPr lang="de-AT" sz="2400" dirty="0">
                <a:latin typeface="+mn-lt"/>
              </a:rPr>
              <a:t>Die Erläuterungen zur Regierungsvorlage verweisen auf Begleitdokumente zur Durchführung bzw. als Hilfestellung für die Anerkennung:</a:t>
            </a:r>
          </a:p>
          <a:p>
            <a:pPr marL="0" indent="0">
              <a:buNone/>
            </a:pPr>
            <a:r>
              <a:rPr lang="de-AT" sz="2400" b="1" dirty="0">
                <a:latin typeface="+mn-lt"/>
              </a:rPr>
              <a:t>„</a:t>
            </a:r>
            <a:r>
              <a:rPr lang="de-AT" sz="2400" b="1" dirty="0">
                <a:latin typeface="+mn-lt"/>
                <a:hlinkClick r:id="rId4"/>
              </a:rPr>
              <a:t>Handbuch Anerkennung an europäischen Hochschulen</a:t>
            </a:r>
            <a:r>
              <a:rPr lang="de-AT" sz="2400" b="1" dirty="0">
                <a:latin typeface="+mn-lt"/>
              </a:rPr>
              <a:t>“ </a:t>
            </a:r>
            <a:r>
              <a:rPr lang="de-AT" sz="2400" dirty="0">
                <a:latin typeface="+mn-lt"/>
              </a:rPr>
              <a:t>(HRK)</a:t>
            </a:r>
          </a:p>
          <a:p>
            <a:pPr marL="0" indent="0">
              <a:buNone/>
            </a:pPr>
            <a:r>
              <a:rPr lang="de-AT" sz="2400" b="1" dirty="0">
                <a:latin typeface="+mn-lt"/>
              </a:rPr>
              <a:t>„</a:t>
            </a:r>
            <a:r>
              <a:rPr lang="de-AT" sz="2400" b="1" dirty="0">
                <a:latin typeface="+mn-lt"/>
                <a:hlinkClick r:id="rId5"/>
              </a:rPr>
              <a:t>European Recognition Manual </a:t>
            </a:r>
            <a:r>
              <a:rPr lang="de-AT" sz="2400" b="1" dirty="0" err="1">
                <a:latin typeface="+mn-lt"/>
                <a:hlinkClick r:id="rId5"/>
              </a:rPr>
              <a:t>for</a:t>
            </a:r>
            <a:r>
              <a:rPr lang="de-AT" sz="2400" b="1" dirty="0">
                <a:latin typeface="+mn-lt"/>
                <a:hlinkClick r:id="rId5"/>
              </a:rPr>
              <a:t> Higher Education </a:t>
            </a:r>
            <a:r>
              <a:rPr lang="de-AT" sz="2400" b="1" dirty="0" err="1">
                <a:latin typeface="+mn-lt"/>
                <a:hlinkClick r:id="rId5"/>
              </a:rPr>
              <a:t>Institutions</a:t>
            </a:r>
            <a:r>
              <a:rPr lang="de-AT" sz="2400" b="1" dirty="0">
                <a:latin typeface="+mn-lt"/>
              </a:rPr>
              <a:t>“ </a:t>
            </a:r>
            <a:br>
              <a:rPr lang="de-AT" sz="2400" b="1" dirty="0">
                <a:latin typeface="+mn-lt"/>
              </a:rPr>
            </a:br>
            <a:r>
              <a:rPr lang="de-AT" sz="2400" dirty="0">
                <a:latin typeface="+mn-lt"/>
              </a:rPr>
              <a:t>(ENIC NARIC  EP </a:t>
            </a:r>
            <a:r>
              <a:rPr lang="de-AT" sz="2400" dirty="0" err="1">
                <a:latin typeface="+mn-lt"/>
              </a:rPr>
              <a:t>Nuffic</a:t>
            </a:r>
            <a:r>
              <a:rPr lang="de-AT" sz="2400" dirty="0">
                <a:latin typeface="+mn-lt"/>
              </a:rPr>
              <a:t>)</a:t>
            </a:r>
          </a:p>
          <a:p>
            <a:pPr marL="0" indent="0">
              <a:buNone/>
            </a:pPr>
            <a:r>
              <a:rPr lang="de-AT" sz="2400" dirty="0">
                <a:latin typeface="+mn-lt"/>
              </a:rPr>
              <a:t>…</a:t>
            </a:r>
          </a:p>
        </p:txBody>
      </p:sp>
      <p:sp>
        <p:nvSpPr>
          <p:cNvPr id="2" name="Untertitel 15">
            <a:extLst>
              <a:ext uri="{FF2B5EF4-FFF2-40B4-BE49-F238E27FC236}">
                <a16:creationId xmlns:a16="http://schemas.microsoft.com/office/drawing/2014/main" id="{B1BAAAE5-CD3F-28EA-516C-17F01E81E317}"/>
              </a:ext>
            </a:extLst>
          </p:cNvPr>
          <p:cNvSpPr txBox="1">
            <a:spLocks/>
          </p:cNvSpPr>
          <p:nvPr/>
        </p:nvSpPr>
        <p:spPr>
          <a:xfrm rot="5400000">
            <a:off x="8616680" y="3276000"/>
            <a:ext cx="6876000" cy="324000"/>
          </a:xfrm>
          <a:prstGeom prst="rect">
            <a:avLst/>
          </a:prstGeom>
          <a:solidFill>
            <a:srgbClr val="BF9000">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815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97659" y="63313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38204" y="556826"/>
            <a:ext cx="11853796" cy="484188"/>
          </a:xfrm>
        </p:spPr>
        <p:txBody>
          <a:bodyPr>
            <a:noAutofit/>
          </a:bodyPr>
          <a:lstStyle/>
          <a:p>
            <a:r>
              <a:rPr lang="de-DE" sz="3200" b="1" dirty="0">
                <a:solidFill>
                  <a:schemeClr val="accent6">
                    <a:lumMod val="75000"/>
                  </a:schemeClr>
                </a:solidFill>
              </a:rPr>
              <a:t>Prinzip „wesentlicher Unterschied“</a:t>
            </a:r>
          </a:p>
        </p:txBody>
      </p:sp>
      <p:sp>
        <p:nvSpPr>
          <p:cNvPr id="16" name="Untertitel 15"/>
          <p:cNvSpPr>
            <a:spLocks noGrp="1"/>
          </p:cNvSpPr>
          <p:nvPr>
            <p:ph type="subTitle" idx="4294967295"/>
          </p:nvPr>
        </p:nvSpPr>
        <p:spPr>
          <a:xfrm>
            <a:off x="338204" y="1773238"/>
            <a:ext cx="10802656" cy="3578225"/>
          </a:xfrm>
        </p:spPr>
        <p:txBody>
          <a:bodyPr>
            <a:noAutofit/>
          </a:bodyPr>
          <a:lstStyle/>
          <a:p>
            <a:pPr marL="0" indent="0">
              <a:buNone/>
            </a:pPr>
            <a:r>
              <a:rPr lang="de-AT" sz="2400" b="1" dirty="0">
                <a:latin typeface="+mn-lt"/>
              </a:rPr>
              <a:t>Lernergebnisse</a:t>
            </a:r>
            <a:r>
              <a:rPr lang="de-AT" sz="2400" dirty="0">
                <a:latin typeface="+mn-lt"/>
              </a:rPr>
              <a:t> sind anzuerkennen, sofern </a:t>
            </a:r>
            <a:r>
              <a:rPr lang="de-AT" sz="2400" b="1" dirty="0">
                <a:latin typeface="+mn-lt"/>
              </a:rPr>
              <a:t>kein wesentlicher Unterschied </a:t>
            </a:r>
            <a:r>
              <a:rPr lang="de-AT" sz="2400" dirty="0">
                <a:latin typeface="+mn-lt"/>
              </a:rPr>
              <a:t>festgestellt werden kann</a:t>
            </a:r>
          </a:p>
          <a:p>
            <a:pPr marL="342900" indent="-342900">
              <a:buFont typeface="Courier New" panose="02070309020205020404" pitchFamily="49" charset="0"/>
              <a:buChar char="o"/>
            </a:pPr>
            <a:r>
              <a:rPr lang="de-AT" sz="2400" dirty="0">
                <a:latin typeface="+mn-lt"/>
              </a:rPr>
              <a:t>eine auf </a:t>
            </a:r>
            <a:r>
              <a:rPr lang="de-AT" sz="2400" b="1" dirty="0">
                <a:latin typeface="+mn-lt"/>
              </a:rPr>
              <a:t>transparenten Kriterien </a:t>
            </a:r>
            <a:r>
              <a:rPr lang="de-AT" sz="2400" dirty="0">
                <a:latin typeface="+mn-lt"/>
              </a:rPr>
              <a:t>(Schlüsselelementen)  basierenden Bewertung ist immer auch im Hinblick auf den </a:t>
            </a:r>
            <a:r>
              <a:rPr lang="de-AT" sz="2400" b="1" dirty="0">
                <a:latin typeface="+mn-lt"/>
              </a:rPr>
              <a:t>Anerkennungszweck</a:t>
            </a:r>
            <a:r>
              <a:rPr lang="de-AT" sz="2400" dirty="0">
                <a:latin typeface="+mn-lt"/>
              </a:rPr>
              <a:t> und die Frage zu treffen, ob die erbrachten Leistungen (Lernergebnisse) ein </a:t>
            </a:r>
            <a:r>
              <a:rPr lang="de-AT" sz="2400" b="1" dirty="0">
                <a:latin typeface="+mn-lt"/>
              </a:rPr>
              <a:t>erfolgreiches Fortsetzen des Studiums </a:t>
            </a:r>
            <a:r>
              <a:rPr lang="de-AT" sz="2400" dirty="0">
                <a:latin typeface="+mn-lt"/>
              </a:rPr>
              <a:t>ermöglichen</a:t>
            </a:r>
          </a:p>
          <a:p>
            <a:pPr marL="342900" indent="-342900">
              <a:buFont typeface="Courier New" panose="02070309020205020404" pitchFamily="49" charset="0"/>
              <a:buChar char="o"/>
            </a:pPr>
            <a:r>
              <a:rPr lang="de-AT" sz="2400" dirty="0">
                <a:latin typeface="+mn-lt"/>
              </a:rPr>
              <a:t>eine </a:t>
            </a:r>
            <a:r>
              <a:rPr lang="de-AT" sz="2400" b="1" dirty="0">
                <a:latin typeface="+mn-lt"/>
              </a:rPr>
              <a:t>„fair </a:t>
            </a:r>
            <a:r>
              <a:rPr lang="de-AT" sz="2400" b="1" dirty="0" err="1">
                <a:latin typeface="+mn-lt"/>
              </a:rPr>
              <a:t>recognition</a:t>
            </a:r>
            <a:r>
              <a:rPr lang="de-AT" sz="2400" b="1" dirty="0">
                <a:latin typeface="+mn-lt"/>
              </a:rPr>
              <a:t>“ akzeptiert Unterschiede, wertschätzt unterschiedliche Lernkontexte, meint aber dezidiert keine unnötige Großzügigkeit</a:t>
            </a:r>
          </a:p>
        </p:txBody>
      </p:sp>
      <p:sp>
        <p:nvSpPr>
          <p:cNvPr id="2" name="Untertitel 15">
            <a:extLst>
              <a:ext uri="{FF2B5EF4-FFF2-40B4-BE49-F238E27FC236}">
                <a16:creationId xmlns:a16="http://schemas.microsoft.com/office/drawing/2014/main" id="{F72A1986-F72D-1A9A-FF70-3A0858423EB7}"/>
              </a:ext>
            </a:extLst>
          </p:cNvPr>
          <p:cNvSpPr txBox="1">
            <a:spLocks/>
          </p:cNvSpPr>
          <p:nvPr/>
        </p:nvSpPr>
        <p:spPr>
          <a:xfrm rot="5400000">
            <a:off x="8616680" y="3276000"/>
            <a:ext cx="6876000" cy="324000"/>
          </a:xfrm>
          <a:prstGeom prst="rect">
            <a:avLst/>
          </a:prstGeom>
          <a:solidFill>
            <a:srgbClr val="BF9000">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918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tertitel 15">
            <a:extLst>
              <a:ext uri="{FF2B5EF4-FFF2-40B4-BE49-F238E27FC236}">
                <a16:creationId xmlns:a16="http://schemas.microsoft.com/office/drawing/2014/main" id="{9942BEE4-A53D-64B2-C570-8E7D10396BDC}"/>
              </a:ext>
            </a:extLst>
          </p:cNvPr>
          <p:cNvSpPr txBox="1">
            <a:spLocks/>
          </p:cNvSpPr>
          <p:nvPr/>
        </p:nvSpPr>
        <p:spPr>
          <a:xfrm rot="5400000">
            <a:off x="-3471688" y="3375000"/>
            <a:ext cx="6858000" cy="10800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graphicFrame>
        <p:nvGraphicFramePr>
          <p:cNvPr id="6" name="Tabelle 5">
            <a:extLst>
              <a:ext uri="{FF2B5EF4-FFF2-40B4-BE49-F238E27FC236}">
                <a16:creationId xmlns:a16="http://schemas.microsoft.com/office/drawing/2014/main" id="{D4B8E39F-03A6-5AAD-3E9B-5F8167F2BBF4}"/>
              </a:ext>
            </a:extLst>
          </p:cNvPr>
          <p:cNvGraphicFramePr>
            <a:graphicFrameLocks noGrp="1"/>
          </p:cNvGraphicFramePr>
          <p:nvPr>
            <p:extLst>
              <p:ext uri="{D42A27DB-BD31-4B8C-83A1-F6EECF244321}">
                <p14:modId xmlns:p14="http://schemas.microsoft.com/office/powerpoint/2010/main" val="2778951875"/>
              </p:ext>
            </p:extLst>
          </p:nvPr>
        </p:nvGraphicFramePr>
        <p:xfrm>
          <a:off x="842300" y="1269639"/>
          <a:ext cx="9793088" cy="4993896"/>
        </p:xfrm>
        <a:graphic>
          <a:graphicData uri="http://schemas.openxmlformats.org/drawingml/2006/table">
            <a:tbl>
              <a:tblPr>
                <a:tableStyleId>{5940675A-B579-460E-94D1-54222C63F5DA}</a:tableStyleId>
              </a:tblPr>
              <a:tblGrid>
                <a:gridCol w="1958618">
                  <a:extLst>
                    <a:ext uri="{9D8B030D-6E8A-4147-A177-3AD203B41FA5}">
                      <a16:colId xmlns:a16="http://schemas.microsoft.com/office/drawing/2014/main" val="20000"/>
                    </a:ext>
                  </a:extLst>
                </a:gridCol>
                <a:gridCol w="2393866">
                  <a:extLst>
                    <a:ext uri="{9D8B030D-6E8A-4147-A177-3AD203B41FA5}">
                      <a16:colId xmlns:a16="http://schemas.microsoft.com/office/drawing/2014/main" val="20001"/>
                    </a:ext>
                  </a:extLst>
                </a:gridCol>
                <a:gridCol w="2829114">
                  <a:extLst>
                    <a:ext uri="{9D8B030D-6E8A-4147-A177-3AD203B41FA5}">
                      <a16:colId xmlns:a16="http://schemas.microsoft.com/office/drawing/2014/main" val="20002"/>
                    </a:ext>
                  </a:extLst>
                </a:gridCol>
                <a:gridCol w="2611490">
                  <a:extLst>
                    <a:ext uri="{9D8B030D-6E8A-4147-A177-3AD203B41FA5}">
                      <a16:colId xmlns:a16="http://schemas.microsoft.com/office/drawing/2014/main" val="20003"/>
                    </a:ext>
                  </a:extLst>
                </a:gridCol>
              </a:tblGrid>
              <a:tr h="655631">
                <a:tc>
                  <a:txBody>
                    <a:bodyPr/>
                    <a:lstStyle/>
                    <a:p>
                      <a:pPr algn="l" fontAlgn="t"/>
                      <a:r>
                        <a:rPr lang="de-AT" sz="2000" u="none" strike="noStrike" dirty="0">
                          <a:effectLst/>
                        </a:rPr>
                        <a:t> </a:t>
                      </a:r>
                      <a:endParaRPr lang="de-AT" sz="2000" b="1" i="0" u="none" strike="noStrike" dirty="0">
                        <a:solidFill>
                          <a:srgbClr val="000000"/>
                        </a:solidFill>
                        <a:effectLst/>
                        <a:latin typeface="Calibri" panose="020F0502020204030204" pitchFamily="34" charset="0"/>
                      </a:endParaRPr>
                    </a:p>
                  </a:txBody>
                  <a:tcPr marL="9525" marR="9525" marT="9525" marB="0">
                    <a:lnL w="12700" cmpd="sng">
                      <a:noFill/>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ysDot"/>
                      <a:round/>
                      <a:headEnd type="none" w="med" len="med"/>
                      <a:tailEnd type="none" w="med" len="med"/>
                    </a:lnB>
                  </a:tcPr>
                </a:tc>
                <a:tc>
                  <a:txBody>
                    <a:bodyPr/>
                    <a:lstStyle/>
                    <a:p>
                      <a:pPr algn="l" fontAlgn="t"/>
                      <a:r>
                        <a:rPr lang="de-AT" sz="2400" b="1" u="none" strike="noStrike" dirty="0">
                          <a:solidFill>
                            <a:schemeClr val="accent6">
                              <a:lumMod val="75000"/>
                            </a:schemeClr>
                          </a:solidFill>
                          <a:effectLst/>
                        </a:rPr>
                        <a:t>Formales </a:t>
                      </a:r>
                      <a:br>
                        <a:rPr lang="de-AT" sz="2400" b="1" u="none" strike="noStrike" dirty="0">
                          <a:solidFill>
                            <a:schemeClr val="accent6">
                              <a:lumMod val="75000"/>
                            </a:schemeClr>
                          </a:solidFill>
                          <a:effectLst/>
                        </a:rPr>
                      </a:br>
                      <a:r>
                        <a:rPr lang="de-AT" sz="2400" b="1" u="none" strike="noStrike" dirty="0">
                          <a:solidFill>
                            <a:schemeClr val="accent6">
                              <a:lumMod val="75000"/>
                            </a:schemeClr>
                          </a:solidFill>
                          <a:effectLst/>
                        </a:rPr>
                        <a:t>Lernen</a:t>
                      </a:r>
                      <a:endParaRPr lang="de-AT" sz="2400" b="1" i="0" u="none" strike="noStrike" dirty="0">
                        <a:solidFill>
                          <a:schemeClr val="accent6">
                            <a:lumMod val="75000"/>
                          </a:schemeClr>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400" b="1" u="none" strike="noStrike" dirty="0">
                          <a:solidFill>
                            <a:schemeClr val="accent1"/>
                          </a:solidFill>
                          <a:effectLst/>
                        </a:rPr>
                        <a:t>Nicht-formales </a:t>
                      </a:r>
                      <a:br>
                        <a:rPr lang="de-AT" sz="2400" b="1" u="none" strike="noStrike" dirty="0">
                          <a:solidFill>
                            <a:schemeClr val="accent1"/>
                          </a:solidFill>
                          <a:effectLst/>
                        </a:rPr>
                      </a:br>
                      <a:r>
                        <a:rPr lang="de-AT" sz="2400" b="1" u="none" strike="noStrike" dirty="0">
                          <a:solidFill>
                            <a:schemeClr val="accent1"/>
                          </a:solidFill>
                          <a:effectLst/>
                        </a:rPr>
                        <a:t>Lernen</a:t>
                      </a:r>
                      <a:endParaRPr lang="de-AT" sz="2400" b="1"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400" b="1" u="none" strike="noStrike" dirty="0">
                          <a:solidFill>
                            <a:schemeClr val="accent1"/>
                          </a:solidFill>
                          <a:effectLst/>
                        </a:rPr>
                        <a:t>Informelles </a:t>
                      </a:r>
                      <a:br>
                        <a:rPr lang="de-AT" sz="2400" b="1" u="none" strike="noStrike" dirty="0">
                          <a:solidFill>
                            <a:schemeClr val="accent1"/>
                          </a:solidFill>
                          <a:effectLst/>
                        </a:rPr>
                      </a:br>
                      <a:r>
                        <a:rPr lang="de-AT" sz="2400" b="1" u="none" strike="noStrike" dirty="0">
                          <a:solidFill>
                            <a:schemeClr val="accent1"/>
                          </a:solidFill>
                          <a:effectLst/>
                        </a:rPr>
                        <a:t>Lernen</a:t>
                      </a:r>
                      <a:endParaRPr lang="de-AT" sz="2400" b="1"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alpha val="7000"/>
                      </a:schemeClr>
                    </a:solidFill>
                  </a:tcPr>
                </a:tc>
                <a:extLst>
                  <a:ext uri="{0D108BD9-81ED-4DB2-BD59-A6C34878D82A}">
                    <a16:rowId xmlns:a16="http://schemas.microsoft.com/office/drawing/2014/main" val="10000"/>
                  </a:ext>
                </a:extLst>
              </a:tr>
              <a:tr h="646658">
                <a:tc>
                  <a:txBody>
                    <a:bodyPr/>
                    <a:lstStyle/>
                    <a:p>
                      <a:pPr algn="l" fontAlgn="t"/>
                      <a:r>
                        <a:rPr lang="de-AT" sz="2000" b="1" u="none" strike="noStrike" dirty="0">
                          <a:effectLst/>
                        </a:rPr>
                        <a:t>Lernprozess</a:t>
                      </a:r>
                      <a:endParaRPr lang="de-AT" sz="2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effectLst/>
                        </a:rPr>
                        <a:t>organisiert, </a:t>
                      </a:r>
                      <a:br>
                        <a:rPr lang="de-AT" sz="2000" b="1" u="none" strike="noStrike" dirty="0">
                          <a:effectLst/>
                        </a:rPr>
                      </a:br>
                      <a:r>
                        <a:rPr lang="de-AT" sz="2000" u="none" strike="noStrike" dirty="0">
                          <a:effectLst/>
                        </a:rPr>
                        <a:t>strukturiert</a:t>
                      </a:r>
                      <a:endParaRPr lang="de-AT"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solidFill>
                            <a:schemeClr val="accent1"/>
                          </a:solidFill>
                          <a:effectLst/>
                        </a:rPr>
                        <a:t>planvoll</a:t>
                      </a:r>
                      <a:endParaRPr lang="de-AT" sz="2000" b="0"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solidFill>
                            <a:schemeClr val="accent1"/>
                          </a:solidFill>
                          <a:effectLst/>
                        </a:rPr>
                        <a:t>nicht organisiert, </a:t>
                      </a:r>
                      <a:br>
                        <a:rPr lang="de-AT" sz="2000" u="none" strike="noStrike" dirty="0">
                          <a:solidFill>
                            <a:schemeClr val="accent1"/>
                          </a:solidFill>
                          <a:effectLst/>
                        </a:rPr>
                      </a:br>
                      <a:r>
                        <a:rPr lang="de-AT" sz="2000" u="none" strike="noStrike" dirty="0">
                          <a:solidFill>
                            <a:schemeClr val="accent1"/>
                          </a:solidFill>
                          <a:effectLst/>
                        </a:rPr>
                        <a:t>nicht strukturiert</a:t>
                      </a:r>
                      <a:endParaRPr lang="de-AT" sz="2000" b="0"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alpha val="7000"/>
                      </a:schemeClr>
                    </a:solidFill>
                  </a:tcPr>
                </a:tc>
                <a:extLst>
                  <a:ext uri="{0D108BD9-81ED-4DB2-BD59-A6C34878D82A}">
                    <a16:rowId xmlns:a16="http://schemas.microsoft.com/office/drawing/2014/main" val="10001"/>
                  </a:ext>
                </a:extLst>
              </a:tr>
              <a:tr h="1982629">
                <a:tc>
                  <a:txBody>
                    <a:bodyPr/>
                    <a:lstStyle/>
                    <a:p>
                      <a:pPr algn="l" fontAlgn="t"/>
                      <a:r>
                        <a:rPr lang="de-AT" sz="2000" b="1" u="none" strike="noStrike" dirty="0">
                          <a:effectLst/>
                        </a:rPr>
                        <a:t>Setting</a:t>
                      </a:r>
                      <a:endParaRPr lang="de-AT" sz="2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effectLst/>
                        </a:rPr>
                        <a:t>allgemeine Bildung, berufliche Erstausbildung, Hochschulbildung</a:t>
                      </a:r>
                      <a:br>
                        <a:rPr lang="de-AT" sz="2000" u="none" strike="noStrike" dirty="0">
                          <a:effectLst/>
                        </a:rPr>
                      </a:br>
                      <a:r>
                        <a:rPr lang="de-AT" sz="2000" u="none" strike="noStrike" dirty="0">
                          <a:effectLst/>
                        </a:rPr>
                        <a:t>(im staatlichen System)</a:t>
                      </a:r>
                      <a:endParaRPr lang="de-AT"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solidFill>
                            <a:schemeClr val="accent1"/>
                          </a:solidFill>
                          <a:effectLst/>
                        </a:rPr>
                        <a:t>Erwachsenenbildung,</a:t>
                      </a:r>
                    </a:p>
                    <a:p>
                      <a:pPr algn="l" fontAlgn="t"/>
                      <a:r>
                        <a:rPr lang="de-AT" sz="2000" u="none" strike="noStrike" dirty="0">
                          <a:solidFill>
                            <a:schemeClr val="accent1"/>
                          </a:solidFill>
                          <a:effectLst/>
                        </a:rPr>
                        <a:t>innerbetriebliche Weiterbildungs-maßnahme, strukturiertes Online-Lernen (offene Bildungsressource)</a:t>
                      </a:r>
                      <a:endParaRPr lang="de-AT" sz="2000" b="0"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solidFill>
                            <a:schemeClr val="accent1"/>
                          </a:solidFill>
                          <a:effectLst/>
                        </a:rPr>
                        <a:t>aus der Lebenswelt (Freizeit, Familie, Freiwilligentätigkeit) bzw. Berufstätigkeit heraus</a:t>
                      </a:r>
                      <a:endParaRPr lang="de-AT" sz="2000" b="0"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alpha val="7000"/>
                      </a:schemeClr>
                    </a:solidFill>
                  </a:tcPr>
                </a:tc>
                <a:extLst>
                  <a:ext uri="{0D108BD9-81ED-4DB2-BD59-A6C34878D82A}">
                    <a16:rowId xmlns:a16="http://schemas.microsoft.com/office/drawing/2014/main" val="10002"/>
                  </a:ext>
                </a:extLst>
              </a:tr>
              <a:tr h="806132">
                <a:tc>
                  <a:txBody>
                    <a:bodyPr/>
                    <a:lstStyle/>
                    <a:p>
                      <a:pPr algn="l" fontAlgn="t"/>
                      <a:r>
                        <a:rPr lang="de-AT" sz="2000" b="1" u="none" strike="noStrike" dirty="0">
                          <a:effectLst/>
                        </a:rPr>
                        <a:t>Intention</a:t>
                      </a:r>
                      <a:endParaRPr lang="de-AT" sz="2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effectLst/>
                        </a:rPr>
                        <a:t>zielgerichtet (Erwerb einer Qualifikation)</a:t>
                      </a:r>
                      <a:endParaRPr lang="de-AT"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solidFill>
                            <a:schemeClr val="accent1"/>
                          </a:solidFill>
                          <a:effectLst/>
                        </a:rPr>
                        <a:t>zielgerichtet</a:t>
                      </a:r>
                      <a:endParaRPr lang="de-AT" sz="2000" b="0"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solidFill>
                            <a:schemeClr val="accent1"/>
                          </a:solidFill>
                          <a:effectLst/>
                        </a:rPr>
                        <a:t>(tlw.) nicht intendiert</a:t>
                      </a:r>
                      <a:endParaRPr lang="de-AT" sz="2000" b="0"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alpha val="7000"/>
                      </a:schemeClr>
                    </a:solidFill>
                  </a:tcPr>
                </a:tc>
                <a:extLst>
                  <a:ext uri="{0D108BD9-81ED-4DB2-BD59-A6C34878D82A}">
                    <a16:rowId xmlns:a16="http://schemas.microsoft.com/office/drawing/2014/main" val="10003"/>
                  </a:ext>
                </a:extLst>
              </a:tr>
              <a:tr h="817432">
                <a:tc>
                  <a:txBody>
                    <a:bodyPr/>
                    <a:lstStyle/>
                    <a:p>
                      <a:pPr algn="l" fontAlgn="t"/>
                      <a:r>
                        <a:rPr lang="de-AT" sz="2000" b="1" u="none" strike="noStrike" dirty="0">
                          <a:effectLst/>
                        </a:rPr>
                        <a:t>Nachweis</a:t>
                      </a:r>
                      <a:endParaRPr lang="de-AT" sz="2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effectLst/>
                        </a:rPr>
                        <a:t>Zeugnis/Diplom</a:t>
                      </a:r>
                      <a:br>
                        <a:rPr lang="de-AT" sz="2000" u="none" strike="noStrike" dirty="0">
                          <a:effectLst/>
                        </a:rPr>
                      </a:br>
                      <a:r>
                        <a:rPr lang="de-AT" sz="2000" u="none" strike="noStrike" dirty="0">
                          <a:effectLst/>
                        </a:rPr>
                        <a:t>Befähigungsnachweis</a:t>
                      </a:r>
                      <a:endParaRPr lang="de-AT"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solidFill>
                            <a:schemeClr val="accent1"/>
                          </a:solidFill>
                          <a:effectLst/>
                        </a:rPr>
                        <a:t>Formale Bestätigung (Nachweis)</a:t>
                      </a:r>
                      <a:endParaRPr lang="de-AT" sz="2000" b="0"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r>
                        <a:rPr lang="de-AT" sz="2000" u="none" strike="noStrike" dirty="0">
                          <a:solidFill>
                            <a:schemeClr val="accent1"/>
                          </a:solidFill>
                          <a:effectLst/>
                        </a:rPr>
                        <a:t>Keine formale Bestätigung</a:t>
                      </a:r>
                      <a:endParaRPr lang="de-AT" sz="2000" b="0" i="0" u="none" strike="noStrike" dirty="0">
                        <a:solidFill>
                          <a:schemeClr val="accent1"/>
                        </a:solidFill>
                        <a:effectLst/>
                        <a:latin typeface="Calibri" panose="020F0502020204030204" pitchFamily="34" charset="0"/>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alpha val="7000"/>
                      </a:schemeClr>
                    </a:solidFill>
                  </a:tcPr>
                </a:tc>
                <a:extLst>
                  <a:ext uri="{0D108BD9-81ED-4DB2-BD59-A6C34878D82A}">
                    <a16:rowId xmlns:a16="http://schemas.microsoft.com/office/drawing/2014/main" val="10004"/>
                  </a:ext>
                </a:extLst>
              </a:tr>
            </a:tbl>
          </a:graphicData>
        </a:graphic>
      </p:graphicFrame>
      <p:sp>
        <p:nvSpPr>
          <p:cNvPr id="7" name="Titel 14">
            <a:extLst>
              <a:ext uri="{FF2B5EF4-FFF2-40B4-BE49-F238E27FC236}">
                <a16:creationId xmlns:a16="http://schemas.microsoft.com/office/drawing/2014/main" id="{41CF64B2-FEEA-2E21-4AE9-7ACC18AC91A9}"/>
              </a:ext>
            </a:extLst>
          </p:cNvPr>
          <p:cNvSpPr txBox="1">
            <a:spLocks/>
          </p:cNvSpPr>
          <p:nvPr/>
        </p:nvSpPr>
        <p:spPr>
          <a:xfrm>
            <a:off x="407368" y="558411"/>
            <a:ext cx="3537148" cy="485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panose="020F0502020204030204"/>
                <a:ea typeface="+mj-ea"/>
                <a:cs typeface="+mj-cs"/>
              </a:rPr>
              <a:t>Begriffsabgrenzung</a:t>
            </a:r>
          </a:p>
        </p:txBody>
      </p:sp>
      <p:sp>
        <p:nvSpPr>
          <p:cNvPr id="8" name="Rechteck 7">
            <a:extLst>
              <a:ext uri="{FF2B5EF4-FFF2-40B4-BE49-F238E27FC236}">
                <a16:creationId xmlns:a16="http://schemas.microsoft.com/office/drawing/2014/main" id="{313F882E-E401-C2FD-5673-6171BA417F50}"/>
              </a:ext>
            </a:extLst>
          </p:cNvPr>
          <p:cNvSpPr/>
          <p:nvPr/>
        </p:nvSpPr>
        <p:spPr>
          <a:xfrm>
            <a:off x="664424" y="6257420"/>
            <a:ext cx="10170590"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AT" sz="14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Vereinfachte Darstellung in Anlehnung an die Empfehlung des Rates zur Validierung nicht-formalen &amp; informellen Lernens </a:t>
            </a:r>
            <a:r>
              <a:rPr kumimoji="0" lang="de-AT" sz="135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(2012/C 398/01)</a:t>
            </a:r>
            <a:endParaRPr kumimoji="0" lang="de-AT" sz="13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12" name="Gruppieren 11">
            <a:extLst>
              <a:ext uri="{FF2B5EF4-FFF2-40B4-BE49-F238E27FC236}">
                <a16:creationId xmlns:a16="http://schemas.microsoft.com/office/drawing/2014/main" id="{96A6F6A4-BADF-4340-9578-F4C93461B68E}"/>
              </a:ext>
            </a:extLst>
          </p:cNvPr>
          <p:cNvGrpSpPr/>
          <p:nvPr/>
        </p:nvGrpSpPr>
        <p:grpSpPr>
          <a:xfrm>
            <a:off x="5184681" y="463826"/>
            <a:ext cx="5400605" cy="732925"/>
            <a:chOff x="6312021" y="463826"/>
            <a:chExt cx="5400605" cy="732925"/>
          </a:xfrm>
        </p:grpSpPr>
        <p:sp>
          <p:nvSpPr>
            <p:cNvPr id="10" name="Geschweifte Klammer rechts 9">
              <a:extLst>
                <a:ext uri="{FF2B5EF4-FFF2-40B4-BE49-F238E27FC236}">
                  <a16:creationId xmlns:a16="http://schemas.microsoft.com/office/drawing/2014/main" id="{7A0F2CF3-2BB6-8238-3BEA-5AB6C32ABCB6}"/>
                </a:ext>
              </a:extLst>
            </p:cNvPr>
            <p:cNvSpPr/>
            <p:nvPr/>
          </p:nvSpPr>
          <p:spPr>
            <a:xfrm rot="16200000">
              <a:off x="8796301" y="-1719573"/>
              <a:ext cx="432047" cy="5400602"/>
            </a:xfrm>
            <a:prstGeom prst="rightBrace">
              <a:avLst/>
            </a:prstGeom>
            <a:ln w="127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hteck 10">
              <a:extLst>
                <a:ext uri="{FF2B5EF4-FFF2-40B4-BE49-F238E27FC236}">
                  <a16:creationId xmlns:a16="http://schemas.microsoft.com/office/drawing/2014/main" id="{DAC0B2DF-0B65-D590-3E8E-2AE49007332A}"/>
                </a:ext>
              </a:extLst>
            </p:cNvPr>
            <p:cNvSpPr/>
            <p:nvPr/>
          </p:nvSpPr>
          <p:spPr>
            <a:xfrm>
              <a:off x="6312021" y="463826"/>
              <a:ext cx="5400603"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500" b="0" i="1" u="none" strike="noStrike" kern="1200" cap="none" spc="0" normalizeH="0" baseline="0" noProof="0" dirty="0">
                  <a:ln>
                    <a:noFill/>
                  </a:ln>
                  <a:solidFill>
                    <a:srgbClr val="4472C4"/>
                  </a:solidFill>
                  <a:effectLst/>
                  <a:uLnTx/>
                  <a:uFillTx/>
                  <a:latin typeface="Calibri" panose="020F0502020204030204"/>
                  <a:ea typeface="+mn-ea"/>
                  <a:cs typeface="+mn-cs"/>
                </a:rPr>
                <a:t>berufliche oder außerberufliche Qualifikationen gem. UG</a:t>
              </a:r>
            </a:p>
          </p:txBody>
        </p:sp>
      </p:grpSp>
      <p:sp>
        <p:nvSpPr>
          <p:cNvPr id="3" name="Foliennummernplatzhalter 2">
            <a:extLst>
              <a:ext uri="{FF2B5EF4-FFF2-40B4-BE49-F238E27FC236}">
                <a16:creationId xmlns:a16="http://schemas.microsoft.com/office/drawing/2014/main" id="{B196A3BB-47A0-4738-9FCC-18EFE5F03978}"/>
              </a:ext>
            </a:extLst>
          </p:cNvPr>
          <p:cNvSpPr>
            <a:spLocks noGrp="1"/>
          </p:cNvSpPr>
          <p:nvPr>
            <p:ph type="sldNum" sz="quarter" idx="12"/>
          </p:nvPr>
        </p:nvSpPr>
        <p:spPr>
          <a:xfrm>
            <a:off x="8397658" y="63312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1FDC6-11DE-4565-9675-E231DD458727}" type="slidenum">
              <a:rPr kumimoji="0" lang="de-AT"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AT"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13" name="Untertitel 15">
            <a:extLst>
              <a:ext uri="{FF2B5EF4-FFF2-40B4-BE49-F238E27FC236}">
                <a16:creationId xmlns:a16="http://schemas.microsoft.com/office/drawing/2014/main" id="{9244B323-36B9-4E25-AF68-2EFC56110147}"/>
              </a:ext>
            </a:extLst>
          </p:cNvPr>
          <p:cNvSpPr txBox="1">
            <a:spLocks/>
          </p:cNvSpPr>
          <p:nvPr/>
        </p:nvSpPr>
        <p:spPr>
          <a:xfrm rot="5400000">
            <a:off x="8616680" y="3276000"/>
            <a:ext cx="6876000" cy="324000"/>
          </a:xfrm>
          <a:prstGeom prst="rect">
            <a:avLst/>
          </a:prstGeom>
          <a:solidFill>
            <a:srgbClr val="BF9000">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2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57132" y="549275"/>
            <a:ext cx="10879193" cy="484188"/>
          </a:xfrm>
        </p:spPr>
        <p:txBody>
          <a:bodyPr>
            <a:noAutofit/>
          </a:bodyPr>
          <a:lstStyle/>
          <a:p>
            <a:r>
              <a:rPr lang="de-DE" sz="3200" b="1" dirty="0">
                <a:solidFill>
                  <a:schemeClr val="accent6">
                    <a:lumMod val="75000"/>
                  </a:schemeClr>
                </a:solidFill>
              </a:rPr>
              <a:t>Deskriptoren des EQR – Dublin Deskriptoren (DD), Niveau 6</a:t>
            </a:r>
          </a:p>
        </p:txBody>
      </p:sp>
      <p:graphicFrame>
        <p:nvGraphicFramePr>
          <p:cNvPr id="6" name="Tabelle 5">
            <a:extLst>
              <a:ext uri="{FF2B5EF4-FFF2-40B4-BE49-F238E27FC236}">
                <a16:creationId xmlns:a16="http://schemas.microsoft.com/office/drawing/2014/main" id="{F8A3B80D-C926-4D36-984B-44A11B414F1C}"/>
              </a:ext>
            </a:extLst>
          </p:cNvPr>
          <p:cNvGraphicFramePr>
            <a:graphicFrameLocks noGrp="1"/>
          </p:cNvGraphicFramePr>
          <p:nvPr>
            <p:extLst>
              <p:ext uri="{D42A27DB-BD31-4B8C-83A1-F6EECF244321}">
                <p14:modId xmlns:p14="http://schemas.microsoft.com/office/powerpoint/2010/main" val="3451651241"/>
              </p:ext>
            </p:extLst>
          </p:nvPr>
        </p:nvGraphicFramePr>
        <p:xfrm>
          <a:off x="346246" y="1268760"/>
          <a:ext cx="11521281" cy="2900680"/>
        </p:xfrm>
        <a:graphic>
          <a:graphicData uri="http://schemas.openxmlformats.org/drawingml/2006/table">
            <a:tbl>
              <a:tblPr firstRow="1" bandRow="1">
                <a:tableStyleId>{5C22544A-7EE6-4342-B048-85BDC9FD1C3A}</a:tableStyleId>
              </a:tblPr>
              <a:tblGrid>
                <a:gridCol w="2600154">
                  <a:extLst>
                    <a:ext uri="{9D8B030D-6E8A-4147-A177-3AD203B41FA5}">
                      <a16:colId xmlns:a16="http://schemas.microsoft.com/office/drawing/2014/main" val="158590148"/>
                    </a:ext>
                  </a:extLst>
                </a:gridCol>
                <a:gridCol w="2483556">
                  <a:extLst>
                    <a:ext uri="{9D8B030D-6E8A-4147-A177-3AD203B41FA5}">
                      <a16:colId xmlns:a16="http://schemas.microsoft.com/office/drawing/2014/main" val="3032966506"/>
                    </a:ext>
                  </a:extLst>
                </a:gridCol>
                <a:gridCol w="6437571">
                  <a:extLst>
                    <a:ext uri="{9D8B030D-6E8A-4147-A177-3AD203B41FA5}">
                      <a16:colId xmlns:a16="http://schemas.microsoft.com/office/drawing/2014/main" val="630140960"/>
                    </a:ext>
                  </a:extLst>
                </a:gridCol>
              </a:tblGrid>
              <a:tr h="370840">
                <a:tc>
                  <a:txBody>
                    <a:bodyPr/>
                    <a:lstStyle/>
                    <a:p>
                      <a:r>
                        <a:rPr lang="de-AT" sz="1600" dirty="0"/>
                        <a:t>Kenntnisse (EQR)</a:t>
                      </a:r>
                    </a:p>
                  </a:txBody>
                  <a:tcPr/>
                </a:tc>
                <a:tc>
                  <a:txBody>
                    <a:bodyPr/>
                    <a:lstStyle/>
                    <a:p>
                      <a:r>
                        <a:rPr lang="de-AT" sz="1600" dirty="0"/>
                        <a:t>Fertigkeiten (EQR)</a:t>
                      </a:r>
                    </a:p>
                  </a:txBody>
                  <a:tcPr/>
                </a:tc>
                <a:tc>
                  <a:txBody>
                    <a:bodyPr/>
                    <a:lstStyle/>
                    <a:p>
                      <a:r>
                        <a:rPr lang="de-AT" sz="1600" dirty="0"/>
                        <a:t>Kompetenzen (EQR)</a:t>
                      </a:r>
                    </a:p>
                  </a:txBody>
                  <a:tcPr/>
                </a:tc>
                <a:extLst>
                  <a:ext uri="{0D108BD9-81ED-4DB2-BD59-A6C34878D82A}">
                    <a16:rowId xmlns:a16="http://schemas.microsoft.com/office/drawing/2014/main" val="1667901908"/>
                  </a:ext>
                </a:extLst>
              </a:tr>
              <a:tr h="370840">
                <a:tc>
                  <a:txBody>
                    <a:bodyPr/>
                    <a:lstStyle/>
                    <a:p>
                      <a:r>
                        <a:rPr lang="de-AT" sz="1600" b="1" dirty="0"/>
                        <a:t>fortgeschrittene</a:t>
                      </a:r>
                      <a:r>
                        <a:rPr lang="de-AT" sz="1600" dirty="0"/>
                        <a:t> </a:t>
                      </a:r>
                      <a:r>
                        <a:rPr lang="de-AT" sz="1600" b="1" dirty="0"/>
                        <a:t>Kenntnisse</a:t>
                      </a:r>
                      <a:r>
                        <a:rPr lang="de-AT" sz="1600" dirty="0"/>
                        <a:t> in einem Arbeits- oder Lernbereich unter Einsatz eines </a:t>
                      </a:r>
                      <a:r>
                        <a:rPr lang="de-AT" sz="1600" b="1" dirty="0"/>
                        <a:t>kritischen Verständnisses von Theorien und Grundsätzen</a:t>
                      </a:r>
                    </a:p>
                  </a:txBody>
                  <a:tcPr/>
                </a:tc>
                <a:tc>
                  <a:txBody>
                    <a:bodyPr/>
                    <a:lstStyle/>
                    <a:p>
                      <a:r>
                        <a:rPr lang="de-AT" sz="1600" b="1" dirty="0"/>
                        <a:t>fortgeschrittene Fertigkeiten, </a:t>
                      </a:r>
                      <a:r>
                        <a:rPr lang="de-AT" sz="1600" dirty="0"/>
                        <a:t>die die Beherrschung des Faches sowie </a:t>
                      </a:r>
                      <a:r>
                        <a:rPr lang="de-AT" sz="1600" b="1" dirty="0"/>
                        <a:t>Innovationsfähigkeit</a:t>
                      </a:r>
                      <a:r>
                        <a:rPr lang="de-AT" sz="1600" dirty="0"/>
                        <a:t> erkennen lassen, und zur </a:t>
                      </a:r>
                      <a:r>
                        <a:rPr lang="de-AT" sz="1600" b="1" dirty="0"/>
                        <a:t>Lösung komplexer und nicht vorhersehbarer Probleme </a:t>
                      </a:r>
                      <a:r>
                        <a:rPr lang="de-AT" sz="1600" dirty="0"/>
                        <a:t>in einem spezialisierten Arbeits- oder Lernbereich nötig sind</a:t>
                      </a:r>
                    </a:p>
                  </a:txBody>
                  <a:tcPr/>
                </a:tc>
                <a:tc>
                  <a:txBody>
                    <a:bodyPr/>
                    <a:lstStyle/>
                    <a:p>
                      <a:r>
                        <a:rPr lang="de-AT" sz="1600" b="1" dirty="0"/>
                        <a:t>Leitung</a:t>
                      </a:r>
                      <a:r>
                        <a:rPr lang="de-AT" sz="1600" dirty="0"/>
                        <a:t> komplexer fachlicher oder beruflicher Tätigkeiten oder Projekte und Übernahme von </a:t>
                      </a:r>
                      <a:r>
                        <a:rPr lang="de-AT" sz="1600" b="1" dirty="0"/>
                        <a:t>Entscheidungsverantwortung</a:t>
                      </a:r>
                      <a:r>
                        <a:rPr lang="de-AT" sz="1600" dirty="0"/>
                        <a:t> in nicht vorhersehbaren Arbeits- oder Lernkontexten</a:t>
                      </a:r>
                    </a:p>
                    <a:p>
                      <a:r>
                        <a:rPr lang="de-AT" sz="1600" dirty="0"/>
                        <a:t>Übernahme der </a:t>
                      </a:r>
                      <a:r>
                        <a:rPr lang="de-AT" sz="1600" b="1" dirty="0"/>
                        <a:t>Verantwortung</a:t>
                      </a:r>
                      <a:r>
                        <a:rPr lang="de-AT" sz="1600" dirty="0"/>
                        <a:t> für die berufliche </a:t>
                      </a:r>
                      <a:r>
                        <a:rPr lang="de-AT" sz="1600" b="1" dirty="0"/>
                        <a:t>Entwicklung</a:t>
                      </a:r>
                      <a:r>
                        <a:rPr lang="de-AT" sz="1600" dirty="0"/>
                        <a:t> von Einzelpersonen und Gruppen</a:t>
                      </a:r>
                    </a:p>
                    <a:p>
                      <a:endParaRPr lang="de-AT" sz="1600" dirty="0"/>
                    </a:p>
                  </a:txBody>
                  <a:tcPr/>
                </a:tc>
                <a:extLst>
                  <a:ext uri="{0D108BD9-81ED-4DB2-BD59-A6C34878D82A}">
                    <a16:rowId xmlns:a16="http://schemas.microsoft.com/office/drawing/2014/main" val="3106685411"/>
                  </a:ext>
                </a:extLst>
              </a:tr>
            </a:tbl>
          </a:graphicData>
        </a:graphic>
      </p:graphicFrame>
      <p:sp>
        <p:nvSpPr>
          <p:cNvPr id="7" name="Untertitel 15">
            <a:extLst>
              <a:ext uri="{FF2B5EF4-FFF2-40B4-BE49-F238E27FC236}">
                <a16:creationId xmlns:a16="http://schemas.microsoft.com/office/drawing/2014/main" id="{173B03A7-38A3-4602-A186-3E7F6E7F0AE7}"/>
              </a:ext>
            </a:extLst>
          </p:cNvPr>
          <p:cNvSpPr txBox="1">
            <a:spLocks/>
          </p:cNvSpPr>
          <p:nvPr/>
        </p:nvSpPr>
        <p:spPr>
          <a:xfrm rot="5400000">
            <a:off x="8597206"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graphicFrame>
        <p:nvGraphicFramePr>
          <p:cNvPr id="9" name="Tabelle 8">
            <a:extLst>
              <a:ext uri="{FF2B5EF4-FFF2-40B4-BE49-F238E27FC236}">
                <a16:creationId xmlns:a16="http://schemas.microsoft.com/office/drawing/2014/main" id="{4EBD6AC0-BF15-4787-B978-620DC7D33220}"/>
              </a:ext>
            </a:extLst>
          </p:cNvPr>
          <p:cNvGraphicFramePr>
            <a:graphicFrameLocks noGrp="1"/>
          </p:cNvGraphicFramePr>
          <p:nvPr>
            <p:extLst>
              <p:ext uri="{D42A27DB-BD31-4B8C-83A1-F6EECF244321}">
                <p14:modId xmlns:p14="http://schemas.microsoft.com/office/powerpoint/2010/main" val="4120364571"/>
              </p:ext>
            </p:extLst>
          </p:nvPr>
        </p:nvGraphicFramePr>
        <p:xfrm>
          <a:off x="357132" y="3671116"/>
          <a:ext cx="11521281" cy="2321560"/>
        </p:xfrm>
        <a:graphic>
          <a:graphicData uri="http://schemas.openxmlformats.org/drawingml/2006/table">
            <a:tbl>
              <a:tblPr firstRow="1" bandRow="1">
                <a:tableStyleId>{93296810-A885-4BE3-A3E7-6D5BEEA58F35}</a:tableStyleId>
              </a:tblPr>
              <a:tblGrid>
                <a:gridCol w="2588462">
                  <a:extLst>
                    <a:ext uri="{9D8B030D-6E8A-4147-A177-3AD203B41FA5}">
                      <a16:colId xmlns:a16="http://schemas.microsoft.com/office/drawing/2014/main" val="158590148"/>
                    </a:ext>
                  </a:extLst>
                </a:gridCol>
                <a:gridCol w="2460978">
                  <a:extLst>
                    <a:ext uri="{9D8B030D-6E8A-4147-A177-3AD203B41FA5}">
                      <a16:colId xmlns:a16="http://schemas.microsoft.com/office/drawing/2014/main" val="3032966506"/>
                    </a:ext>
                  </a:extLst>
                </a:gridCol>
                <a:gridCol w="6471841">
                  <a:extLst>
                    <a:ext uri="{9D8B030D-6E8A-4147-A177-3AD203B41FA5}">
                      <a16:colId xmlns:a16="http://schemas.microsoft.com/office/drawing/2014/main" val="630140960"/>
                    </a:ext>
                  </a:extLst>
                </a:gridCol>
              </a:tblGrid>
              <a:tr h="370840">
                <a:tc>
                  <a:txBody>
                    <a:bodyPr/>
                    <a:lstStyle/>
                    <a:p>
                      <a:r>
                        <a:rPr lang="de-AT" sz="1600" dirty="0"/>
                        <a:t>Kenntnisse (DD)</a:t>
                      </a:r>
                      <a:endParaRPr lang="de-AT" sz="1600" b="0" dirty="0"/>
                    </a:p>
                  </a:txBody>
                  <a:tcPr/>
                </a:tc>
                <a:tc>
                  <a:txBody>
                    <a:bodyPr/>
                    <a:lstStyle/>
                    <a:p>
                      <a:r>
                        <a:rPr lang="de-AT" sz="1600" dirty="0"/>
                        <a:t>Fertigkeiten (DD)</a:t>
                      </a:r>
                      <a:endParaRPr lang="de-AT" sz="1600" b="0" dirty="0"/>
                    </a:p>
                  </a:txBody>
                  <a:tcPr/>
                </a:tc>
                <a:tc>
                  <a:txBody>
                    <a:bodyPr/>
                    <a:lstStyle/>
                    <a:p>
                      <a:r>
                        <a:rPr lang="de-AT" sz="1600" dirty="0"/>
                        <a:t>Kompetenzen (DD)</a:t>
                      </a:r>
                      <a:endParaRPr lang="de-AT" sz="1600" b="0" dirty="0"/>
                    </a:p>
                  </a:txBody>
                  <a:tcPr/>
                </a:tc>
                <a:extLst>
                  <a:ext uri="{0D108BD9-81ED-4DB2-BD59-A6C34878D82A}">
                    <a16:rowId xmlns:a16="http://schemas.microsoft.com/office/drawing/2014/main" val="1667901908"/>
                  </a:ext>
                </a:extLst>
              </a:tr>
              <a:tr h="370840">
                <a:tc>
                  <a:txBody>
                    <a:bodyPr/>
                    <a:lstStyle/>
                    <a:p>
                      <a:r>
                        <a:rPr lang="de-AT" sz="1600" dirty="0"/>
                        <a:t>..auf Sekundarstufe </a:t>
                      </a:r>
                      <a:r>
                        <a:rPr lang="de-AT" sz="1600" b="1" dirty="0"/>
                        <a:t>aufbauendes Wissen </a:t>
                      </a:r>
                    </a:p>
                    <a:p>
                      <a:endParaRPr lang="de-AT" sz="1600" dirty="0"/>
                    </a:p>
                    <a:p>
                      <a:r>
                        <a:rPr lang="de-AT" sz="1600" dirty="0"/>
                        <a:t>..mithilfe von wissenschaftlichen Lehrbüchern </a:t>
                      </a:r>
                      <a:r>
                        <a:rPr lang="de-AT" sz="1600" b="1" dirty="0"/>
                        <a:t>anknüpfend </a:t>
                      </a:r>
                      <a:r>
                        <a:rPr lang="de-AT" sz="1600" b="0" dirty="0"/>
                        <a:t>an</a:t>
                      </a:r>
                      <a:r>
                        <a:rPr lang="de-AT" sz="1600" b="1" dirty="0"/>
                        <a:t> neueste Erkenntnisse</a:t>
                      </a:r>
                    </a:p>
                  </a:txBody>
                  <a:tcPr/>
                </a:tc>
                <a:tc>
                  <a:txBody>
                    <a:bodyPr/>
                    <a:lstStyle/>
                    <a:p>
                      <a:r>
                        <a:rPr lang="de-AT" sz="1600" b="1" dirty="0"/>
                        <a:t>…Anwendung</a:t>
                      </a:r>
                      <a:r>
                        <a:rPr lang="de-AT" sz="1600" dirty="0"/>
                        <a:t> von Wissen, das von einem </a:t>
                      </a:r>
                      <a:r>
                        <a:rPr lang="de-AT" sz="1600" b="1" dirty="0"/>
                        <a:t>professionellen Zugang </a:t>
                      </a:r>
                      <a:r>
                        <a:rPr lang="de-AT" sz="1600" dirty="0"/>
                        <a:t>zeugt</a:t>
                      </a:r>
                      <a:endParaRPr lang="de-AT" sz="1600" b="0" dirty="0"/>
                    </a:p>
                  </a:txBody>
                  <a:tcPr/>
                </a:tc>
                <a:tc>
                  <a:txBody>
                    <a:bodyPr/>
                    <a:lstStyle/>
                    <a:p>
                      <a:r>
                        <a:rPr lang="de-AT" sz="1600" dirty="0"/>
                        <a:t>…die üblicher Weise durch das </a:t>
                      </a:r>
                      <a:r>
                        <a:rPr lang="de-AT" sz="1600" b="1" dirty="0"/>
                        <a:t>Formulieren</a:t>
                      </a:r>
                      <a:r>
                        <a:rPr lang="de-AT" sz="1600" dirty="0"/>
                        <a:t> und </a:t>
                      </a:r>
                      <a:r>
                        <a:rPr lang="de-AT" sz="1600" b="1" dirty="0"/>
                        <a:t>Untermauern</a:t>
                      </a:r>
                      <a:r>
                        <a:rPr lang="de-AT" sz="1600" dirty="0"/>
                        <a:t> von </a:t>
                      </a:r>
                      <a:r>
                        <a:rPr lang="de-AT" sz="1600" b="1" dirty="0"/>
                        <a:t>Argumenten</a:t>
                      </a:r>
                      <a:r>
                        <a:rPr lang="de-AT" sz="1600" dirty="0"/>
                        <a:t> und das </a:t>
                      </a:r>
                      <a:r>
                        <a:rPr lang="de-AT" sz="1600" b="1" dirty="0"/>
                        <a:t>Lösen</a:t>
                      </a:r>
                      <a:r>
                        <a:rPr lang="de-AT" sz="1600" dirty="0"/>
                        <a:t> von </a:t>
                      </a:r>
                      <a:r>
                        <a:rPr lang="de-AT" sz="1600" b="1" dirty="0"/>
                        <a:t>Problemen</a:t>
                      </a:r>
                      <a:r>
                        <a:rPr lang="de-AT" sz="1600" dirty="0"/>
                        <a:t> </a:t>
                      </a:r>
                      <a:r>
                        <a:rPr lang="de-AT" sz="1600" b="1" dirty="0"/>
                        <a:t>in einem Studienfach</a:t>
                      </a:r>
                      <a:r>
                        <a:rPr lang="de-AT" sz="1600" dirty="0"/>
                        <a:t> demonstriert werden</a:t>
                      </a:r>
                    </a:p>
                    <a:p>
                      <a:pPr>
                        <a:spcBef>
                          <a:spcPts val="600"/>
                        </a:spcBef>
                      </a:pPr>
                      <a:r>
                        <a:rPr lang="de-AT" sz="1600" dirty="0"/>
                        <a:t>…relevante </a:t>
                      </a:r>
                      <a:r>
                        <a:rPr lang="de-AT" sz="1600" b="1" dirty="0"/>
                        <a:t>soziale</a:t>
                      </a:r>
                      <a:r>
                        <a:rPr lang="de-AT" sz="1600" dirty="0"/>
                        <a:t>, </a:t>
                      </a:r>
                      <a:r>
                        <a:rPr lang="de-AT" sz="1600" b="1" dirty="0"/>
                        <a:t>wissenschaftliche</a:t>
                      </a:r>
                      <a:r>
                        <a:rPr lang="de-AT" sz="1600" dirty="0"/>
                        <a:t> oder </a:t>
                      </a:r>
                      <a:r>
                        <a:rPr lang="de-AT" sz="1600" b="1" dirty="0"/>
                        <a:t>ethische</a:t>
                      </a:r>
                      <a:r>
                        <a:rPr lang="de-AT" sz="1600" dirty="0"/>
                        <a:t> Belange </a:t>
                      </a:r>
                      <a:r>
                        <a:rPr lang="de-AT" sz="1600" b="1" dirty="0"/>
                        <a:t>berücksichtigen</a:t>
                      </a:r>
                    </a:p>
                    <a:p>
                      <a:r>
                        <a:rPr lang="de-AT" sz="1600" dirty="0"/>
                        <a:t>…</a:t>
                      </a:r>
                      <a:r>
                        <a:rPr lang="de-AT" sz="1600" b="1" dirty="0"/>
                        <a:t>vermitteln</a:t>
                      </a:r>
                      <a:r>
                        <a:rPr lang="de-AT" sz="1600" dirty="0"/>
                        <a:t> von Problemen/Lösungen an </a:t>
                      </a:r>
                      <a:r>
                        <a:rPr lang="de-AT" sz="1600" b="1" dirty="0"/>
                        <a:t>LaiInnen/ExpertInnen</a:t>
                      </a:r>
                    </a:p>
                    <a:p>
                      <a:pPr>
                        <a:spcBef>
                          <a:spcPts val="600"/>
                        </a:spcBef>
                      </a:pPr>
                      <a:r>
                        <a:rPr lang="de-AT" sz="1600" dirty="0"/>
                        <a:t>…Lernstrategien um Studien </a:t>
                      </a:r>
                      <a:r>
                        <a:rPr lang="de-AT" sz="1600" b="1" dirty="0"/>
                        <a:t>autonom</a:t>
                      </a:r>
                      <a:r>
                        <a:rPr lang="de-AT" sz="1600" dirty="0"/>
                        <a:t> (Höchstmaß) </a:t>
                      </a:r>
                      <a:r>
                        <a:rPr lang="de-AT" sz="1600" b="1" dirty="0"/>
                        <a:t>fortsetzen</a:t>
                      </a:r>
                      <a:r>
                        <a:rPr lang="de-AT" sz="1600" dirty="0"/>
                        <a:t> zu können</a:t>
                      </a:r>
                      <a:endParaRPr lang="de-AT" sz="1600" b="0" dirty="0"/>
                    </a:p>
                  </a:txBody>
                  <a:tcPr/>
                </a:tc>
                <a:extLst>
                  <a:ext uri="{0D108BD9-81ED-4DB2-BD59-A6C34878D82A}">
                    <a16:rowId xmlns:a16="http://schemas.microsoft.com/office/drawing/2014/main" val="3106685411"/>
                  </a:ext>
                </a:extLst>
              </a:tr>
            </a:tbl>
          </a:graphicData>
        </a:graphic>
      </p:graphicFrame>
    </p:spTree>
    <p:extLst>
      <p:ext uri="{BB962C8B-B14F-4D97-AF65-F5344CB8AC3E}">
        <p14:creationId xmlns:p14="http://schemas.microsoft.com/office/powerpoint/2010/main" val="3606947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72607" y="63313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25677" y="556830"/>
            <a:ext cx="11866323" cy="484188"/>
          </a:xfrm>
        </p:spPr>
        <p:txBody>
          <a:bodyPr>
            <a:noAutofit/>
          </a:bodyPr>
          <a:lstStyle/>
          <a:p>
            <a:r>
              <a:rPr lang="de-DE" sz="3200" b="1" dirty="0">
                <a:solidFill>
                  <a:schemeClr val="accent6">
                    <a:lumMod val="75000"/>
                  </a:schemeClr>
                </a:solidFill>
              </a:rPr>
              <a:t>Begriffsbestimmungen gemäß UG - Validierung</a:t>
            </a:r>
          </a:p>
        </p:txBody>
      </p:sp>
      <p:sp>
        <p:nvSpPr>
          <p:cNvPr id="16" name="Untertitel 15"/>
          <p:cNvSpPr>
            <a:spLocks noGrp="1"/>
          </p:cNvSpPr>
          <p:nvPr>
            <p:ph type="subTitle" idx="4294967295"/>
          </p:nvPr>
        </p:nvSpPr>
        <p:spPr>
          <a:xfrm>
            <a:off x="325677" y="1773238"/>
            <a:ext cx="10922695" cy="3362325"/>
          </a:xfrm>
        </p:spPr>
        <p:txBody>
          <a:bodyPr>
            <a:noAutofit/>
          </a:bodyPr>
          <a:lstStyle/>
          <a:p>
            <a:pPr marL="0" indent="0">
              <a:buNone/>
            </a:pPr>
            <a:r>
              <a:rPr lang="de-AT" sz="2400" dirty="0">
                <a:latin typeface="+mn-lt"/>
              </a:rPr>
              <a:t>„(…) </a:t>
            </a:r>
            <a:r>
              <a:rPr lang="de-AT" sz="2400" b="1" dirty="0">
                <a:latin typeface="+mn-lt"/>
              </a:rPr>
              <a:t>Validierung</a:t>
            </a:r>
            <a:r>
              <a:rPr lang="de-AT" sz="2400" dirty="0">
                <a:latin typeface="+mn-lt"/>
              </a:rPr>
              <a:t> ist ein </a:t>
            </a:r>
            <a:r>
              <a:rPr lang="de-AT" sz="2400" b="1" dirty="0">
                <a:latin typeface="+mn-lt"/>
              </a:rPr>
              <a:t>Verfahren</a:t>
            </a:r>
            <a:r>
              <a:rPr lang="de-AT" sz="2400" dirty="0">
                <a:latin typeface="+mn-lt"/>
              </a:rPr>
              <a:t>, welches jedenfalls die Verfahrensschritte </a:t>
            </a:r>
            <a:r>
              <a:rPr lang="de-AT" sz="2400" b="1" dirty="0">
                <a:latin typeface="+mn-lt"/>
              </a:rPr>
              <a:t>Identifizierung</a:t>
            </a:r>
            <a:r>
              <a:rPr lang="de-AT" sz="2400" dirty="0">
                <a:latin typeface="+mn-lt"/>
              </a:rPr>
              <a:t>, </a:t>
            </a:r>
            <a:r>
              <a:rPr lang="de-AT" sz="2400" b="1" dirty="0">
                <a:latin typeface="+mn-lt"/>
              </a:rPr>
              <a:t>Dokumentation</a:t>
            </a:r>
            <a:r>
              <a:rPr lang="de-AT" sz="2400" dirty="0">
                <a:latin typeface="+mn-lt"/>
              </a:rPr>
              <a:t> und </a:t>
            </a:r>
            <a:r>
              <a:rPr lang="de-AT" sz="2400" b="1" dirty="0">
                <a:latin typeface="+mn-lt"/>
              </a:rPr>
              <a:t>Bewertung</a:t>
            </a:r>
            <a:r>
              <a:rPr lang="de-AT" sz="2400" dirty="0">
                <a:latin typeface="+mn-lt"/>
              </a:rPr>
              <a:t> von bereits erworbenen </a:t>
            </a:r>
            <a:r>
              <a:rPr lang="de-AT" sz="2400" b="1" dirty="0">
                <a:latin typeface="+mn-lt"/>
              </a:rPr>
              <a:t>Lernergebnissen</a:t>
            </a:r>
            <a:r>
              <a:rPr lang="de-AT" sz="2400" dirty="0">
                <a:latin typeface="+mn-lt"/>
              </a:rPr>
              <a:t> zum </a:t>
            </a:r>
            <a:r>
              <a:rPr lang="de-AT" sz="2400" b="1" dirty="0">
                <a:latin typeface="+mn-lt"/>
              </a:rPr>
              <a:t>Zweck der Anerkennung</a:t>
            </a:r>
            <a:r>
              <a:rPr lang="de-AT" sz="2400" dirty="0">
                <a:latin typeface="+mn-lt"/>
              </a:rPr>
              <a:t> als Prüfungen oder andere Studienleistungen umfasst. (…)“</a:t>
            </a:r>
          </a:p>
          <a:p>
            <a:pPr marL="0" indent="0" algn="r">
              <a:buNone/>
            </a:pPr>
            <a:r>
              <a:rPr lang="de-AT" sz="2400" dirty="0">
                <a:latin typeface="+mn-lt"/>
                <a:hlinkClick r:id="rId3"/>
              </a:rPr>
              <a:t>§ 51 (2) Z 36</a:t>
            </a:r>
            <a:endParaRPr lang="de-AT" sz="2400" dirty="0">
              <a:latin typeface="+mn-lt"/>
            </a:endParaRPr>
          </a:p>
          <a:p>
            <a:pPr marL="0" indent="0">
              <a:buNone/>
            </a:pPr>
            <a:r>
              <a:rPr lang="de-AT" sz="2400" dirty="0">
                <a:latin typeface="+mn-lt"/>
              </a:rPr>
              <a:t>„(…) Andere </a:t>
            </a:r>
            <a:r>
              <a:rPr lang="de-AT" sz="2400" b="1" dirty="0">
                <a:latin typeface="+mn-lt"/>
              </a:rPr>
              <a:t>berufliche</a:t>
            </a:r>
            <a:r>
              <a:rPr lang="de-AT" sz="2400" dirty="0">
                <a:latin typeface="+mn-lt"/>
              </a:rPr>
              <a:t> oder </a:t>
            </a:r>
            <a:r>
              <a:rPr lang="de-AT" sz="2400" b="1" dirty="0">
                <a:latin typeface="+mn-lt"/>
              </a:rPr>
              <a:t>außerberufliche</a:t>
            </a:r>
            <a:r>
              <a:rPr lang="de-AT" sz="2400" dirty="0">
                <a:latin typeface="+mn-lt"/>
              </a:rPr>
              <a:t> </a:t>
            </a:r>
            <a:r>
              <a:rPr lang="de-AT" sz="2400" b="1" dirty="0">
                <a:latin typeface="+mn-lt"/>
              </a:rPr>
              <a:t>Qualifikationen</a:t>
            </a:r>
            <a:r>
              <a:rPr lang="de-AT" sz="2400" dirty="0">
                <a:latin typeface="+mn-lt"/>
              </a:rPr>
              <a:t> können nach Durchführung einer Validierung der Lernergebnisse bis zu dem in Abs. 4 Z 6 festgelegten Höchstausmaß anerkannt werden. </a:t>
            </a:r>
          </a:p>
          <a:p>
            <a:pPr marL="0" indent="0">
              <a:buNone/>
            </a:pPr>
            <a:r>
              <a:rPr lang="de-AT" sz="2400" b="1" dirty="0">
                <a:latin typeface="+mn-lt"/>
              </a:rPr>
              <a:t>In diesem Fall sind Regelungen zum Verfahren zur Validierung der Lernergebnisse gemäß den in der Satzung festgelegten Standards aufzunehmen </a:t>
            </a:r>
            <a:r>
              <a:rPr lang="de-AT" sz="2400" dirty="0">
                <a:latin typeface="+mn-lt"/>
              </a:rPr>
              <a:t>(…)“</a:t>
            </a:r>
          </a:p>
          <a:p>
            <a:pPr marL="0" indent="0" algn="r">
              <a:buNone/>
            </a:pPr>
            <a:r>
              <a:rPr lang="de-AT" sz="2400" dirty="0">
                <a:latin typeface="+mn-lt"/>
                <a:hlinkClick r:id="rId3"/>
              </a:rPr>
              <a:t>§ 78 (3)</a:t>
            </a:r>
            <a:endParaRPr lang="de-AT" sz="2400" dirty="0">
              <a:latin typeface="+mn-lt"/>
            </a:endParaRPr>
          </a:p>
          <a:p>
            <a:endParaRPr lang="de-DE" sz="2000" dirty="0">
              <a:latin typeface="+mn-lt"/>
            </a:endParaRPr>
          </a:p>
        </p:txBody>
      </p:sp>
      <p:sp>
        <p:nvSpPr>
          <p:cNvPr id="6" name="Untertitel 15">
            <a:extLst>
              <a:ext uri="{FF2B5EF4-FFF2-40B4-BE49-F238E27FC236}">
                <a16:creationId xmlns:a16="http://schemas.microsoft.com/office/drawing/2014/main" id="{66EEC4B1-A566-47FC-BB21-D8BD03873775}"/>
              </a:ext>
            </a:extLst>
          </p:cNvPr>
          <p:cNvSpPr txBox="1">
            <a:spLocks/>
          </p:cNvSpPr>
          <p:nvPr/>
        </p:nvSpPr>
        <p:spPr>
          <a:xfrm rot="5400000">
            <a:off x="8616680" y="3276000"/>
            <a:ext cx="6876000" cy="324000"/>
          </a:xfrm>
          <a:prstGeom prst="rect">
            <a:avLst/>
          </a:prstGeom>
          <a:solidFill>
            <a:srgbClr val="BF9000">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378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Untertitel 15"/>
          <p:cNvSpPr>
            <a:spLocks noGrp="1"/>
          </p:cNvSpPr>
          <p:nvPr>
            <p:ph type="subTitle" idx="1"/>
          </p:nvPr>
        </p:nvSpPr>
        <p:spPr>
          <a:xfrm>
            <a:off x="342900" y="1785516"/>
            <a:ext cx="11518900" cy="4320480"/>
          </a:xfrm>
        </p:spPr>
        <p:txBody>
          <a:bodyPr>
            <a:noAutofit/>
          </a:bodyPr>
          <a:lstStyle/>
          <a:p>
            <a:pPr algn="l"/>
            <a:r>
              <a:rPr lang="de-AT" dirty="0"/>
              <a:t>(3) Die Fachhochschule kann absolvierte Prüfungen gemäß § 78 Abs. 1 Z 2 </a:t>
            </a:r>
            <a:r>
              <a:rPr lang="de-AT" dirty="0" err="1"/>
              <a:t>lit</a:t>
            </a:r>
            <a:r>
              <a:rPr lang="de-AT" dirty="0"/>
              <a:t>. b und c UG bis zu einem Höchstausmaß von 60 ECTS-Anrechnungspunkten sowie berufliche oder außerberufliche Qualifikationen bis zu einem Höchstausmaß von 60 ECTS-Anrechnungspunkten anerkennen. Diese Anerkennungen sind bis zu einem Höchstausmaß von insgesamt 90 ECTS-Anrechnungspunkten zulässig.</a:t>
            </a:r>
          </a:p>
          <a:p>
            <a:pPr algn="l"/>
            <a:r>
              <a:rPr lang="de-AT" dirty="0"/>
              <a:t>(4) Die Fachhochschule kann berufliche oder außerberufliche Qualifikationen nach Durchführung </a:t>
            </a:r>
            <a:r>
              <a:rPr lang="de-AT" b="1" dirty="0"/>
              <a:t>einer Validierung der Lernergebnisse </a:t>
            </a:r>
            <a:r>
              <a:rPr lang="de-AT" dirty="0"/>
              <a:t>bis zu dem in Abs. 3 festgelegten Höchstausmaß anerkennen. In diesem Fall sind die Regelungen und Standards zum Verfahren zur Validierung der Lernergebnisse in der Satzung festzulegen.</a:t>
            </a:r>
          </a:p>
          <a:p>
            <a:pPr algn="r"/>
            <a:r>
              <a:rPr lang="de-AT" dirty="0">
                <a:hlinkClick r:id="rId3"/>
              </a:rPr>
              <a:t>§12 Anerkennung nachgewiesener Kenntnisse, FHG</a:t>
            </a:r>
            <a:endParaRPr lang="de-AT" dirty="0"/>
          </a:p>
        </p:txBody>
      </p:sp>
      <p:sp>
        <p:nvSpPr>
          <p:cNvPr id="10" name="Titel 14">
            <a:extLst>
              <a:ext uri="{FF2B5EF4-FFF2-40B4-BE49-F238E27FC236}">
                <a16:creationId xmlns:a16="http://schemas.microsoft.com/office/drawing/2014/main" id="{14387F40-C1FE-F781-9B14-733AC448CB48}"/>
              </a:ext>
            </a:extLst>
          </p:cNvPr>
          <p:cNvSpPr>
            <a:spLocks noGrp="1"/>
          </p:cNvSpPr>
          <p:nvPr>
            <p:ph type="ctrTitle"/>
          </p:nvPr>
        </p:nvSpPr>
        <p:spPr>
          <a:xfrm>
            <a:off x="342900" y="556358"/>
            <a:ext cx="11228140" cy="485308"/>
          </a:xfrm>
        </p:spPr>
        <p:txBody>
          <a:bodyPr/>
          <a:lstStyle/>
          <a:p>
            <a:pPr algn="l"/>
            <a:r>
              <a:rPr lang="de-DE" sz="3200" b="1" dirty="0">
                <a:solidFill>
                  <a:schemeClr val="accent6">
                    <a:lumMod val="75000"/>
                  </a:schemeClr>
                </a:solidFill>
              </a:rPr>
              <a:t>Anerkennung – Validierung gem. FHG</a:t>
            </a:r>
          </a:p>
        </p:txBody>
      </p:sp>
      <p:sp>
        <p:nvSpPr>
          <p:cNvPr id="8" name="Foliennummernplatzhalter 11">
            <a:extLst>
              <a:ext uri="{FF2B5EF4-FFF2-40B4-BE49-F238E27FC236}">
                <a16:creationId xmlns:a16="http://schemas.microsoft.com/office/drawing/2014/main" id="{F93D0E53-FDBF-4B62-A416-3AA13123AB11}"/>
              </a:ext>
            </a:extLst>
          </p:cNvPr>
          <p:cNvSpPr>
            <a:spLocks noGrp="1"/>
          </p:cNvSpPr>
          <p:nvPr>
            <p:ph type="sldNum" sz="quarter" idx="12"/>
          </p:nvPr>
        </p:nvSpPr>
        <p:spPr>
          <a:xfrm>
            <a:off x="8397658" y="63312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581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97659" y="63313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50729" y="556829"/>
            <a:ext cx="11841271" cy="484188"/>
          </a:xfrm>
        </p:spPr>
        <p:txBody>
          <a:bodyPr>
            <a:noAutofit/>
          </a:bodyPr>
          <a:lstStyle/>
          <a:p>
            <a:r>
              <a:rPr lang="de-DE" sz="3200" b="1" dirty="0">
                <a:solidFill>
                  <a:schemeClr val="accent6">
                    <a:lumMod val="75000"/>
                  </a:schemeClr>
                </a:solidFill>
              </a:rPr>
              <a:t>Wesentlicher Unterschied – Kriterien für die Beurteilung</a:t>
            </a:r>
          </a:p>
        </p:txBody>
      </p:sp>
      <p:sp>
        <p:nvSpPr>
          <p:cNvPr id="16" name="Untertitel 15"/>
          <p:cNvSpPr>
            <a:spLocks noGrp="1"/>
          </p:cNvSpPr>
          <p:nvPr>
            <p:ph type="subTitle" idx="4294967295"/>
          </p:nvPr>
        </p:nvSpPr>
        <p:spPr>
          <a:xfrm>
            <a:off x="350729" y="1794571"/>
            <a:ext cx="9729896" cy="4105275"/>
          </a:xfrm>
        </p:spPr>
        <p:txBody>
          <a:bodyPr>
            <a:noAutofit/>
          </a:bodyPr>
          <a:lstStyle/>
          <a:p>
            <a:pPr marL="342900" indent="-342900">
              <a:buSzPct val="200000"/>
              <a:buBlip>
                <a:blip r:embed="rId3">
                  <a:extLst>
                    <a:ext uri="{96DAC541-7B7A-43D3-8B79-37D633B846F1}">
                      <asvg:svgBlip xmlns:asvg="http://schemas.microsoft.com/office/drawing/2016/SVG/main" r:embed="rId4"/>
                    </a:ext>
                  </a:extLst>
                </a:blip>
              </a:buBlip>
            </a:pPr>
            <a:r>
              <a:rPr lang="de-AT" sz="2400" b="1" dirty="0">
                <a:latin typeface="+mn-lt"/>
              </a:rPr>
              <a:t>Lernergebnisse </a:t>
            </a:r>
            <a:r>
              <a:rPr lang="de-AT" sz="2400" dirty="0">
                <a:latin typeface="+mn-lt"/>
              </a:rPr>
              <a:t>(erworbene Kenntnisse, Fertigkeiten und Kompetenzen)</a:t>
            </a:r>
          </a:p>
          <a:p>
            <a:pPr marL="2171700" lvl="4" indent="-342900" algn="l">
              <a:buFont typeface="Courier New" panose="02070309020205020404" pitchFamily="49" charset="0"/>
              <a:buChar char="o"/>
            </a:pPr>
            <a:r>
              <a:rPr lang="de-AT" sz="2000" i="1" dirty="0">
                <a:solidFill>
                  <a:schemeClr val="bg1">
                    <a:lumMod val="50000"/>
                  </a:schemeClr>
                </a:solidFill>
              </a:rPr>
              <a:t>allgemein</a:t>
            </a:r>
          </a:p>
          <a:p>
            <a:pPr marL="2171700" lvl="4" indent="-342900" algn="l">
              <a:spcAft>
                <a:spcPts val="600"/>
              </a:spcAft>
              <a:buFont typeface="Courier New" panose="02070309020205020404" pitchFamily="49" charset="0"/>
              <a:buChar char="o"/>
            </a:pPr>
            <a:r>
              <a:rPr lang="de-AT" sz="2000" i="1" dirty="0">
                <a:solidFill>
                  <a:schemeClr val="bg1">
                    <a:lumMod val="50000"/>
                  </a:schemeClr>
                </a:solidFill>
              </a:rPr>
              <a:t>fachspezifisch</a:t>
            </a:r>
          </a:p>
          <a:p>
            <a:pPr marL="1257300" lvl="2" indent="-342900" algn="l">
              <a:spcBef>
                <a:spcPts val="1200"/>
              </a:spcBef>
              <a:buFont typeface="Wingdings" panose="05000000000000000000" pitchFamily="2" charset="2"/>
              <a:buChar char="Ø"/>
            </a:pPr>
            <a:r>
              <a:rPr lang="de-AT" sz="2400" dirty="0">
                <a:latin typeface="+mn-lt"/>
              </a:rPr>
              <a:t>Qualität (Institution, implementiertes QS/QM)</a:t>
            </a:r>
          </a:p>
          <a:p>
            <a:pPr marL="1257300" lvl="2" indent="-342900" algn="l">
              <a:spcBef>
                <a:spcPts val="1200"/>
              </a:spcBef>
              <a:buFont typeface="Wingdings" panose="05000000000000000000" pitchFamily="2" charset="2"/>
              <a:buChar char="Ø"/>
            </a:pPr>
            <a:r>
              <a:rPr lang="de-AT" sz="2400" dirty="0"/>
              <a:t>N</a:t>
            </a:r>
            <a:r>
              <a:rPr lang="de-AT" sz="2400" dirty="0">
                <a:latin typeface="+mn-lt"/>
              </a:rPr>
              <a:t>iveau (Bildungsniveau, NQR/EQR)</a:t>
            </a:r>
          </a:p>
          <a:p>
            <a:pPr marL="1257300" lvl="2" indent="-342900" algn="l">
              <a:spcBef>
                <a:spcPts val="1200"/>
              </a:spcBef>
              <a:buFont typeface="Wingdings" panose="05000000000000000000" pitchFamily="2" charset="2"/>
              <a:buChar char="Ø"/>
            </a:pPr>
            <a:r>
              <a:rPr lang="de-AT" sz="2400" dirty="0">
                <a:latin typeface="+mn-lt"/>
              </a:rPr>
              <a:t>Workload (in ECTS </a:t>
            </a:r>
            <a:r>
              <a:rPr lang="de-AT" sz="2400" dirty="0" err="1">
                <a:latin typeface="+mn-lt"/>
              </a:rPr>
              <a:t>Credits</a:t>
            </a:r>
            <a:r>
              <a:rPr lang="de-AT" sz="2400" dirty="0">
                <a:latin typeface="+mn-lt"/>
              </a:rPr>
              <a:t>, Echtstunden)</a:t>
            </a:r>
          </a:p>
          <a:p>
            <a:pPr marL="1257300" lvl="2" indent="-342900" algn="l">
              <a:spcBef>
                <a:spcPts val="1200"/>
              </a:spcBef>
              <a:buFont typeface="Wingdings" panose="05000000000000000000" pitchFamily="2" charset="2"/>
              <a:buChar char="Ø"/>
            </a:pPr>
            <a:r>
              <a:rPr lang="de-AT" sz="2400" dirty="0">
                <a:latin typeface="+mn-lt"/>
              </a:rPr>
              <a:t>Qualifikationsprofil (Anerkennungszweck)</a:t>
            </a:r>
          </a:p>
          <a:p>
            <a:pPr marL="2171700" lvl="4" indent="-342900" algn="l">
              <a:buFont typeface="Courier New" panose="02070309020205020404" pitchFamily="49" charset="0"/>
              <a:buChar char="o"/>
            </a:pPr>
            <a:r>
              <a:rPr lang="de-AT" sz="2000" i="1" dirty="0">
                <a:solidFill>
                  <a:schemeClr val="bg1">
                    <a:lumMod val="50000"/>
                  </a:schemeClr>
                </a:solidFill>
              </a:rPr>
              <a:t>erfolgreicher Studienfortschritt</a:t>
            </a:r>
          </a:p>
          <a:p>
            <a:pPr lvl="1" algn="l"/>
            <a:endParaRPr lang="de-AT" sz="2400" dirty="0"/>
          </a:p>
          <a:p>
            <a:endParaRPr lang="de-AT" sz="2400" dirty="0">
              <a:latin typeface="+mn-lt"/>
            </a:endParaRPr>
          </a:p>
        </p:txBody>
      </p:sp>
      <p:grpSp>
        <p:nvGrpSpPr>
          <p:cNvPr id="7" name="Gruppieren 6">
            <a:extLst>
              <a:ext uri="{FF2B5EF4-FFF2-40B4-BE49-F238E27FC236}">
                <a16:creationId xmlns:a16="http://schemas.microsoft.com/office/drawing/2014/main" id="{DD3818F5-7B0F-4BDC-898D-99D5AE9535CE}"/>
              </a:ext>
            </a:extLst>
          </p:cNvPr>
          <p:cNvGrpSpPr/>
          <p:nvPr/>
        </p:nvGrpSpPr>
        <p:grpSpPr>
          <a:xfrm>
            <a:off x="8226016" y="2241289"/>
            <a:ext cx="3345024" cy="2244951"/>
            <a:chOff x="618642" y="4613044"/>
            <a:chExt cx="3345024" cy="2244951"/>
          </a:xfrm>
          <a:effectLst>
            <a:glow rad="63500">
              <a:schemeClr val="accent3">
                <a:satMod val="175000"/>
                <a:alpha val="40000"/>
              </a:schemeClr>
            </a:glow>
            <a:outerShdw blurRad="76200" dir="13500000" sy="23000" kx="1200000" algn="br" rotWithShape="0">
              <a:prstClr val="black">
                <a:alpha val="20000"/>
              </a:prstClr>
            </a:outerShdw>
          </a:effectLst>
        </p:grpSpPr>
        <p:pic>
          <p:nvPicPr>
            <p:cNvPr id="8" name="Grafik 7">
              <a:extLst>
                <a:ext uri="{FF2B5EF4-FFF2-40B4-BE49-F238E27FC236}">
                  <a16:creationId xmlns:a16="http://schemas.microsoft.com/office/drawing/2014/main" id="{1332445A-239F-4AC5-933D-DD9D9357CE05}"/>
                </a:ext>
              </a:extLst>
            </p:cNvPr>
            <p:cNvPicPr>
              <a:picLocks noChangeAspect="1"/>
            </p:cNvPicPr>
            <p:nvPr/>
          </p:nvPicPr>
          <p:blipFill>
            <a:blip r:embed="rId5"/>
            <a:stretch>
              <a:fillRect/>
            </a:stretch>
          </p:blipFill>
          <p:spPr>
            <a:xfrm>
              <a:off x="618642" y="4613044"/>
              <a:ext cx="1606030" cy="2244951"/>
            </a:xfrm>
            <a:prstGeom prst="rect">
              <a:avLst/>
            </a:prstGeom>
            <a:effectLst>
              <a:outerShdw blurRad="50800" dist="38100" dir="2700000" algn="tl" rotWithShape="0">
                <a:prstClr val="black">
                  <a:alpha val="40000"/>
                </a:prstClr>
              </a:outerShdw>
            </a:effectLst>
          </p:spPr>
        </p:pic>
        <p:pic>
          <p:nvPicPr>
            <p:cNvPr id="9" name="Grafik 8">
              <a:extLst>
                <a:ext uri="{FF2B5EF4-FFF2-40B4-BE49-F238E27FC236}">
                  <a16:creationId xmlns:a16="http://schemas.microsoft.com/office/drawing/2014/main" id="{45BE5A99-A69D-4832-AB74-FF203D2BB4E6}"/>
                </a:ext>
              </a:extLst>
            </p:cNvPr>
            <p:cNvPicPr>
              <a:picLocks noChangeAspect="1"/>
            </p:cNvPicPr>
            <p:nvPr/>
          </p:nvPicPr>
          <p:blipFill>
            <a:blip r:embed="rId6"/>
            <a:stretch>
              <a:fillRect/>
            </a:stretch>
          </p:blipFill>
          <p:spPr>
            <a:xfrm>
              <a:off x="2358066" y="4683195"/>
              <a:ext cx="1605600" cy="2139606"/>
            </a:xfrm>
            <a:prstGeom prst="rect">
              <a:avLst/>
            </a:prstGeom>
            <a:effectLst>
              <a:outerShdw blurRad="50800" dist="38100" dir="2700000" algn="tl" rotWithShape="0">
                <a:prstClr val="black">
                  <a:alpha val="40000"/>
                </a:prstClr>
              </a:outerShdw>
            </a:effectLst>
          </p:spPr>
        </p:pic>
      </p:grpSp>
      <p:sp>
        <p:nvSpPr>
          <p:cNvPr id="2" name="Untertitel 15">
            <a:extLst>
              <a:ext uri="{FF2B5EF4-FFF2-40B4-BE49-F238E27FC236}">
                <a16:creationId xmlns:a16="http://schemas.microsoft.com/office/drawing/2014/main" id="{333B6DF5-18A5-B4EE-B613-E8FF01ACD3ED}"/>
              </a:ext>
            </a:extLst>
          </p:cNvPr>
          <p:cNvSpPr txBox="1">
            <a:spLocks/>
          </p:cNvSpPr>
          <p:nvPr/>
        </p:nvSpPr>
        <p:spPr>
          <a:xfrm rot="5400000">
            <a:off x="8616680" y="3276000"/>
            <a:ext cx="6876000" cy="324000"/>
          </a:xfrm>
          <a:prstGeom prst="rect">
            <a:avLst/>
          </a:prstGeom>
          <a:solidFill>
            <a:srgbClr val="BF9000">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panose="020F0502020204030204"/>
              <a:ea typeface="+mn-ea"/>
              <a:cs typeface="+mn-cs"/>
            </a:endParaRPr>
          </a:p>
        </p:txBody>
      </p:sp>
      <p:pic>
        <p:nvPicPr>
          <p:cNvPr id="10" name="Grafik 9">
            <a:hlinkClick r:id="rId7"/>
            <a:extLst>
              <a:ext uri="{FF2B5EF4-FFF2-40B4-BE49-F238E27FC236}">
                <a16:creationId xmlns:a16="http://schemas.microsoft.com/office/drawing/2014/main" id="{FE4696A4-1ABA-4280-9910-5E1BFE07D4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3380" y="4671098"/>
            <a:ext cx="2043169" cy="1754722"/>
          </a:xfrm>
          <a:prstGeom prst="rect">
            <a:avLst/>
          </a:prstGeom>
          <a:effectLst>
            <a:glow rad="101600">
              <a:srgbClr val="1F4E79">
                <a:alpha val="40000"/>
              </a:srgb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4461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97659" y="631877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38204" y="556832"/>
            <a:ext cx="11853796" cy="484188"/>
          </a:xfrm>
        </p:spPr>
        <p:txBody>
          <a:bodyPr>
            <a:noAutofit/>
          </a:bodyPr>
          <a:lstStyle/>
          <a:p>
            <a:r>
              <a:rPr lang="de-DE" sz="3200" b="1" dirty="0">
                <a:solidFill>
                  <a:schemeClr val="accent6">
                    <a:lumMod val="75000"/>
                  </a:schemeClr>
                </a:solidFill>
              </a:rPr>
              <a:t>Prinzip „wesentlicher Unterschied“</a:t>
            </a:r>
          </a:p>
        </p:txBody>
      </p:sp>
      <p:sp>
        <p:nvSpPr>
          <p:cNvPr id="16" name="Untertitel 15"/>
          <p:cNvSpPr>
            <a:spLocks noGrp="1"/>
          </p:cNvSpPr>
          <p:nvPr>
            <p:ph type="subTitle" idx="4294967295"/>
          </p:nvPr>
        </p:nvSpPr>
        <p:spPr>
          <a:xfrm>
            <a:off x="338204" y="1773238"/>
            <a:ext cx="10802656" cy="3578225"/>
          </a:xfrm>
        </p:spPr>
        <p:txBody>
          <a:bodyPr>
            <a:noAutofit/>
          </a:bodyPr>
          <a:lstStyle/>
          <a:p>
            <a:pPr marL="0" indent="0">
              <a:buNone/>
            </a:pPr>
            <a:r>
              <a:rPr lang="de-AT" sz="2400" dirty="0">
                <a:latin typeface="+mn-lt"/>
              </a:rPr>
              <a:t>Der Begriff des wesentlichen Unterschiedes wurde für die </a:t>
            </a:r>
            <a:r>
              <a:rPr lang="de-AT" sz="2400" b="1" dirty="0">
                <a:latin typeface="+mn-lt"/>
              </a:rPr>
              <a:t>Änderung des UG </a:t>
            </a:r>
            <a:r>
              <a:rPr lang="de-AT" sz="2400" dirty="0">
                <a:latin typeface="+mn-lt"/>
              </a:rPr>
              <a:t>aus der Terminologie des </a:t>
            </a:r>
            <a:r>
              <a:rPr lang="de-AT" sz="2400" b="1" dirty="0">
                <a:latin typeface="+mn-lt"/>
                <a:hlinkClick r:id="rId3"/>
              </a:rPr>
              <a:t>Lissabonner Anerkennungsübereinkommens (LRC)</a:t>
            </a:r>
            <a:r>
              <a:rPr lang="de-AT" sz="2400" dirty="0">
                <a:latin typeface="+mn-lt"/>
                <a:hlinkClick r:id="rId3"/>
              </a:rPr>
              <a:t> </a:t>
            </a:r>
            <a:r>
              <a:rPr lang="de-AT" sz="2400" dirty="0">
                <a:latin typeface="+mn-lt"/>
              </a:rPr>
              <a:t>übernommen. </a:t>
            </a:r>
          </a:p>
          <a:p>
            <a:pPr marL="0" indent="0">
              <a:buNone/>
            </a:pPr>
            <a:r>
              <a:rPr lang="de-AT" sz="2400" dirty="0">
                <a:latin typeface="+mn-lt"/>
              </a:rPr>
              <a:t>Die Erläuterungen zur Regierungsvorlage verweisen auf Begleitdokumente zur Durchführung bzw. als Hilfestellung für die Anerkennung:</a:t>
            </a:r>
          </a:p>
          <a:p>
            <a:pPr marL="0" indent="0">
              <a:buNone/>
            </a:pPr>
            <a:endParaRPr lang="de-AT" sz="2400" dirty="0">
              <a:latin typeface="+mn-lt"/>
            </a:endParaRPr>
          </a:p>
          <a:p>
            <a:pPr marL="0" indent="0">
              <a:buNone/>
            </a:pPr>
            <a:r>
              <a:rPr lang="de-AT" sz="2400" b="1" dirty="0">
                <a:latin typeface="+mn-lt"/>
              </a:rPr>
              <a:t>„</a:t>
            </a:r>
            <a:r>
              <a:rPr lang="de-AT" sz="2400" b="1" dirty="0">
                <a:latin typeface="+mn-lt"/>
                <a:hlinkClick r:id="rId4"/>
              </a:rPr>
              <a:t>Handbuch Anerkennung an europäischen Hochschulen</a:t>
            </a:r>
            <a:r>
              <a:rPr lang="de-AT" sz="2400" b="1" dirty="0">
                <a:latin typeface="+mn-lt"/>
              </a:rPr>
              <a:t>“ </a:t>
            </a:r>
            <a:r>
              <a:rPr lang="de-AT" sz="2400" dirty="0">
                <a:latin typeface="+mn-lt"/>
              </a:rPr>
              <a:t>(HRK)</a:t>
            </a:r>
          </a:p>
          <a:p>
            <a:pPr marL="0" indent="0">
              <a:buNone/>
            </a:pPr>
            <a:r>
              <a:rPr lang="de-AT" sz="2400" b="1" dirty="0">
                <a:latin typeface="+mn-lt"/>
              </a:rPr>
              <a:t>„</a:t>
            </a:r>
            <a:r>
              <a:rPr lang="de-AT" sz="2400" b="1" dirty="0">
                <a:latin typeface="+mn-lt"/>
                <a:hlinkClick r:id="rId5"/>
              </a:rPr>
              <a:t>European Recognition Manual </a:t>
            </a:r>
            <a:r>
              <a:rPr lang="de-AT" sz="2400" b="1" dirty="0" err="1">
                <a:latin typeface="+mn-lt"/>
                <a:hlinkClick r:id="rId5"/>
              </a:rPr>
              <a:t>for</a:t>
            </a:r>
            <a:r>
              <a:rPr lang="de-AT" sz="2400" b="1" dirty="0">
                <a:latin typeface="+mn-lt"/>
                <a:hlinkClick r:id="rId5"/>
              </a:rPr>
              <a:t> Higher Education </a:t>
            </a:r>
            <a:r>
              <a:rPr lang="de-AT" sz="2400" b="1" dirty="0" err="1">
                <a:latin typeface="+mn-lt"/>
                <a:hlinkClick r:id="rId5"/>
              </a:rPr>
              <a:t>Institutions</a:t>
            </a:r>
            <a:r>
              <a:rPr lang="de-AT" sz="2400" b="1" dirty="0">
                <a:latin typeface="+mn-lt"/>
              </a:rPr>
              <a:t>“ </a:t>
            </a:r>
            <a:br>
              <a:rPr lang="de-AT" sz="2400" b="1" dirty="0">
                <a:latin typeface="+mn-lt"/>
              </a:rPr>
            </a:br>
            <a:r>
              <a:rPr lang="de-AT" sz="2400" dirty="0">
                <a:latin typeface="+mn-lt"/>
              </a:rPr>
              <a:t>(ENIC NARIC  EP </a:t>
            </a:r>
            <a:r>
              <a:rPr lang="de-AT" sz="2400" dirty="0" err="1">
                <a:latin typeface="+mn-lt"/>
              </a:rPr>
              <a:t>Nuffic</a:t>
            </a:r>
            <a:r>
              <a:rPr lang="de-AT" sz="2400" dirty="0">
                <a:latin typeface="+mn-lt"/>
              </a:rPr>
              <a:t>)</a:t>
            </a:r>
          </a:p>
          <a:p>
            <a:pPr marL="0" indent="0">
              <a:buNone/>
            </a:pPr>
            <a:r>
              <a:rPr lang="de-AT" sz="2400" dirty="0">
                <a:latin typeface="+mn-lt"/>
              </a:rPr>
              <a:t>…</a:t>
            </a:r>
          </a:p>
        </p:txBody>
      </p:sp>
      <p:sp>
        <p:nvSpPr>
          <p:cNvPr id="2" name="Untertitel 15">
            <a:extLst>
              <a:ext uri="{FF2B5EF4-FFF2-40B4-BE49-F238E27FC236}">
                <a16:creationId xmlns:a16="http://schemas.microsoft.com/office/drawing/2014/main" id="{B1BAAAE5-CD3F-28EA-516C-17F01E81E317}"/>
              </a:ext>
            </a:extLst>
          </p:cNvPr>
          <p:cNvSpPr txBox="1">
            <a:spLocks/>
          </p:cNvSpPr>
          <p:nvPr/>
        </p:nvSpPr>
        <p:spPr>
          <a:xfrm rot="5400000">
            <a:off x="8616680" y="3276000"/>
            <a:ext cx="6876000" cy="324000"/>
          </a:xfrm>
          <a:prstGeom prst="rect">
            <a:avLst/>
          </a:prstGeom>
          <a:solidFill>
            <a:srgbClr val="BF9000">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Tree>
    <p:extLst>
      <p:ext uri="{BB962C8B-B14F-4D97-AF65-F5344CB8AC3E}">
        <p14:creationId xmlns:p14="http://schemas.microsoft.com/office/powerpoint/2010/main" val="783321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a:xfrm>
            <a:off x="8397659" y="63313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50729" y="556832"/>
            <a:ext cx="11841271" cy="484188"/>
          </a:xfrm>
        </p:spPr>
        <p:txBody>
          <a:bodyPr>
            <a:noAutofit/>
          </a:bodyPr>
          <a:lstStyle/>
          <a:p>
            <a:r>
              <a:rPr lang="de-DE" sz="3200" b="1" dirty="0">
                <a:solidFill>
                  <a:schemeClr val="accent6">
                    <a:lumMod val="75000"/>
                  </a:schemeClr>
                </a:solidFill>
              </a:rPr>
              <a:t>Prinzip „wesentlicher Unterschied“</a:t>
            </a:r>
          </a:p>
        </p:txBody>
      </p:sp>
      <p:sp>
        <p:nvSpPr>
          <p:cNvPr id="16" name="Untertitel 15"/>
          <p:cNvSpPr>
            <a:spLocks noGrp="1"/>
          </p:cNvSpPr>
          <p:nvPr>
            <p:ph type="subTitle" idx="4294967295"/>
          </p:nvPr>
        </p:nvSpPr>
        <p:spPr>
          <a:xfrm>
            <a:off x="350730" y="1773238"/>
            <a:ext cx="10790130" cy="3578225"/>
          </a:xfrm>
        </p:spPr>
        <p:txBody>
          <a:bodyPr>
            <a:noAutofit/>
          </a:bodyPr>
          <a:lstStyle/>
          <a:p>
            <a:pPr marL="0" indent="0">
              <a:buNone/>
            </a:pPr>
            <a:r>
              <a:rPr lang="de-AT" sz="2400" b="1" dirty="0">
                <a:latin typeface="+mn-lt"/>
              </a:rPr>
              <a:t>Lernergebnisse</a:t>
            </a:r>
            <a:r>
              <a:rPr lang="de-AT" sz="2400" dirty="0">
                <a:latin typeface="+mn-lt"/>
              </a:rPr>
              <a:t> sind anzuerkennen, sofern </a:t>
            </a:r>
            <a:r>
              <a:rPr lang="de-AT" sz="2400" b="1" dirty="0">
                <a:latin typeface="+mn-lt"/>
              </a:rPr>
              <a:t>kein wesentlicher Unterschied </a:t>
            </a:r>
            <a:r>
              <a:rPr lang="de-AT" sz="2400" dirty="0">
                <a:latin typeface="+mn-lt"/>
              </a:rPr>
              <a:t>festgestellt werden kann</a:t>
            </a:r>
          </a:p>
          <a:p>
            <a:pPr marL="342900" indent="-342900">
              <a:buFont typeface="Courier New" panose="02070309020205020404" pitchFamily="49" charset="0"/>
              <a:buChar char="o"/>
            </a:pPr>
            <a:r>
              <a:rPr lang="de-AT" sz="2400" dirty="0">
                <a:latin typeface="+mn-lt"/>
              </a:rPr>
              <a:t>eine auf </a:t>
            </a:r>
            <a:r>
              <a:rPr lang="de-AT" sz="2400" b="1" dirty="0">
                <a:latin typeface="+mn-lt"/>
              </a:rPr>
              <a:t>transparenten Kriterien </a:t>
            </a:r>
            <a:r>
              <a:rPr lang="de-AT" sz="2400" dirty="0">
                <a:latin typeface="+mn-lt"/>
              </a:rPr>
              <a:t>(Schlüsselelementen)  basierenden Bewertung ist immer auch im Hinblick auf den </a:t>
            </a:r>
            <a:r>
              <a:rPr lang="de-AT" sz="2400" b="1" dirty="0">
                <a:latin typeface="+mn-lt"/>
              </a:rPr>
              <a:t>Anerkennungszweck</a:t>
            </a:r>
            <a:r>
              <a:rPr lang="de-AT" sz="2400" dirty="0">
                <a:latin typeface="+mn-lt"/>
              </a:rPr>
              <a:t> und die Frage zu treffen, ob die erbrachten Leistungen (Lernergebnisse) ein </a:t>
            </a:r>
            <a:r>
              <a:rPr lang="de-AT" sz="2400" b="1" dirty="0">
                <a:latin typeface="+mn-lt"/>
              </a:rPr>
              <a:t>erfolgreiches Fortsetzen des Studiums </a:t>
            </a:r>
            <a:r>
              <a:rPr lang="de-AT" sz="2400" dirty="0">
                <a:latin typeface="+mn-lt"/>
              </a:rPr>
              <a:t>ermöglichen</a:t>
            </a:r>
          </a:p>
          <a:p>
            <a:pPr marL="342900" indent="-342900">
              <a:buFont typeface="Courier New" panose="02070309020205020404" pitchFamily="49" charset="0"/>
              <a:buChar char="o"/>
            </a:pPr>
            <a:r>
              <a:rPr lang="de-AT" sz="2400" dirty="0">
                <a:latin typeface="+mn-lt"/>
              </a:rPr>
              <a:t>eine </a:t>
            </a:r>
            <a:r>
              <a:rPr lang="de-AT" sz="2400" b="1" dirty="0">
                <a:latin typeface="+mn-lt"/>
              </a:rPr>
              <a:t>„fair </a:t>
            </a:r>
            <a:r>
              <a:rPr lang="de-AT" sz="2400" b="1" dirty="0" err="1">
                <a:latin typeface="+mn-lt"/>
              </a:rPr>
              <a:t>recognition</a:t>
            </a:r>
            <a:r>
              <a:rPr lang="de-AT" sz="2400" b="1" dirty="0">
                <a:latin typeface="+mn-lt"/>
              </a:rPr>
              <a:t>“ akzeptiert Unterschiede, wertschätzt unterschiedliche Lernkontexte, meint aber dezidiert keine unnötige Großzügigkeit</a:t>
            </a:r>
          </a:p>
        </p:txBody>
      </p:sp>
      <p:sp>
        <p:nvSpPr>
          <p:cNvPr id="2" name="Untertitel 15">
            <a:extLst>
              <a:ext uri="{FF2B5EF4-FFF2-40B4-BE49-F238E27FC236}">
                <a16:creationId xmlns:a16="http://schemas.microsoft.com/office/drawing/2014/main" id="{F72A1986-F72D-1A9A-FF70-3A0858423EB7}"/>
              </a:ext>
            </a:extLst>
          </p:cNvPr>
          <p:cNvSpPr txBox="1">
            <a:spLocks/>
          </p:cNvSpPr>
          <p:nvPr/>
        </p:nvSpPr>
        <p:spPr>
          <a:xfrm rot="5400000">
            <a:off x="8616680" y="3276000"/>
            <a:ext cx="6876000" cy="324000"/>
          </a:xfrm>
          <a:prstGeom prst="rect">
            <a:avLst/>
          </a:prstGeom>
          <a:solidFill>
            <a:srgbClr val="BF9000">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Tree>
    <p:extLst>
      <p:ext uri="{BB962C8B-B14F-4D97-AF65-F5344CB8AC3E}">
        <p14:creationId xmlns:p14="http://schemas.microsoft.com/office/powerpoint/2010/main" val="3793631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itel 14"/>
          <p:cNvSpPr>
            <a:spLocks noGrp="1"/>
          </p:cNvSpPr>
          <p:nvPr>
            <p:ph type="ctrTitle" idx="4294967295"/>
          </p:nvPr>
        </p:nvSpPr>
        <p:spPr>
          <a:xfrm>
            <a:off x="350729" y="556828"/>
            <a:ext cx="11841271" cy="484188"/>
          </a:xfrm>
        </p:spPr>
        <p:txBody>
          <a:bodyPr>
            <a:noAutofit/>
          </a:bodyPr>
          <a:lstStyle/>
          <a:p>
            <a:r>
              <a:rPr lang="de-DE" sz="3200" b="1" dirty="0">
                <a:solidFill>
                  <a:schemeClr val="accent6">
                    <a:lumMod val="75000"/>
                  </a:schemeClr>
                </a:solidFill>
              </a:rPr>
              <a:t>Wesentlicher Unterschied – Kriterien für die Beurteilung</a:t>
            </a:r>
          </a:p>
        </p:txBody>
      </p:sp>
      <p:sp>
        <p:nvSpPr>
          <p:cNvPr id="16" name="Untertitel 15"/>
          <p:cNvSpPr>
            <a:spLocks noGrp="1"/>
          </p:cNvSpPr>
          <p:nvPr>
            <p:ph type="subTitle" idx="4294967295"/>
          </p:nvPr>
        </p:nvSpPr>
        <p:spPr>
          <a:xfrm>
            <a:off x="350729" y="1844675"/>
            <a:ext cx="9729896" cy="4105275"/>
          </a:xfrm>
        </p:spPr>
        <p:txBody>
          <a:bodyPr>
            <a:noAutofit/>
          </a:bodyPr>
          <a:lstStyle/>
          <a:p>
            <a:pPr marL="342900" indent="-342900">
              <a:buSzPct val="200000"/>
              <a:buBlip>
                <a:blip r:embed="rId3">
                  <a:extLst>
                    <a:ext uri="{96DAC541-7B7A-43D3-8B79-37D633B846F1}">
                      <asvg:svgBlip xmlns:asvg="http://schemas.microsoft.com/office/drawing/2016/SVG/main" r:embed="rId4"/>
                    </a:ext>
                  </a:extLst>
                </a:blip>
              </a:buBlip>
            </a:pPr>
            <a:r>
              <a:rPr lang="de-AT" sz="2400" b="1" dirty="0">
                <a:latin typeface="+mn-lt"/>
              </a:rPr>
              <a:t>Lernergebnisse </a:t>
            </a:r>
            <a:r>
              <a:rPr lang="de-AT" sz="2400" dirty="0">
                <a:latin typeface="+mn-lt"/>
              </a:rPr>
              <a:t>(erworbene Kenntnisse, Fertigkeiten und Kompetenzen)</a:t>
            </a:r>
          </a:p>
          <a:p>
            <a:pPr marL="2171700" lvl="4" indent="-342900" algn="l">
              <a:buFont typeface="Courier New" panose="02070309020205020404" pitchFamily="49" charset="0"/>
              <a:buChar char="o"/>
            </a:pPr>
            <a:r>
              <a:rPr lang="de-AT" sz="2000" i="1" dirty="0">
                <a:solidFill>
                  <a:schemeClr val="bg1">
                    <a:lumMod val="50000"/>
                  </a:schemeClr>
                </a:solidFill>
              </a:rPr>
              <a:t>allgemein</a:t>
            </a:r>
          </a:p>
          <a:p>
            <a:pPr marL="2171700" lvl="4" indent="-342900" algn="l">
              <a:spcAft>
                <a:spcPts val="600"/>
              </a:spcAft>
              <a:buFont typeface="Courier New" panose="02070309020205020404" pitchFamily="49" charset="0"/>
              <a:buChar char="o"/>
            </a:pPr>
            <a:r>
              <a:rPr lang="de-AT" sz="2000" i="1" dirty="0">
                <a:solidFill>
                  <a:schemeClr val="bg1">
                    <a:lumMod val="50000"/>
                  </a:schemeClr>
                </a:solidFill>
              </a:rPr>
              <a:t>fachspezifisch</a:t>
            </a:r>
          </a:p>
          <a:p>
            <a:pPr marL="1257300" lvl="2" indent="-342900" algn="l">
              <a:spcBef>
                <a:spcPts val="1200"/>
              </a:spcBef>
              <a:buFont typeface="Wingdings" panose="05000000000000000000" pitchFamily="2" charset="2"/>
              <a:buChar char="Ø"/>
            </a:pPr>
            <a:r>
              <a:rPr lang="de-AT" sz="2400" dirty="0">
                <a:latin typeface="+mn-lt"/>
              </a:rPr>
              <a:t>Qualität </a:t>
            </a:r>
          </a:p>
          <a:p>
            <a:pPr marL="1257300" lvl="2" indent="-342900" algn="l">
              <a:spcBef>
                <a:spcPts val="1200"/>
              </a:spcBef>
              <a:buFont typeface="Wingdings" panose="05000000000000000000" pitchFamily="2" charset="2"/>
              <a:buChar char="Ø"/>
            </a:pPr>
            <a:r>
              <a:rPr lang="de-AT" sz="2400" dirty="0">
                <a:latin typeface="+mn-lt"/>
              </a:rPr>
              <a:t>Bildungsniveau</a:t>
            </a:r>
          </a:p>
          <a:p>
            <a:pPr marL="1257300" lvl="2" indent="-342900" algn="l">
              <a:spcBef>
                <a:spcPts val="1200"/>
              </a:spcBef>
              <a:buFont typeface="Wingdings" panose="05000000000000000000" pitchFamily="2" charset="2"/>
              <a:buChar char="Ø"/>
            </a:pPr>
            <a:r>
              <a:rPr lang="de-AT" sz="2400" dirty="0">
                <a:latin typeface="+mn-lt"/>
              </a:rPr>
              <a:t>Workload (in ECTS </a:t>
            </a:r>
            <a:r>
              <a:rPr lang="de-AT" sz="2400" dirty="0" err="1">
                <a:latin typeface="+mn-lt"/>
              </a:rPr>
              <a:t>Credits</a:t>
            </a:r>
            <a:r>
              <a:rPr lang="de-AT" sz="2400" dirty="0">
                <a:latin typeface="+mn-lt"/>
              </a:rPr>
              <a:t>)</a:t>
            </a:r>
          </a:p>
          <a:p>
            <a:pPr marL="1257300" lvl="2" indent="-342900" algn="l">
              <a:spcBef>
                <a:spcPts val="1200"/>
              </a:spcBef>
              <a:buFont typeface="Wingdings" panose="05000000000000000000" pitchFamily="2" charset="2"/>
              <a:buChar char="Ø"/>
            </a:pPr>
            <a:r>
              <a:rPr lang="de-AT" sz="2400" dirty="0">
                <a:latin typeface="+mn-lt"/>
              </a:rPr>
              <a:t>Qualifikationsprofil (Anerkennungszweck)</a:t>
            </a:r>
          </a:p>
          <a:p>
            <a:pPr marL="2171700" lvl="4" indent="-342900" algn="l">
              <a:buFont typeface="Courier New" panose="02070309020205020404" pitchFamily="49" charset="0"/>
              <a:buChar char="o"/>
            </a:pPr>
            <a:r>
              <a:rPr lang="de-AT" sz="2000" i="1" dirty="0">
                <a:solidFill>
                  <a:schemeClr val="bg1">
                    <a:lumMod val="50000"/>
                  </a:schemeClr>
                </a:solidFill>
              </a:rPr>
              <a:t>erfolgreicher Studienfortschritt</a:t>
            </a:r>
          </a:p>
          <a:p>
            <a:pPr lvl="1" algn="l"/>
            <a:endParaRPr lang="de-AT" sz="2400" dirty="0"/>
          </a:p>
          <a:p>
            <a:endParaRPr lang="de-AT" sz="2400" dirty="0">
              <a:latin typeface="+mn-lt"/>
            </a:endParaRPr>
          </a:p>
        </p:txBody>
      </p:sp>
      <p:grpSp>
        <p:nvGrpSpPr>
          <p:cNvPr id="7" name="Gruppieren 6">
            <a:extLst>
              <a:ext uri="{FF2B5EF4-FFF2-40B4-BE49-F238E27FC236}">
                <a16:creationId xmlns:a16="http://schemas.microsoft.com/office/drawing/2014/main" id="{DD3818F5-7B0F-4BDC-898D-99D5AE9535CE}"/>
              </a:ext>
            </a:extLst>
          </p:cNvPr>
          <p:cNvGrpSpPr/>
          <p:nvPr/>
        </p:nvGrpSpPr>
        <p:grpSpPr>
          <a:xfrm>
            <a:off x="8226016" y="2241289"/>
            <a:ext cx="3345024" cy="2244951"/>
            <a:chOff x="618642" y="4613044"/>
            <a:chExt cx="3345024" cy="2244951"/>
          </a:xfrm>
          <a:effectLst>
            <a:glow rad="63500">
              <a:schemeClr val="accent3">
                <a:satMod val="175000"/>
                <a:alpha val="40000"/>
              </a:schemeClr>
            </a:glow>
            <a:outerShdw blurRad="76200" dir="13500000" sy="23000" kx="1200000" algn="br" rotWithShape="0">
              <a:prstClr val="black">
                <a:alpha val="20000"/>
              </a:prstClr>
            </a:outerShdw>
          </a:effectLst>
        </p:grpSpPr>
        <p:pic>
          <p:nvPicPr>
            <p:cNvPr id="8" name="Grafik 7">
              <a:extLst>
                <a:ext uri="{FF2B5EF4-FFF2-40B4-BE49-F238E27FC236}">
                  <a16:creationId xmlns:a16="http://schemas.microsoft.com/office/drawing/2014/main" id="{1332445A-239F-4AC5-933D-DD9D9357CE05}"/>
                </a:ext>
              </a:extLst>
            </p:cNvPr>
            <p:cNvPicPr>
              <a:picLocks noChangeAspect="1"/>
            </p:cNvPicPr>
            <p:nvPr/>
          </p:nvPicPr>
          <p:blipFill>
            <a:blip r:embed="rId5"/>
            <a:stretch>
              <a:fillRect/>
            </a:stretch>
          </p:blipFill>
          <p:spPr>
            <a:xfrm>
              <a:off x="618642" y="4613044"/>
              <a:ext cx="1606030" cy="2244951"/>
            </a:xfrm>
            <a:prstGeom prst="rect">
              <a:avLst/>
            </a:prstGeom>
            <a:effectLst>
              <a:outerShdw blurRad="50800" dist="38100" dir="2700000" algn="tl" rotWithShape="0">
                <a:prstClr val="black">
                  <a:alpha val="40000"/>
                </a:prstClr>
              </a:outerShdw>
            </a:effectLst>
          </p:spPr>
        </p:pic>
        <p:pic>
          <p:nvPicPr>
            <p:cNvPr id="9" name="Grafik 8">
              <a:extLst>
                <a:ext uri="{FF2B5EF4-FFF2-40B4-BE49-F238E27FC236}">
                  <a16:creationId xmlns:a16="http://schemas.microsoft.com/office/drawing/2014/main" id="{45BE5A99-A69D-4832-AB74-FF203D2BB4E6}"/>
                </a:ext>
              </a:extLst>
            </p:cNvPr>
            <p:cNvPicPr>
              <a:picLocks noChangeAspect="1"/>
            </p:cNvPicPr>
            <p:nvPr/>
          </p:nvPicPr>
          <p:blipFill>
            <a:blip r:embed="rId6"/>
            <a:stretch>
              <a:fillRect/>
            </a:stretch>
          </p:blipFill>
          <p:spPr>
            <a:xfrm>
              <a:off x="2358066" y="4683195"/>
              <a:ext cx="1605600" cy="2139606"/>
            </a:xfrm>
            <a:prstGeom prst="rect">
              <a:avLst/>
            </a:prstGeom>
            <a:effectLst>
              <a:outerShdw blurRad="50800" dist="38100" dir="2700000" algn="tl" rotWithShape="0">
                <a:prstClr val="black">
                  <a:alpha val="40000"/>
                </a:prstClr>
              </a:outerShdw>
            </a:effectLst>
          </p:spPr>
        </p:pic>
      </p:grpSp>
      <p:sp>
        <p:nvSpPr>
          <p:cNvPr id="2" name="Untertitel 15">
            <a:extLst>
              <a:ext uri="{FF2B5EF4-FFF2-40B4-BE49-F238E27FC236}">
                <a16:creationId xmlns:a16="http://schemas.microsoft.com/office/drawing/2014/main" id="{333B6DF5-18A5-B4EE-B613-E8FF01ACD3ED}"/>
              </a:ext>
            </a:extLst>
          </p:cNvPr>
          <p:cNvSpPr txBox="1">
            <a:spLocks/>
          </p:cNvSpPr>
          <p:nvPr/>
        </p:nvSpPr>
        <p:spPr>
          <a:xfrm rot="5400000">
            <a:off x="8616680" y="3276000"/>
            <a:ext cx="6876000" cy="324000"/>
          </a:xfrm>
          <a:prstGeom prst="rect">
            <a:avLst/>
          </a:prstGeom>
          <a:solidFill>
            <a:srgbClr val="BF9000">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pic>
        <p:nvPicPr>
          <p:cNvPr id="10" name="Grafik 9">
            <a:hlinkClick r:id="rId7"/>
            <a:extLst>
              <a:ext uri="{FF2B5EF4-FFF2-40B4-BE49-F238E27FC236}">
                <a16:creationId xmlns:a16="http://schemas.microsoft.com/office/drawing/2014/main" id="{FE4696A4-1ABA-4280-9910-5E1BFE07D4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3380" y="4671098"/>
            <a:ext cx="2043169" cy="1754722"/>
          </a:xfrm>
          <a:prstGeom prst="rect">
            <a:avLst/>
          </a:prstGeom>
          <a:effectLst>
            <a:glow rad="101600">
              <a:srgbClr val="1F4E79">
                <a:alpha val="40000"/>
              </a:srgb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13279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ntertitel 3">
            <a:extLst>
              <a:ext uri="{FF2B5EF4-FFF2-40B4-BE49-F238E27FC236}">
                <a16:creationId xmlns:a16="http://schemas.microsoft.com/office/drawing/2014/main" id="{38A40090-A779-50D9-B0D3-950467A94D14}"/>
              </a:ext>
            </a:extLst>
          </p:cNvPr>
          <p:cNvSpPr txBox="1">
            <a:spLocks/>
          </p:cNvSpPr>
          <p:nvPr/>
        </p:nvSpPr>
        <p:spPr>
          <a:xfrm>
            <a:off x="2523436" y="1786904"/>
            <a:ext cx="5325534" cy="2056963"/>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Teil I: Rahmenstrukturen</a:t>
            </a: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i="0" u="none" strike="noStrike" kern="1200" cap="none" spc="0" normalizeH="0" baseline="0" noProof="0" dirty="0">
                <a:ln>
                  <a:noFill/>
                </a:ln>
                <a:solidFill>
                  <a:schemeClr val="bg1">
                    <a:lumMod val="50000"/>
                  </a:schemeClr>
                </a:solidFill>
                <a:effectLst/>
                <a:uLnTx/>
                <a:uFillTx/>
                <a:latin typeface="+mn-lt"/>
                <a:ea typeface="+mn-ea"/>
                <a:cs typeface="+mn-cs"/>
              </a:rPr>
              <a:t>EQR/NQR</a:t>
            </a:r>
          </a:p>
          <a:p>
            <a:pPr marL="540000" marR="0" lvl="1" indent="-342900" algn="l" defTabSz="914400"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de-DE" i="0" u="none" strike="noStrike" kern="1200" cap="none" spc="0" normalizeH="0" baseline="0" noProof="0" dirty="0">
                <a:ln>
                  <a:noFill/>
                </a:ln>
                <a:solidFill>
                  <a:schemeClr val="bg1">
                    <a:lumMod val="50000"/>
                  </a:schemeClr>
                </a:solidFill>
                <a:effectLst/>
                <a:uLnTx/>
                <a:uFillTx/>
                <a:ea typeface="+mn-ea"/>
                <a:cs typeface="+mn-cs"/>
              </a:rPr>
              <a:t>Deskriptoren (Bachelor-Niveau)</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Curriculum</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ysClr val="windowText" lastClr="000000"/>
                </a:solidFill>
                <a:effectLst/>
                <a:uLnTx/>
                <a:uFillTx/>
                <a:ea typeface="+mn-ea"/>
                <a:cs typeface="+mn-cs"/>
              </a:rPr>
              <a:t>Qualifikationsprofil</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ysClr val="windowText" lastClr="000000"/>
                </a:solidFill>
                <a:effectLst/>
                <a:uLnTx/>
                <a:uFillTx/>
                <a:ea typeface="+mn-ea"/>
                <a:cs typeface="+mn-cs"/>
              </a:rPr>
              <a:t>Fenster</a:t>
            </a:r>
          </a:p>
        </p:txBody>
      </p:sp>
      <p:sp>
        <p:nvSpPr>
          <p:cNvPr id="26" name="Untertitel 15">
            <a:extLst>
              <a:ext uri="{FF2B5EF4-FFF2-40B4-BE49-F238E27FC236}">
                <a16:creationId xmlns:a16="http://schemas.microsoft.com/office/drawing/2014/main" id="{3A04DCEF-80D4-BDE7-DCB2-B48CB0079C89}"/>
              </a:ext>
            </a:extLst>
          </p:cNvPr>
          <p:cNvSpPr txBox="1">
            <a:spLocks/>
          </p:cNvSpPr>
          <p:nvPr/>
        </p:nvSpPr>
        <p:spPr>
          <a:xfrm rot="5400000">
            <a:off x="1416168" y="4866721"/>
            <a:ext cx="1800000" cy="360000"/>
          </a:xfrm>
          <a:prstGeom prst="rect">
            <a:avLst/>
          </a:prstGeom>
          <a:solidFill>
            <a:srgbClr val="EB8B2D">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7" name="Untertitel 15">
            <a:extLst>
              <a:ext uri="{FF2B5EF4-FFF2-40B4-BE49-F238E27FC236}">
                <a16:creationId xmlns:a16="http://schemas.microsoft.com/office/drawing/2014/main" id="{95F7A80B-FFDF-78DB-2C41-F95D4E22AFF4}"/>
              </a:ext>
            </a:extLst>
          </p:cNvPr>
          <p:cNvSpPr txBox="1">
            <a:spLocks/>
          </p:cNvSpPr>
          <p:nvPr/>
        </p:nvSpPr>
        <p:spPr>
          <a:xfrm rot="5400000">
            <a:off x="1288706" y="2633203"/>
            <a:ext cx="2052000" cy="360040"/>
          </a:xfrm>
          <a:prstGeom prst="rect">
            <a:avLst/>
          </a:prstGeom>
          <a:solidFill>
            <a:srgbClr val="4472C4">
              <a:lumMod val="60000"/>
              <a:lumOff val="40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8" name="Untertitel 3">
            <a:extLst>
              <a:ext uri="{FF2B5EF4-FFF2-40B4-BE49-F238E27FC236}">
                <a16:creationId xmlns:a16="http://schemas.microsoft.com/office/drawing/2014/main" id="{D0C64767-27B6-C3F6-4F21-34E273EDBD68}"/>
              </a:ext>
            </a:extLst>
          </p:cNvPr>
          <p:cNvSpPr txBox="1">
            <a:spLocks/>
          </p:cNvSpPr>
          <p:nvPr/>
        </p:nvSpPr>
        <p:spPr>
          <a:xfrm>
            <a:off x="6446006" y="1713131"/>
            <a:ext cx="5257800" cy="4104842"/>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9" name="Titel 14">
            <a:extLst>
              <a:ext uri="{FF2B5EF4-FFF2-40B4-BE49-F238E27FC236}">
                <a16:creationId xmlns:a16="http://schemas.microsoft.com/office/drawing/2014/main" id="{2B51FEBC-7ED9-7614-53D7-06F4437D2C91}"/>
              </a:ext>
            </a:extLst>
          </p:cNvPr>
          <p:cNvSpPr txBox="1">
            <a:spLocks/>
          </p:cNvSpPr>
          <p:nvPr/>
        </p:nvSpPr>
        <p:spPr>
          <a:xfrm>
            <a:off x="526432" y="780328"/>
            <a:ext cx="11235680"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Inhalt</a:t>
            </a:r>
          </a:p>
        </p:txBody>
      </p:sp>
      <p:sp>
        <p:nvSpPr>
          <p:cNvPr id="30" name="Untertitel 3">
            <a:extLst>
              <a:ext uri="{FF2B5EF4-FFF2-40B4-BE49-F238E27FC236}">
                <a16:creationId xmlns:a16="http://schemas.microsoft.com/office/drawing/2014/main" id="{EB9EB91A-9C4A-E860-5A11-4FF01CDAD788}"/>
              </a:ext>
            </a:extLst>
          </p:cNvPr>
          <p:cNvSpPr txBox="1">
            <a:spLocks/>
          </p:cNvSpPr>
          <p:nvPr/>
        </p:nvSpPr>
        <p:spPr>
          <a:xfrm>
            <a:off x="6753442" y="2901461"/>
            <a:ext cx="4163285" cy="276174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1" name="Untertitel 15">
            <a:extLst>
              <a:ext uri="{FF2B5EF4-FFF2-40B4-BE49-F238E27FC236}">
                <a16:creationId xmlns:a16="http://schemas.microsoft.com/office/drawing/2014/main" id="{6D0CEE6B-C801-90A4-AC27-4431AF5F8393}"/>
              </a:ext>
            </a:extLst>
          </p:cNvPr>
          <p:cNvSpPr txBox="1">
            <a:spLocks/>
          </p:cNvSpPr>
          <p:nvPr/>
        </p:nvSpPr>
        <p:spPr>
          <a:xfrm rot="5400000">
            <a:off x="6538615" y="2119036"/>
            <a:ext cx="1008000" cy="360040"/>
          </a:xfrm>
          <a:prstGeom prst="rect">
            <a:avLst/>
          </a:prstGeom>
          <a:solidFill>
            <a:srgbClr val="FFC000">
              <a:lumMod val="75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2" name="Untertitel 3">
            <a:extLst>
              <a:ext uri="{FF2B5EF4-FFF2-40B4-BE49-F238E27FC236}">
                <a16:creationId xmlns:a16="http://schemas.microsoft.com/office/drawing/2014/main" id="{4FBE8E62-B0BF-F97A-6BAD-05DC311BC6A6}"/>
              </a:ext>
            </a:extLst>
          </p:cNvPr>
          <p:cNvSpPr txBox="1">
            <a:spLocks/>
          </p:cNvSpPr>
          <p:nvPr/>
        </p:nvSpPr>
        <p:spPr>
          <a:xfrm>
            <a:off x="7219353" y="1799113"/>
            <a:ext cx="4680000" cy="996841"/>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chemeClr val="bg1">
                    <a:lumMod val="50000"/>
                  </a:schemeClr>
                </a:solidFill>
                <a:effectLst/>
                <a:uLnTx/>
                <a:uFillTx/>
                <a:latin typeface="+mn-lt"/>
                <a:ea typeface="+mn-ea"/>
                <a:cs typeface="+mn-cs"/>
              </a:rPr>
              <a:t>Teil III: Anerkennung</a:t>
            </a:r>
          </a:p>
          <a:p>
            <a:pPr marL="342900" marR="0" lvl="0" indent="-342900" algn="l" defTabSz="914400" rtl="0" eaLnBrk="1" fontAlgn="auto" latinLnBrk="0" hangingPunct="1">
              <a:lnSpc>
                <a:spcPct val="9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Wesentlicher Unterschied</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p:txBody>
      </p:sp>
      <p:sp>
        <p:nvSpPr>
          <p:cNvPr id="33" name="Untertitel 3">
            <a:extLst>
              <a:ext uri="{FF2B5EF4-FFF2-40B4-BE49-F238E27FC236}">
                <a16:creationId xmlns:a16="http://schemas.microsoft.com/office/drawing/2014/main" id="{027C4BAA-7313-DC27-8A6F-C9CC24B3FC3E}"/>
              </a:ext>
            </a:extLst>
          </p:cNvPr>
          <p:cNvSpPr txBox="1">
            <a:spLocks/>
          </p:cNvSpPr>
          <p:nvPr/>
        </p:nvSpPr>
        <p:spPr>
          <a:xfrm>
            <a:off x="2508092" y="4174504"/>
            <a:ext cx="5325534" cy="1176429"/>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chemeClr val="bg1">
                    <a:lumMod val="50000"/>
                  </a:schemeClr>
                </a:solidFill>
                <a:effectLst/>
                <a:uLnTx/>
                <a:uFillTx/>
                <a:latin typeface="+mn-lt"/>
                <a:ea typeface="+mn-ea"/>
                <a:cs typeface="+mn-cs"/>
              </a:rPr>
              <a:t>Teil II: Lernergebnisse</a:t>
            </a:r>
            <a:endPar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Fachliche Lernergebnisse</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Allgemeine</a:t>
            </a:r>
            <a:r>
              <a:rPr lang="de-DE" sz="2000" dirty="0">
                <a:solidFill>
                  <a:schemeClr val="bg1">
                    <a:lumMod val="50000"/>
                  </a:schemeClr>
                </a:solidFill>
                <a:latin typeface="+mn-lt"/>
              </a:rPr>
              <a:t> </a:t>
            </a: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 Lernergebnisse</a:t>
            </a:r>
          </a:p>
        </p:txBody>
      </p:sp>
      <p:sp>
        <p:nvSpPr>
          <p:cNvPr id="13" name="Foliennummernplatzhalter 11">
            <a:extLst>
              <a:ext uri="{FF2B5EF4-FFF2-40B4-BE49-F238E27FC236}">
                <a16:creationId xmlns:a16="http://schemas.microsoft.com/office/drawing/2014/main" id="{84FA2ECE-1DEF-41E4-8CAC-2F45823BB0C8}"/>
              </a:ext>
            </a:extLst>
          </p:cNvPr>
          <p:cNvSpPr>
            <a:spLocks noGrp="1"/>
          </p:cNvSpPr>
          <p:nvPr>
            <p:ph type="sldNum" sz="quarter" idx="12"/>
          </p:nvPr>
        </p:nvSpPr>
        <p:spPr>
          <a:xfrm>
            <a:off x="8610601"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14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r>
              <a:rPr lang="de-DE" sz="1000" dirty="0"/>
              <a:t>Seite </a:t>
            </a:r>
            <a:fld id="{EBA229B5-7CFD-BC45-B1DD-7E8FA6FF2A01}" type="slidenum">
              <a:rPr lang="de-DE" sz="1000" smtClean="0"/>
              <a:pPr/>
              <a:t>7</a:t>
            </a:fld>
            <a:endParaRPr lang="de-DE" sz="1000" dirty="0"/>
          </a:p>
        </p:txBody>
      </p:sp>
      <p:sp>
        <p:nvSpPr>
          <p:cNvPr id="15" name="Titel 14"/>
          <p:cNvSpPr>
            <a:spLocks noGrp="1"/>
          </p:cNvSpPr>
          <p:nvPr>
            <p:ph type="ctrTitle" idx="4294967295"/>
          </p:nvPr>
        </p:nvSpPr>
        <p:spPr>
          <a:xfrm>
            <a:off x="338202" y="549275"/>
            <a:ext cx="10177397" cy="484188"/>
          </a:xfrm>
        </p:spPr>
        <p:txBody>
          <a:bodyPr>
            <a:noAutofit/>
          </a:bodyPr>
          <a:lstStyle/>
          <a:p>
            <a:r>
              <a:rPr lang="de-DE" sz="3200" b="1" dirty="0">
                <a:solidFill>
                  <a:schemeClr val="accent6">
                    <a:lumMod val="75000"/>
                  </a:schemeClr>
                </a:solidFill>
              </a:rPr>
              <a:t>Curricula – Definitionen</a:t>
            </a:r>
          </a:p>
        </p:txBody>
      </p:sp>
      <p:sp>
        <p:nvSpPr>
          <p:cNvPr id="16" name="Untertitel 15"/>
          <p:cNvSpPr>
            <a:spLocks noGrp="1"/>
          </p:cNvSpPr>
          <p:nvPr>
            <p:ph type="subTitle" idx="4294967295"/>
          </p:nvPr>
        </p:nvSpPr>
        <p:spPr>
          <a:xfrm>
            <a:off x="338203" y="1272198"/>
            <a:ext cx="11145772" cy="3362325"/>
          </a:xfrm>
        </p:spPr>
        <p:txBody>
          <a:bodyPr>
            <a:noAutofit/>
          </a:bodyPr>
          <a:lstStyle/>
          <a:p>
            <a:pPr marL="0" indent="0">
              <a:buNone/>
            </a:pPr>
            <a:r>
              <a:rPr lang="de-AT" sz="2400" dirty="0">
                <a:latin typeface="+mn-lt"/>
              </a:rPr>
              <a:t>„(…) Curriculum ist die Verordnung, mit der das Qualifikationsprofil, der Inhalt und der Aufbau eines Studiums und die Prüfungsordnung festgelegt werden. Nähere Bestimmungen sind in der Satzung zu erlassen (…)“	</a:t>
            </a:r>
          </a:p>
          <a:p>
            <a:pPr marL="0" indent="0" algn="r">
              <a:lnSpc>
                <a:spcPct val="50000"/>
              </a:lnSpc>
              <a:spcBef>
                <a:spcPts val="0"/>
              </a:spcBef>
              <a:buNone/>
            </a:pPr>
            <a:r>
              <a:rPr lang="de-AT" sz="2400" dirty="0">
                <a:latin typeface="+mn-lt"/>
                <a:hlinkClick r:id="rId3"/>
              </a:rPr>
              <a:t>§ 51 (2) Z 24 UG</a:t>
            </a:r>
            <a:r>
              <a:rPr lang="de-AT" sz="2400" dirty="0">
                <a:latin typeface="+mn-lt"/>
              </a:rPr>
              <a:t> </a:t>
            </a:r>
          </a:p>
          <a:p>
            <a:pPr marL="0" indent="0">
              <a:buNone/>
            </a:pPr>
            <a:r>
              <a:rPr lang="de-AT" sz="2400" dirty="0">
                <a:latin typeface="+mn-lt"/>
              </a:rPr>
              <a:t>„(…) Curricula von Bachelor- und Masterstudien sind so zu gestalten, dass </a:t>
            </a:r>
            <a:r>
              <a:rPr lang="de-AT" sz="2400" b="1" dirty="0">
                <a:latin typeface="+mn-lt"/>
              </a:rPr>
              <a:t>die Erbringung von Studienleistungen auch an ausländischen postsekundären Bildungseinrichtungen möglich ist. </a:t>
            </a:r>
            <a:r>
              <a:rPr lang="de-AT" sz="2400" dirty="0">
                <a:latin typeface="+mn-lt"/>
              </a:rPr>
              <a:t>Dabei ist darauf zu achten, dass dies ohne Verlust von Studienzeiten möglich ist.(…) Curricula sind so zu gestalten, dass die Verteilung der ECTS-Anrechnungspunkte dem tatsächlichen Arbeitsaufwand entspricht.(…)“</a:t>
            </a:r>
          </a:p>
          <a:p>
            <a:pPr marL="0" indent="0" algn="r">
              <a:spcBef>
                <a:spcPts val="0"/>
              </a:spcBef>
              <a:buNone/>
            </a:pPr>
            <a:r>
              <a:rPr lang="de-AT" sz="2400" dirty="0">
                <a:latin typeface="+mn-lt"/>
                <a:hlinkClick r:id="rId3"/>
              </a:rPr>
              <a:t>§ 58 UG</a:t>
            </a:r>
            <a:r>
              <a:rPr lang="de-AT" sz="2400" dirty="0">
                <a:latin typeface="+mn-lt"/>
              </a:rPr>
              <a:t>, </a:t>
            </a:r>
            <a:r>
              <a:rPr lang="de-AT" sz="2400" dirty="0">
                <a:solidFill>
                  <a:srgbClr val="000000"/>
                </a:solidFill>
                <a:latin typeface="+mn-lt"/>
                <a:hlinkClick r:id="rId4"/>
              </a:rPr>
              <a:t>§ 42 HG</a:t>
            </a:r>
            <a:endParaRPr lang="de-AT" sz="2400" dirty="0">
              <a:solidFill>
                <a:srgbClr val="000000"/>
              </a:solidFill>
              <a:latin typeface="+mn-lt"/>
            </a:endParaRPr>
          </a:p>
          <a:p>
            <a:pPr marL="0" indent="0">
              <a:buNone/>
            </a:pPr>
            <a:r>
              <a:rPr lang="de-AT" sz="2400" dirty="0"/>
              <a:t>Ein Fachhochschulstudium ist so zu gestalten, dass es in der festgelegten Studienzeit abgeschlossen werden kann. Dabei ist zu berücksichtigen, dass die Jahresarbeitsleistung einer oder eines Studierenden 1 500 Stunden nicht überschreiten darf.</a:t>
            </a:r>
          </a:p>
          <a:p>
            <a:pPr marL="0" indent="0" algn="r">
              <a:lnSpc>
                <a:spcPct val="50000"/>
              </a:lnSpc>
              <a:spcBef>
                <a:spcPts val="0"/>
              </a:spcBef>
              <a:buNone/>
            </a:pPr>
            <a:r>
              <a:rPr lang="de-AT" sz="2400" dirty="0">
                <a:latin typeface="+mn-lt"/>
                <a:hlinkClick r:id="rId5"/>
              </a:rPr>
              <a:t>§ 3 (2) Z 4 FHG</a:t>
            </a:r>
            <a:endParaRPr lang="de-AT" sz="2400" dirty="0">
              <a:latin typeface="+mn-lt"/>
            </a:endParaRPr>
          </a:p>
          <a:p>
            <a:endParaRPr lang="de-AT" sz="2400" dirty="0">
              <a:latin typeface="+mn-lt"/>
            </a:endParaRPr>
          </a:p>
        </p:txBody>
      </p:sp>
      <p:sp>
        <p:nvSpPr>
          <p:cNvPr id="2" name="Untertitel 15">
            <a:extLst>
              <a:ext uri="{FF2B5EF4-FFF2-40B4-BE49-F238E27FC236}">
                <a16:creationId xmlns:a16="http://schemas.microsoft.com/office/drawing/2014/main" id="{30022E2F-78C8-5CEE-837A-CF05D63E17F7}"/>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Tree>
    <p:extLst>
      <p:ext uri="{BB962C8B-B14F-4D97-AF65-F5344CB8AC3E}">
        <p14:creationId xmlns:p14="http://schemas.microsoft.com/office/powerpoint/2010/main" val="148632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r>
              <a:rPr lang="de-DE" sz="1000" dirty="0"/>
              <a:t>Seite </a:t>
            </a:r>
            <a:fld id="{EBA229B5-7CFD-BC45-B1DD-7E8FA6FF2A01}" type="slidenum">
              <a:rPr lang="de-DE" sz="1000" smtClean="0"/>
              <a:pPr/>
              <a:t>8</a:t>
            </a:fld>
            <a:endParaRPr lang="de-DE" sz="1000" dirty="0"/>
          </a:p>
        </p:txBody>
      </p:sp>
      <p:sp>
        <p:nvSpPr>
          <p:cNvPr id="15" name="Titel 14"/>
          <p:cNvSpPr>
            <a:spLocks noGrp="1"/>
          </p:cNvSpPr>
          <p:nvPr>
            <p:ph type="ctrTitle" idx="4294967295"/>
          </p:nvPr>
        </p:nvSpPr>
        <p:spPr>
          <a:xfrm>
            <a:off x="335360" y="549275"/>
            <a:ext cx="10180240" cy="484188"/>
          </a:xfrm>
        </p:spPr>
        <p:txBody>
          <a:bodyPr>
            <a:noAutofit/>
          </a:bodyPr>
          <a:lstStyle/>
          <a:p>
            <a:r>
              <a:rPr lang="de-DE" sz="3200" b="1" dirty="0">
                <a:solidFill>
                  <a:schemeClr val="accent6">
                    <a:lumMod val="75000"/>
                  </a:schemeClr>
                </a:solidFill>
              </a:rPr>
              <a:t>Curricula – Definitionen (HCV 2013) </a:t>
            </a:r>
          </a:p>
        </p:txBody>
      </p:sp>
      <p:sp>
        <p:nvSpPr>
          <p:cNvPr id="4" name="Untertitel 15">
            <a:extLst>
              <a:ext uri="{FF2B5EF4-FFF2-40B4-BE49-F238E27FC236}">
                <a16:creationId xmlns:a16="http://schemas.microsoft.com/office/drawing/2014/main" id="{3A5E2D2B-8BE9-E70E-43BB-863853BC4DEF}"/>
              </a:ext>
            </a:extLst>
          </p:cNvPr>
          <p:cNvSpPr txBox="1">
            <a:spLocks/>
          </p:cNvSpPr>
          <p:nvPr/>
        </p:nvSpPr>
        <p:spPr>
          <a:xfrm>
            <a:off x="335360" y="1772815"/>
            <a:ext cx="11235680" cy="420490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spcBef>
                <a:spcPts val="400"/>
              </a:spcBef>
            </a:pPr>
            <a:endParaRPr lang="de-AT" sz="2400" dirty="0">
              <a:latin typeface="+mn-lt"/>
            </a:endParaRPr>
          </a:p>
        </p:txBody>
      </p:sp>
      <p:sp>
        <p:nvSpPr>
          <p:cNvPr id="5" name="Untertitel 15">
            <a:extLst>
              <a:ext uri="{FF2B5EF4-FFF2-40B4-BE49-F238E27FC236}">
                <a16:creationId xmlns:a16="http://schemas.microsoft.com/office/drawing/2014/main" id="{FF8D869C-8BE5-B1BA-05A0-8024AADF0CB9}"/>
              </a:ext>
            </a:extLst>
          </p:cNvPr>
          <p:cNvSpPr txBox="1">
            <a:spLocks/>
          </p:cNvSpPr>
          <p:nvPr/>
        </p:nvSpPr>
        <p:spPr>
          <a:xfrm rot="5400000">
            <a:off x="8586320" y="3270320"/>
            <a:ext cx="6876000" cy="335360"/>
          </a:xfrm>
          <a:prstGeom prst="rect">
            <a:avLst/>
          </a:prstGeom>
          <a:solidFill>
            <a:schemeClr val="accent1">
              <a:lumMod val="60000"/>
              <a:lumOff val="40000"/>
              <a:alpha val="70000"/>
            </a:scheme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mn-lt"/>
            </a:endParaRPr>
          </a:p>
        </p:txBody>
      </p:sp>
      <p:sp>
        <p:nvSpPr>
          <p:cNvPr id="3" name="Textfeld 2">
            <a:extLst>
              <a:ext uri="{FF2B5EF4-FFF2-40B4-BE49-F238E27FC236}">
                <a16:creationId xmlns:a16="http://schemas.microsoft.com/office/drawing/2014/main" id="{48DCEADC-19E4-75C0-A7CB-87E6B6B7672C}"/>
              </a:ext>
            </a:extLst>
          </p:cNvPr>
          <p:cNvSpPr txBox="1"/>
          <p:nvPr/>
        </p:nvSpPr>
        <p:spPr>
          <a:xfrm>
            <a:off x="362108" y="1731076"/>
            <a:ext cx="11470501" cy="4139595"/>
          </a:xfrm>
          <a:prstGeom prst="rect">
            <a:avLst/>
          </a:prstGeom>
          <a:noFill/>
        </p:spPr>
        <p:txBody>
          <a:bodyPr wrap="square">
            <a:spAutoFit/>
          </a:bodyPr>
          <a:lstStyle/>
          <a:p>
            <a:r>
              <a:rPr lang="de-DE" sz="2300" dirty="0"/>
              <a:t>„(…) so zu gestalten, dass die Studierenden wissenschaftlich-berufsbezogene Kompetenzen wie allgemeine und spezielle pädagogische Kompetenzen, fachliche und didaktische, inklusive, interkulturelle, interreligiöse und soziale Kompetenzen sowie Diversitäts- und Gender-kompetenzen erwerben und das grundlegende Berufswissen dem jeweiligen Stand der Wissenschaft entspricht (…)“			       </a:t>
            </a:r>
          </a:p>
          <a:p>
            <a:pPr algn="r"/>
            <a:r>
              <a:rPr lang="de-DE" sz="2300" dirty="0">
                <a:hlinkClick r:id="rId3"/>
              </a:rPr>
              <a:t>§ 3 HCV 2013</a:t>
            </a:r>
            <a:endParaRPr lang="de-DE" sz="2300" dirty="0"/>
          </a:p>
          <a:p>
            <a:pPr>
              <a:spcBef>
                <a:spcPts val="400"/>
              </a:spcBef>
            </a:pPr>
            <a:endParaRPr lang="de-DE" sz="2300" dirty="0"/>
          </a:p>
          <a:p>
            <a:pPr>
              <a:spcBef>
                <a:spcPts val="400"/>
              </a:spcBef>
            </a:pPr>
            <a:r>
              <a:rPr lang="de-DE" sz="2300" dirty="0"/>
              <a:t>„(…) Die Curricula (…) haben den aktuellen europäischen und internationalen Studienstrukturen zu entsprechen und die europäischen und internationalen Entwicklungen zu berücksichtigen.(…)“.  </a:t>
            </a:r>
          </a:p>
          <a:p>
            <a:pPr algn="r">
              <a:spcBef>
                <a:spcPts val="400"/>
              </a:spcBef>
            </a:pPr>
            <a:r>
              <a:rPr lang="de-DE" sz="2300" dirty="0">
                <a:hlinkClick r:id="rId3"/>
              </a:rPr>
              <a:t>§ 4 HCV 2013</a:t>
            </a:r>
            <a:endParaRPr lang="de-DE" sz="2300" dirty="0"/>
          </a:p>
        </p:txBody>
      </p:sp>
    </p:spTree>
    <p:extLst>
      <p:ext uri="{BB962C8B-B14F-4D97-AF65-F5344CB8AC3E}">
        <p14:creationId xmlns:p14="http://schemas.microsoft.com/office/powerpoint/2010/main" val="98542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ntertitel 3">
            <a:extLst>
              <a:ext uri="{FF2B5EF4-FFF2-40B4-BE49-F238E27FC236}">
                <a16:creationId xmlns:a16="http://schemas.microsoft.com/office/drawing/2014/main" id="{38A40090-A779-50D9-B0D3-950467A94D14}"/>
              </a:ext>
            </a:extLst>
          </p:cNvPr>
          <p:cNvSpPr txBox="1">
            <a:spLocks/>
          </p:cNvSpPr>
          <p:nvPr/>
        </p:nvSpPr>
        <p:spPr>
          <a:xfrm>
            <a:off x="2523436" y="1786904"/>
            <a:ext cx="5325534" cy="2056963"/>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Teil I: Rahmenstrukturen</a:t>
            </a: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i="0" u="none" strike="noStrike" kern="1200" cap="none" spc="0" normalizeH="0" baseline="0" noProof="0" dirty="0">
                <a:ln>
                  <a:noFill/>
                </a:ln>
                <a:solidFill>
                  <a:schemeClr val="bg1">
                    <a:lumMod val="50000"/>
                  </a:schemeClr>
                </a:solidFill>
                <a:effectLst/>
                <a:uLnTx/>
                <a:uFillTx/>
                <a:latin typeface="+mn-lt"/>
                <a:ea typeface="+mn-ea"/>
                <a:cs typeface="+mn-cs"/>
              </a:rPr>
              <a:t>EQR/NQR</a:t>
            </a:r>
          </a:p>
          <a:p>
            <a:pPr marL="540000" marR="0" lvl="1" indent="-342900" algn="l" defTabSz="914400"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de-DE" i="0" u="none" strike="noStrike" kern="1200" cap="none" spc="0" normalizeH="0" baseline="0" noProof="0" dirty="0">
                <a:ln>
                  <a:noFill/>
                </a:ln>
                <a:solidFill>
                  <a:schemeClr val="bg1">
                    <a:lumMod val="50000"/>
                  </a:schemeClr>
                </a:solidFill>
                <a:effectLst/>
                <a:uLnTx/>
                <a:uFillTx/>
                <a:ea typeface="+mn-ea"/>
                <a:cs typeface="+mn-cs"/>
              </a:rPr>
              <a:t>Deskriptoren (Bachelor-Niveau)</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1" i="0" u="none" strike="noStrike" kern="1200" cap="none" spc="0" normalizeH="0" baseline="0" noProof="0" dirty="0">
                <a:ln>
                  <a:noFill/>
                </a:ln>
                <a:solidFill>
                  <a:srgbClr val="343433"/>
                </a:solidFill>
                <a:effectLst/>
                <a:uLnTx/>
                <a:uFillTx/>
                <a:latin typeface="+mn-lt"/>
                <a:ea typeface="+mn-ea"/>
                <a:cs typeface="+mn-cs"/>
              </a:rPr>
              <a:t>Curriculum</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1" i="0" u="none" strike="noStrike" kern="1200" cap="none" spc="0" normalizeH="0" baseline="0" noProof="0" dirty="0">
                <a:ln>
                  <a:noFill/>
                </a:ln>
                <a:solidFill>
                  <a:sysClr val="windowText" lastClr="000000"/>
                </a:solidFill>
                <a:effectLst/>
                <a:uLnTx/>
                <a:uFillTx/>
                <a:ea typeface="+mn-ea"/>
                <a:cs typeface="+mn-cs"/>
              </a:rPr>
              <a:t>Qualifikationsprofil</a:t>
            </a:r>
          </a:p>
          <a:p>
            <a:pPr marL="540000" marR="0" lvl="1" indent="-342900" algn="l" defTabSz="914400" rtl="0" eaLnBrk="1" fontAlgn="auto" latinLnBrk="0" hangingPunct="1">
              <a:lnSpc>
                <a:spcPct val="100000"/>
              </a:lnSpc>
              <a:spcBef>
                <a:spcPts val="400"/>
              </a:spcBef>
              <a:spcAft>
                <a:spcPts val="0"/>
              </a:spcAft>
              <a:buClrTx/>
              <a:buSzTx/>
              <a:buFont typeface="Symbol" pitchFamily="2" charset="2"/>
              <a:buChar char="-"/>
              <a:tabLst/>
              <a:defRPr/>
            </a:pPr>
            <a:r>
              <a:rPr kumimoji="0" lang="de-DE" b="0" i="0" u="none" strike="noStrike" kern="1200" cap="none" spc="0" normalizeH="0" baseline="0" noProof="0" dirty="0">
                <a:ln>
                  <a:noFill/>
                </a:ln>
                <a:solidFill>
                  <a:sysClr val="windowText" lastClr="000000"/>
                </a:solidFill>
                <a:effectLst/>
                <a:uLnTx/>
                <a:uFillTx/>
                <a:ea typeface="+mn-ea"/>
                <a:cs typeface="+mn-cs"/>
              </a:rPr>
              <a:t>Fenster</a:t>
            </a:r>
          </a:p>
        </p:txBody>
      </p:sp>
      <p:sp>
        <p:nvSpPr>
          <p:cNvPr id="26" name="Untertitel 15">
            <a:extLst>
              <a:ext uri="{FF2B5EF4-FFF2-40B4-BE49-F238E27FC236}">
                <a16:creationId xmlns:a16="http://schemas.microsoft.com/office/drawing/2014/main" id="{3A04DCEF-80D4-BDE7-DCB2-B48CB0079C89}"/>
              </a:ext>
            </a:extLst>
          </p:cNvPr>
          <p:cNvSpPr txBox="1">
            <a:spLocks/>
          </p:cNvSpPr>
          <p:nvPr/>
        </p:nvSpPr>
        <p:spPr>
          <a:xfrm rot="5400000">
            <a:off x="1416168" y="4866721"/>
            <a:ext cx="1800000" cy="360000"/>
          </a:xfrm>
          <a:prstGeom prst="rect">
            <a:avLst/>
          </a:prstGeom>
          <a:solidFill>
            <a:srgbClr val="EB8B2D">
              <a:alpha val="69804"/>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7" name="Untertitel 15">
            <a:extLst>
              <a:ext uri="{FF2B5EF4-FFF2-40B4-BE49-F238E27FC236}">
                <a16:creationId xmlns:a16="http://schemas.microsoft.com/office/drawing/2014/main" id="{95F7A80B-FFDF-78DB-2C41-F95D4E22AFF4}"/>
              </a:ext>
            </a:extLst>
          </p:cNvPr>
          <p:cNvSpPr txBox="1">
            <a:spLocks/>
          </p:cNvSpPr>
          <p:nvPr/>
        </p:nvSpPr>
        <p:spPr>
          <a:xfrm rot="5400000">
            <a:off x="1288706" y="2633203"/>
            <a:ext cx="2052000" cy="360040"/>
          </a:xfrm>
          <a:prstGeom prst="rect">
            <a:avLst/>
          </a:prstGeom>
          <a:solidFill>
            <a:srgbClr val="4472C4">
              <a:lumMod val="60000"/>
              <a:lumOff val="40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8" name="Untertitel 3">
            <a:extLst>
              <a:ext uri="{FF2B5EF4-FFF2-40B4-BE49-F238E27FC236}">
                <a16:creationId xmlns:a16="http://schemas.microsoft.com/office/drawing/2014/main" id="{D0C64767-27B6-C3F6-4F21-34E273EDBD68}"/>
              </a:ext>
            </a:extLst>
          </p:cNvPr>
          <p:cNvSpPr txBox="1">
            <a:spLocks/>
          </p:cNvSpPr>
          <p:nvPr/>
        </p:nvSpPr>
        <p:spPr>
          <a:xfrm>
            <a:off x="6446006" y="1713131"/>
            <a:ext cx="5257800" cy="4104842"/>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29" name="Titel 14">
            <a:extLst>
              <a:ext uri="{FF2B5EF4-FFF2-40B4-BE49-F238E27FC236}">
                <a16:creationId xmlns:a16="http://schemas.microsoft.com/office/drawing/2014/main" id="{2B51FEBC-7ED9-7614-53D7-06F4437D2C91}"/>
              </a:ext>
            </a:extLst>
          </p:cNvPr>
          <p:cNvSpPr txBox="1">
            <a:spLocks/>
          </p:cNvSpPr>
          <p:nvPr/>
        </p:nvSpPr>
        <p:spPr>
          <a:xfrm>
            <a:off x="526432" y="780328"/>
            <a:ext cx="11235680" cy="485308"/>
          </a:xfrm>
          <a:prstGeom prst="rect">
            <a:avLst/>
          </a:prstGeom>
        </p:spPr>
        <p:txBody>
          <a:bodyPr anchor="b">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Inhalt</a:t>
            </a:r>
          </a:p>
        </p:txBody>
      </p:sp>
      <p:sp>
        <p:nvSpPr>
          <p:cNvPr id="30" name="Untertitel 3">
            <a:extLst>
              <a:ext uri="{FF2B5EF4-FFF2-40B4-BE49-F238E27FC236}">
                <a16:creationId xmlns:a16="http://schemas.microsoft.com/office/drawing/2014/main" id="{EB9EB91A-9C4A-E860-5A11-4FF01CDAD788}"/>
              </a:ext>
            </a:extLst>
          </p:cNvPr>
          <p:cNvSpPr txBox="1">
            <a:spLocks/>
          </p:cNvSpPr>
          <p:nvPr/>
        </p:nvSpPr>
        <p:spPr>
          <a:xfrm>
            <a:off x="6753442" y="2901461"/>
            <a:ext cx="4163285" cy="276174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1" name="Untertitel 15">
            <a:extLst>
              <a:ext uri="{FF2B5EF4-FFF2-40B4-BE49-F238E27FC236}">
                <a16:creationId xmlns:a16="http://schemas.microsoft.com/office/drawing/2014/main" id="{6D0CEE6B-C801-90A4-AC27-4431AF5F8393}"/>
              </a:ext>
            </a:extLst>
          </p:cNvPr>
          <p:cNvSpPr txBox="1">
            <a:spLocks/>
          </p:cNvSpPr>
          <p:nvPr/>
        </p:nvSpPr>
        <p:spPr>
          <a:xfrm rot="5400000">
            <a:off x="6538615" y="2119036"/>
            <a:ext cx="1008000" cy="360040"/>
          </a:xfrm>
          <a:prstGeom prst="rect">
            <a:avLst/>
          </a:prstGeom>
          <a:solidFill>
            <a:srgbClr val="FFC000">
              <a:lumMod val="75000"/>
              <a:alpha val="70000"/>
            </a:srgbClr>
          </a:solidFill>
        </p:spPr>
        <p:txBody>
          <a:bodyPr>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Calibri Light" panose="020F0302020204030204"/>
              <a:ea typeface="+mn-ea"/>
              <a:cs typeface="+mn-cs"/>
            </a:endParaRPr>
          </a:p>
        </p:txBody>
      </p:sp>
      <p:sp>
        <p:nvSpPr>
          <p:cNvPr id="32" name="Untertitel 3">
            <a:extLst>
              <a:ext uri="{FF2B5EF4-FFF2-40B4-BE49-F238E27FC236}">
                <a16:creationId xmlns:a16="http://schemas.microsoft.com/office/drawing/2014/main" id="{4FBE8E62-B0BF-F97A-6BAD-05DC311BC6A6}"/>
              </a:ext>
            </a:extLst>
          </p:cNvPr>
          <p:cNvSpPr txBox="1">
            <a:spLocks/>
          </p:cNvSpPr>
          <p:nvPr/>
        </p:nvSpPr>
        <p:spPr>
          <a:xfrm>
            <a:off x="7219353" y="1799113"/>
            <a:ext cx="4680000" cy="996841"/>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1" u="none" strike="noStrike" kern="1200" cap="none" spc="0" normalizeH="0" baseline="0" noProof="0" dirty="0">
                <a:ln>
                  <a:noFill/>
                </a:ln>
                <a:solidFill>
                  <a:schemeClr val="bg1">
                    <a:lumMod val="75000"/>
                  </a:schemeClr>
                </a:solidFill>
                <a:effectLst/>
                <a:uLnTx/>
                <a:uFillTx/>
                <a:latin typeface="+mn-lt"/>
                <a:ea typeface="+mn-ea"/>
                <a:cs typeface="+mn-cs"/>
              </a:rPr>
              <a:t>Teil III: Anerkennung</a:t>
            </a:r>
          </a:p>
          <a:p>
            <a:pPr marL="342900" marR="0" lvl="0" indent="-342900" algn="l" defTabSz="914400" rtl="0" eaLnBrk="1" fontAlgn="auto" latinLnBrk="0" hangingPunct="1">
              <a:lnSpc>
                <a:spcPct val="90000"/>
              </a:lnSpc>
              <a:spcBef>
                <a:spcPts val="400"/>
              </a:spcBef>
              <a:spcAft>
                <a:spcPts val="0"/>
              </a:spcAft>
              <a:buClrTx/>
              <a:buSzTx/>
              <a:buFont typeface="Wingdings" pitchFamily="2" charset="2"/>
              <a:buChar char="Ø"/>
              <a:tabLst/>
              <a:defRPr/>
            </a:pPr>
            <a:r>
              <a:rPr kumimoji="0" lang="de-DE" sz="2000" b="0" i="1" u="none" strike="noStrike" kern="1200" cap="none" spc="0" normalizeH="0" baseline="0" noProof="0" dirty="0">
                <a:ln>
                  <a:noFill/>
                </a:ln>
                <a:solidFill>
                  <a:schemeClr val="bg1">
                    <a:lumMod val="75000"/>
                  </a:schemeClr>
                </a:solidFill>
                <a:effectLst/>
                <a:uLnTx/>
                <a:uFillTx/>
                <a:latin typeface="+mn-lt"/>
                <a:ea typeface="+mn-ea"/>
                <a:cs typeface="+mn-cs"/>
              </a:rPr>
              <a:t>Wesentlicher Unterschied</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de-DE" sz="2000" b="0" i="0" u="none" strike="noStrike" kern="1200" cap="none" spc="0" normalizeH="0" baseline="0" noProof="0" dirty="0">
              <a:ln>
                <a:noFill/>
              </a:ln>
              <a:solidFill>
                <a:srgbClr val="343433"/>
              </a:solidFill>
              <a:effectLst/>
              <a:uLnTx/>
              <a:uFillTx/>
              <a:latin typeface="+mn-lt"/>
              <a:ea typeface="+mn-ea"/>
              <a:cs typeface="+mn-cs"/>
            </a:endParaRPr>
          </a:p>
        </p:txBody>
      </p:sp>
      <p:sp>
        <p:nvSpPr>
          <p:cNvPr id="33" name="Untertitel 3">
            <a:extLst>
              <a:ext uri="{FF2B5EF4-FFF2-40B4-BE49-F238E27FC236}">
                <a16:creationId xmlns:a16="http://schemas.microsoft.com/office/drawing/2014/main" id="{027C4BAA-7313-DC27-8A6F-C9CC24B3FC3E}"/>
              </a:ext>
            </a:extLst>
          </p:cNvPr>
          <p:cNvSpPr txBox="1">
            <a:spLocks/>
          </p:cNvSpPr>
          <p:nvPr/>
        </p:nvSpPr>
        <p:spPr>
          <a:xfrm>
            <a:off x="2508092" y="4174504"/>
            <a:ext cx="5325534" cy="1176429"/>
          </a:xfrm>
          <a:prstGeom prst="rect">
            <a:avLst/>
          </a:prstGeom>
        </p:spPr>
        <p:txBody>
          <a:bodyPr numCol="1">
            <a:noAutofit/>
          </a:bodyPr>
          <a:lstStyle>
            <a:lvl1pPr marL="0" indent="0" algn="l" defTabSz="914400" rtl="0" eaLnBrk="1" latinLnBrk="0" hangingPunct="1">
              <a:lnSpc>
                <a:spcPct val="90000"/>
              </a:lnSpc>
              <a:spcBef>
                <a:spcPts val="1000"/>
              </a:spcBef>
              <a:buFont typeface="Arial"/>
              <a:buNone/>
              <a:defRPr sz="1900" b="0" i="0" kern="1200" baseline="0">
                <a:solidFill>
                  <a:srgbClr val="343433"/>
                </a:solidFill>
                <a:latin typeface="+mj-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e-DE" sz="2000" b="1" i="0" u="none" strike="noStrike" kern="1200" cap="none" spc="0" normalizeH="0" baseline="0" noProof="0" dirty="0">
                <a:ln>
                  <a:noFill/>
                </a:ln>
                <a:solidFill>
                  <a:schemeClr val="bg1">
                    <a:lumMod val="50000"/>
                  </a:schemeClr>
                </a:solidFill>
                <a:effectLst/>
                <a:uLnTx/>
                <a:uFillTx/>
                <a:latin typeface="+mn-lt"/>
                <a:ea typeface="+mn-ea"/>
                <a:cs typeface="+mn-cs"/>
              </a:rPr>
              <a:t>Teil II: Lernergebnisse</a:t>
            </a:r>
            <a:endPar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Wingdings"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Fachliche Lernergebnisse</a:t>
            </a:r>
          </a:p>
          <a:p>
            <a:pPr marL="82800" marR="0" lvl="0" indent="-342900" algn="l" defTabSz="914400" rtl="0" eaLnBrk="1" fontAlgn="auto" latinLnBrk="0" hangingPunct="1">
              <a:lnSpc>
                <a:spcPct val="100000"/>
              </a:lnSpc>
              <a:spcBef>
                <a:spcPts val="400"/>
              </a:spcBef>
              <a:spcAft>
                <a:spcPts val="0"/>
              </a:spcAft>
              <a:buClrTx/>
              <a:buSzTx/>
              <a:buFont typeface="Wingdings" panose="05000000000000000000" pitchFamily="2" charset="2"/>
              <a:buChar char="Ø"/>
              <a:tabLst/>
              <a:defRPr/>
            </a:pP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Allgemeine</a:t>
            </a:r>
            <a:r>
              <a:rPr lang="de-DE" sz="2000" dirty="0">
                <a:solidFill>
                  <a:schemeClr val="bg1">
                    <a:lumMod val="50000"/>
                  </a:schemeClr>
                </a:solidFill>
                <a:latin typeface="+mn-lt"/>
              </a:rPr>
              <a:t> </a:t>
            </a:r>
            <a:r>
              <a:rPr kumimoji="0" lang="de-DE" sz="2000" b="0" i="0" u="none" strike="noStrike" kern="1200" cap="none" spc="0" normalizeH="0" baseline="0" noProof="0" dirty="0">
                <a:ln>
                  <a:noFill/>
                </a:ln>
                <a:solidFill>
                  <a:schemeClr val="bg1">
                    <a:lumMod val="50000"/>
                  </a:schemeClr>
                </a:solidFill>
                <a:effectLst/>
                <a:uLnTx/>
                <a:uFillTx/>
                <a:latin typeface="+mn-lt"/>
                <a:ea typeface="+mn-ea"/>
                <a:cs typeface="+mn-cs"/>
              </a:rPr>
              <a:t>(…) Lernergebnisse</a:t>
            </a:r>
          </a:p>
        </p:txBody>
      </p:sp>
      <p:sp>
        <p:nvSpPr>
          <p:cNvPr id="13" name="Foliennummernplatzhalter 11">
            <a:extLst>
              <a:ext uri="{FF2B5EF4-FFF2-40B4-BE49-F238E27FC236}">
                <a16:creationId xmlns:a16="http://schemas.microsoft.com/office/drawing/2014/main" id="{84FA2ECE-1DEF-41E4-8CAC-2F45823BB0C8}"/>
              </a:ext>
            </a:extLst>
          </p:cNvPr>
          <p:cNvSpPr>
            <a:spLocks noGrp="1"/>
          </p:cNvSpPr>
          <p:nvPr>
            <p:ph type="sldNum" sz="quarter" idx="12"/>
          </p:nvPr>
        </p:nvSpPr>
        <p:spPr>
          <a:xfrm>
            <a:off x="8610601"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Seite </a:t>
            </a:r>
            <a:fld id="{EBA229B5-7CFD-BC45-B1DD-7E8FA6FF2A01}" type="slidenum">
              <a:rPr kumimoji="0" lang="de-DE" sz="10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600403"/>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Benutzerdefiniertes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9023</Words>
  <Application>Microsoft Office PowerPoint</Application>
  <PresentationFormat>Breitbild</PresentationFormat>
  <Paragraphs>985</Paragraphs>
  <Slides>55</Slides>
  <Notes>55</Notes>
  <HiddenSlides>19</HiddenSlides>
  <MMClips>0</MMClips>
  <ScaleCrop>false</ScaleCrop>
  <HeadingPairs>
    <vt:vector size="6" baseType="variant">
      <vt:variant>
        <vt:lpstr>Verwendete Schriftarten</vt:lpstr>
      </vt:variant>
      <vt:variant>
        <vt:i4>8</vt:i4>
      </vt:variant>
      <vt:variant>
        <vt:lpstr>Design</vt:lpstr>
      </vt:variant>
      <vt:variant>
        <vt:i4>8</vt:i4>
      </vt:variant>
      <vt:variant>
        <vt:lpstr>Folientitel</vt:lpstr>
      </vt:variant>
      <vt:variant>
        <vt:i4>55</vt:i4>
      </vt:variant>
    </vt:vector>
  </HeadingPairs>
  <TitlesOfParts>
    <vt:vector size="71" baseType="lpstr">
      <vt:lpstr>.AppleSystemUIFont</vt:lpstr>
      <vt:lpstr>Arial</vt:lpstr>
      <vt:lpstr>Calibri</vt:lpstr>
      <vt:lpstr>Calibri Light</vt:lpstr>
      <vt:lpstr>Courier New</vt:lpstr>
      <vt:lpstr>Symbol</vt:lpstr>
      <vt:lpstr>Times New Roman</vt:lpstr>
      <vt:lpstr>Wingdings</vt:lpstr>
      <vt:lpstr>Benutzerdefiniertes Design</vt:lpstr>
      <vt:lpstr>5_Benutzerdefiniertes Design</vt:lpstr>
      <vt:lpstr>1_Benutzerdefiniertes Design</vt:lpstr>
      <vt:lpstr>2_Benutzerdefiniertes Design</vt:lpstr>
      <vt:lpstr>3_Benutzerdefiniertes Design</vt:lpstr>
      <vt:lpstr>4_Benutzerdefiniertes Design</vt:lpstr>
      <vt:lpstr>6_Benutzerdefiniertes Design</vt:lpstr>
      <vt:lpstr>Office Theme</vt:lpstr>
      <vt:lpstr>BEST OF WORKSHOPREIHE Strukturen  zur Flexibilisierung &amp; Internationalisierung von Curricula</vt:lpstr>
      <vt:lpstr>PowerPoint-Präsentation</vt:lpstr>
      <vt:lpstr>PowerPoint-Präsentation</vt:lpstr>
      <vt:lpstr>PowerPoint-Präsentation</vt:lpstr>
      <vt:lpstr>Deskriptoren des EQR – Dublin Deskriptoren (DD), Niveau 6</vt:lpstr>
      <vt:lpstr>PowerPoint-Präsentation</vt:lpstr>
      <vt:lpstr>Curricula – Definitionen</vt:lpstr>
      <vt:lpstr>Curricula – Definitionen (HCV 2013) </vt:lpstr>
      <vt:lpstr>PowerPoint-Präsentation</vt:lpstr>
      <vt:lpstr>Qualifikationsprofil – Definitionen (UG, HG) </vt:lpstr>
      <vt:lpstr>Qualifikationsprofil – Definitionen (FHG, FH-AkkVO 2021) </vt:lpstr>
      <vt:lpstr>Qualifikationsprofil - Folgerungen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Curriculum - Strukturen</vt:lpstr>
      <vt:lpstr>PowerPoint-Präsentation</vt:lpstr>
      <vt:lpstr>Curriculum – Struktur</vt:lpstr>
      <vt:lpstr>Curriculum - Strukturen „Fenster“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Lernergebnisse (UG, HG)</vt:lpstr>
      <vt:lpstr>Lernergebnisse –                          Begriffsabgrenzung</vt:lpstr>
      <vt:lpstr>PowerPoint-Präsentation</vt:lpstr>
      <vt:lpstr>Lernergebnisse - Folgerungen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Danke für Ihre Aufmerksamkeit!</vt:lpstr>
      <vt:lpstr>PowerPoint-Präsentation</vt:lpstr>
      <vt:lpstr>Neuerungen - Anerkennung</vt:lpstr>
      <vt:lpstr>Anerkennung gem. UG </vt:lpstr>
      <vt:lpstr>Anerkennung gem. FHG</vt:lpstr>
      <vt:lpstr>Prinzip „wesentlicher Unterschied“</vt:lpstr>
      <vt:lpstr>Prinzip „wesentlicher Unterschied“</vt:lpstr>
      <vt:lpstr>PowerPoint-Präsentation</vt:lpstr>
      <vt:lpstr>Begriffsbestimmungen gemäß UG - Validierung</vt:lpstr>
      <vt:lpstr>Anerkennung – Validierung gem. FHG</vt:lpstr>
      <vt:lpstr>Wesentlicher Unterschied – Kriterien für die Beurteilung</vt:lpstr>
      <vt:lpstr>Prinzip „wesentlicher Unterschied“</vt:lpstr>
      <vt:lpstr>Prinzip „wesentlicher Unterschied“</vt:lpstr>
      <vt:lpstr>Wesentlicher Unterschied – Kriterien für die Beurteilung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Raab, Christina</cp:lastModifiedBy>
  <cp:revision>571</cp:revision>
  <cp:lastPrinted>2023-04-25T09:25:19Z</cp:lastPrinted>
  <dcterms:created xsi:type="dcterms:W3CDTF">2017-06-06T07:41:45Z</dcterms:created>
  <dcterms:modified xsi:type="dcterms:W3CDTF">2023-10-20T06:43:55Z</dcterms:modified>
</cp:coreProperties>
</file>