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4"/>
  </p:sldMasterIdLst>
  <p:notesMasterIdLst>
    <p:notesMasterId r:id="rId14"/>
  </p:notesMasterIdLst>
  <p:sldIdLst>
    <p:sldId id="280" r:id="rId5"/>
    <p:sldId id="276" r:id="rId6"/>
    <p:sldId id="857" r:id="rId7"/>
    <p:sldId id="829" r:id="rId8"/>
    <p:sldId id="854" r:id="rId9"/>
    <p:sldId id="853" r:id="rId10"/>
    <p:sldId id="856" r:id="rId11"/>
    <p:sldId id="858" r:id="rId12"/>
    <p:sldId id="855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A9B9C09-18A3-4266-9047-CF8E4BE3AE13}">
          <p14:sldIdLst>
            <p14:sldId id="280"/>
            <p14:sldId id="276"/>
            <p14:sldId id="857"/>
            <p14:sldId id="829"/>
            <p14:sldId id="854"/>
            <p14:sldId id="853"/>
            <p14:sldId id="856"/>
            <p14:sldId id="858"/>
            <p14:sldId id="8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7CD034-70F6-35C8-2D6D-E4AF945E2323}" name="Glaser, Lydia" initials="LG" userId="S::Lydia.Glaser@oead.at::02e7ee0f-fe48-48c5-81ff-f904424de609" providerId="AD"/>
  <p188:author id="{03758355-4AC3-916E-4BDF-903F6D98CC06}" name="Trisic, Aleksandra" initials="AT" userId="S::Aleksandra.Trisic@oead.at::4666e93f-266e-4de9-9eef-369c6083252c" providerId="AD"/>
  <p188:author id="{301F9CBB-E86A-4769-E471-512192C6E5E3}" name="Siegele, Petra" initials="PS" userId="S::Petra.Siegele@oead.at::4cc119e3-fffb-424f-b452-7067fc5fa95a" providerId="AD"/>
  <p188:author id="{E51EB6EA-1991-852A-9863-E31135275C2B}" name="Bratke, Sara" initials="BS" userId="S::Sara.Bratke@oead.at::1d14bed0-6aa0-459e-8f7f-5b85fb213b35" providerId="AD"/>
  <p188:author id="{55EC3EF7-CC06-6A21-677B-3EC8BC4C9A69}" name="Mayrhofer, Melanie" initials="MM" userId="S::Melanie.Mayrhofer@oead.at::c1192788-eaf1-4d7b-a648-2ae09bf1e2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5E75"/>
    <a:srgbClr val="128C92"/>
    <a:srgbClr val="97BF0D"/>
    <a:srgbClr val="801657"/>
    <a:srgbClr val="4A378A"/>
    <a:srgbClr val="004658"/>
    <a:srgbClr val="D6DADE"/>
    <a:srgbClr val="2E87A8"/>
    <a:srgbClr val="005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166" autoAdjust="0"/>
  </p:normalViewPr>
  <p:slideViewPr>
    <p:cSldViewPr snapToGrid="0">
      <p:cViewPr>
        <p:scale>
          <a:sx n="60" d="100"/>
          <a:sy n="60" d="100"/>
        </p:scale>
        <p:origin x="756" y="-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40B9F-235A-4B48-8A98-4ECFCACA9E55}" type="datetimeFigureOut">
              <a:rPr lang="de-AT" smtClean="0"/>
              <a:t>25.04.2025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2B019-A877-4602-A647-504CE51685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737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174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Eurobarometer: 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EC Square Sans Pro"/>
              </a:rPr>
              <a:t>in den 27 EU-Mitgliedstaaten sowie in acht Nicht-EU-Ländern im Herbst 2024 durchgeführt. Dabei wurden insgesamt 34.207 Personen unterschiedlicher sozialer und demografischer Gruppen in ihrer jeweiligen Muttersprache befragt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678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4F5DB-9619-9BCA-62F7-1A32D3332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5873B57-E254-3BEE-FCFF-DF2A43AEE0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1DF977D-9311-BC60-E474-7FE4C2915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Eurobarometer: 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EC Square Sans Pro"/>
              </a:rPr>
              <a:t>in den 27 EU-Mitgliedstaaten sowie in acht Nicht-EU-Ländern im Herbst 2024 durchgeführt. Dabei wurden insgesamt 34.207 Personen unterschiedlicher sozialer und demografischer Gruppen in ihrer jeweiligen Muttersprache befragt 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F0CEF6-EA7F-96C0-712E-3D964A41D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41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  <a:buFont typeface="Symbol" panose="05050102010706020507" pitchFamily="18" charset="2"/>
              <a:buChar char=""/>
            </a:pPr>
            <a:r>
              <a:rPr lang="de-AT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Im Ländervergleich zeigt sich, dass in allen EU-Mitgliedstaaten die Mehrheit der Befragten der Ansicht ist, dass er Einfluss von Wissenschaft und Technologie auf die Gesellschaft insgesamt positiv ist. Am höchsten sind die Anteile mit 94% in Schweden bzw. jeweils 92% in Litauen und Portugal und am geringsten mit 65% in Rumänien, 72% in Österreich und 73% in Frankreich. Rumänien ist das einzige Land, in dem mehr als ein Viertel der Befragten den Einfluss insgesamt für negativ (32%) hält.</a:t>
            </a:r>
            <a:endParaRPr lang="de-A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 den anderen 25 Mitgliedstaaten sind die Befragten hingegen aktuell seltener der Meinung, dass Wissenschaft und Technologie einen positiven Einfluss haben, allen voran in Lettland (81%, -11), Österreich (72%, -8), Estland (88%, -8) und Luxemburg (86%, -8).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063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 Polen stimmen 42% zu und 32% nicht zu. Aber auch in Italien, Ungarn (jeweils 36%), Österreich und Portugal (jeweils 34%) ist die Zustimmung vergleichsweise hoch. Wissenschaftler […] ausreichend Zeit dafür auf[wenden], sich mit Menschen wie [ihnen] zu treffen, um ihre Arbeit zu erklären“. Im Vergleich zur Umfrage von 2021 ist die Zustimmung zu dieser Aussage in 22 Mitgliedstaaten gestiegen. Am stärksten der Fall ist dies in Belgien (30%, +14), Portugal (34%, +13) und Österreich (34%, +12).</a:t>
            </a:r>
          </a:p>
          <a:p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Die Befragten in Österreich (25%), Frankreich und Kroatien (jeweils 23%) antworten im Ländervergleich am häufigsten, dass die „</a:t>
            </a:r>
            <a:r>
              <a:rPr lang="de-A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Fähigkeit zur Zusammenarbeit mit Bürgern</a:t>
            </a:r>
            <a:r>
              <a:rPr lang="de-A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“ eine der Qualitäten ist, die sie sich bei Wissenschaftlern wünschen würden.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5340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EC Square Sans Pro"/>
              </a:rPr>
              <a:t>In sieben EU-Mitgliedstaaten </a:t>
            </a:r>
            <a:r>
              <a:rPr lang="de-DE" sz="1800" b="1" i="0" u="none" strike="noStrike" baseline="0" dirty="0">
                <a:solidFill>
                  <a:srgbClr val="000000"/>
                </a:solidFill>
                <a:latin typeface="EC Square Sans Pro"/>
              </a:rPr>
              <a:t>nimmt 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EC Square Sans Pro"/>
              </a:rPr>
              <a:t>jeweils mehr als jeder fünfte Befragte nach eigenen Angaben regelmäßig oder gelegentlich </a:t>
            </a:r>
            <a:r>
              <a:rPr lang="de-DE" sz="1800" b="1" i="0" u="none" strike="noStrike" baseline="0" dirty="0">
                <a:solidFill>
                  <a:srgbClr val="000000"/>
                </a:solidFill>
                <a:latin typeface="EC Square Sans Pro"/>
              </a:rPr>
              <a:t>aktiv an wissenschaftlichen Projekten teil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EC Square Sans Pro"/>
              </a:rPr>
              <a:t>. Am ehesten tun dies die Befragten in den Niederlanden (31%), Belgien und Luxemburg (jeweils 26%). </a:t>
            </a:r>
            <a:r>
              <a:rPr lang="de-A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Die höchsten Anteile an Befragten, die „regelmäßig“ an wissenschaftlichen Projekten teilnehmen, gibt es in Österreich und den Niederlanden (jeweils 10%).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1801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E860F-EB9C-D83C-EE08-25E3469CF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88ACD67-0C43-3672-C318-5D20127C5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B3EF228-B297-3DF6-5CA3-7A9F3CD66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800" b="0" i="0" u="none" strike="noStrike" baseline="0" dirty="0">
              <a:latin typeface="EC Square Sans Pro"/>
            </a:endParaRPr>
          </a:p>
          <a:p>
            <a:r>
              <a:rPr lang="de-DE" sz="1800" b="0" i="0" u="none" strike="noStrike" baseline="0" dirty="0">
                <a:latin typeface="EC Square Sans Pro"/>
              </a:rPr>
              <a:t>Nach Ansicht der Mehrheit der Befragten in allen EU-Mitgliedstaaten ist der Begriff „</a:t>
            </a:r>
            <a:r>
              <a:rPr lang="de-DE" sz="1800" b="1" i="0" u="none" strike="noStrike" baseline="0" dirty="0">
                <a:latin typeface="EC Square Sans Pro"/>
              </a:rPr>
              <a:t>unmoralisch</a:t>
            </a:r>
            <a:r>
              <a:rPr lang="de-DE" sz="1800" b="0" i="0" u="none" strike="noStrike" baseline="0" dirty="0">
                <a:latin typeface="EC Square Sans Pro"/>
              </a:rPr>
              <a:t>“ eine schlechte Beschreibung für die Eigenschaften von Wissenschaftlern. In folgenden Ländern teilen mehr als acht von zehn Befragten diese Meinung: Schweden (85%), Niederlande (82%) und Ungarn (81%). </a:t>
            </a:r>
          </a:p>
          <a:p>
            <a:r>
              <a:rPr lang="de-DE" sz="1800" b="0" i="0" u="none" strike="noStrike" baseline="0" dirty="0">
                <a:latin typeface="EC Square Sans Pro"/>
              </a:rPr>
              <a:t>Am weitesten verbreitet ist die Ansicht, dass der Begriff „unmoralisch“ Wissenschaftler gut beschreibt, unter Befragten in Polen (36%), Slowenien (30%) und Österreich (28%). </a:t>
            </a:r>
          </a:p>
          <a:p>
            <a:endParaRPr lang="de-AT" sz="1800" b="0" i="0" u="none" strike="noStrike" baseline="0" dirty="0">
              <a:latin typeface="EC Square Sans Pro"/>
            </a:endParaRPr>
          </a:p>
          <a:p>
            <a:r>
              <a:rPr lang="de-DE" sz="1800" b="0" i="0" u="none" strike="noStrike" baseline="0" dirty="0">
                <a:latin typeface="EC Square Sans Pro"/>
              </a:rPr>
              <a:t>Gegenüber der Umfrage von 2021 ist der Anteil an Befragten, die sagen, dass „unmoralisch“ eine Eigenschaft ist, die Wissenschaftler treffend beschreibt, in 15 EU-Mitgliedstaaten gestiegen. Dies lässt sich insbesondere in Zypern (25%, +11), Österreich (28%, +9), Kroatien (27%, +9), Belgien (25%, +9) und Polen (36%, +9) beobachten.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687284-5814-5C0F-8C3D-B69E5AB91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3544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A3D71-EE05-E19A-E0B6-C3FF16841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36E9E80-E37C-FF2E-CA39-3C8774957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FD2155F-B361-212C-875D-2A55F0AE7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Eurobarometer: 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EC Square Sans Pro"/>
              </a:rPr>
              <a:t>in den 27 EU-Mitgliedstaaten sowie in acht Nicht-EU-Ländern im Herbst 2024 durchgeführt. Dabei wurden insgesamt 34.207 Personen unterschiedlicher sozialer und demografischer Gruppen in ihrer jeweiligen Muttersprache befragt 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2A440D-CCEF-AB87-564D-27D21F5A0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4167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1000"/>
              </a:spcBef>
              <a:buClr>
                <a:srgbClr val="005E75"/>
              </a:buClr>
              <a:buSzPts val="1200"/>
              <a:buFont typeface="Calibri" panose="020F050202020403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“While no country has low trust in scientists on average, lack of</a:t>
            </a:r>
            <a:r>
              <a:rPr lang="de-A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 in scientists by even a small minority needs to be taken seriously.</a:t>
            </a:r>
            <a:r>
              <a:rPr lang="de-A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Distrusting minorities may affect considerations of scientific</a:t>
            </a:r>
            <a:r>
              <a:rPr lang="de-A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 in policymaking, as well as decisions by individuals that</a:t>
            </a:r>
            <a:r>
              <a:rPr lang="de-A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affect society at large, especially if they receive extensive news</a:t>
            </a:r>
            <a:r>
              <a:rPr lang="de-A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coverage and include people in positions of power that can</a:t>
            </a:r>
            <a:r>
              <a:rPr lang="de-A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influence policymaking”</a:t>
            </a:r>
            <a:endParaRPr lang="de-A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64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mailto:vorname.nachname@oead.at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mailto:vorname.nachname@oead.at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eitfarb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F317-E8BE-436E-999A-876EF03BA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2073" y="1225880"/>
            <a:ext cx="5906311" cy="193546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Titelfolie ein- oder auch zweizeilig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0606FA-7932-43DB-B764-3492A80E7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2073" y="3334574"/>
            <a:ext cx="5906310" cy="72415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Optionaler Untertitel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75FF89D-FF87-443B-9102-09C4F77A99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1564" y="4232275"/>
            <a:ext cx="5906311" cy="14001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de-AT" sz="240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Vorname Nachname</a:t>
            </a:r>
          </a:p>
          <a:p>
            <a:pPr marL="0" lvl="0" indent="0">
              <a:buNone/>
            </a:pPr>
            <a:r>
              <a:rPr lang="de-DE" dirty="0"/>
              <a:t>Organisation</a:t>
            </a:r>
          </a:p>
          <a:p>
            <a:pPr marL="0" lvl="0" indent="0">
              <a:buNone/>
            </a:pPr>
            <a:r>
              <a:rPr lang="de-DE" dirty="0"/>
              <a:t>Ort, TT. Monat Jahr</a:t>
            </a:r>
          </a:p>
          <a:p>
            <a:pPr marL="0" lv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2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60D18-CBE8-4611-B719-172B2B40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9DBB1-375E-4803-B928-888908D43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2800" y="1923736"/>
            <a:ext cx="4730400" cy="392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DDC7FE-E7C2-4273-8307-435DCA48D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3736"/>
            <a:ext cx="4752000" cy="392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DDCBA3AD-52CC-4570-8E2C-196B8F400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8B1696C4-12BA-455E-A3E8-CC8211C75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218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einem Titel und Zwischen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B86C2-488A-4E9F-AB0B-CC1E7E57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000" y="994853"/>
            <a:ext cx="9648000" cy="8640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351FE7-4CCA-4779-82C3-621121BF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54" y="192028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2505075"/>
            <a:ext cx="4752000" cy="342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E30CB-A265-45D1-8B5A-5DA3E1290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5437" y="192028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D8C3FF-D6F6-4904-A35D-D9C5DB357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752000" cy="34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7013AA07-CF82-4CA1-8D1D-61A3B3E3C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248C03B0-F34E-495B-8C98-9C2316A9CA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4231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zwei Titel und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351FE7-4CCA-4779-82C3-621121BF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2000" y="994853"/>
            <a:ext cx="4752000" cy="864000"/>
          </a:xfrm>
        </p:spPr>
        <p:txBody>
          <a:bodyPr anchor="ctr">
            <a:normAutofit/>
          </a:bodyPr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2505075"/>
            <a:ext cx="4752000" cy="342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E30CB-A265-45D1-8B5A-5DA3E1290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8000" y="994853"/>
            <a:ext cx="4752000" cy="864000"/>
          </a:xfrm>
        </p:spPr>
        <p:txBody>
          <a:bodyPr anchor="ctr">
            <a:normAutofit/>
          </a:bodyPr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D8C3FF-D6F6-4904-A35D-D9C5DB357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752000" cy="34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C466D54-DE0E-4352-AADC-FB72848427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59854" y="192028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514C824-9C76-4CA4-B925-87A4890FF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5437" y="192028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AA78C1BA-BB22-44B8-B9C8-33A999705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24B8FA71-BAD5-42D8-950C-343240618A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7863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zwei Objektfe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3787122"/>
            <a:ext cx="4752000" cy="21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D8C3FF-D6F6-4904-A35D-D9C5DB357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787122"/>
            <a:ext cx="4752000" cy="21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C466D54-DE0E-4352-AADC-FB72848427C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59854" y="319291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514C824-9C76-4CA4-B925-87A4890FFA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5437" y="319291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AAA386A-440E-465B-8095-531B8BF39F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60475" y="1027522"/>
            <a:ext cx="4751379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160AF185-9869-42E2-9998-4505EAD267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80148" y="1027522"/>
            <a:ext cx="4751379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4C93841F-C097-410A-8440-7D9E204BB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427377B6-6A35-41CD-A20E-4715A49741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69596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3 Objektfe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3787122"/>
            <a:ext cx="3072039" cy="216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D8C3FF-D6F6-4904-A35D-D9C5DB357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60108" y="3787122"/>
            <a:ext cx="3064092" cy="21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C466D54-DE0E-4352-AADC-FB72848427C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59854" y="3192911"/>
            <a:ext cx="3060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514C824-9C76-4CA4-B925-87A4890FFA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9981" y="3192911"/>
            <a:ext cx="3060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AAA386A-440E-465B-8095-531B8BF39F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60476" y="1027522"/>
            <a:ext cx="3060000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160AF185-9869-42E2-9998-4505EAD267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62338" y="1027522"/>
            <a:ext cx="3060000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92210035-1319-4008-970B-89B0221B15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864200" y="1027522"/>
            <a:ext cx="3060000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04868E06-DB0E-4B23-84D3-CBAA78DC3F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0108" y="3192911"/>
            <a:ext cx="3060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17AE4EA6-D870-4030-82E5-C833765E800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61185" y="3787122"/>
            <a:ext cx="3064092" cy="21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BE85166F-5737-4363-8992-4352424C3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C365171A-B759-4F39-9AC4-A17EFA1E2F3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40725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lientitel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6E598-C826-4CDC-9204-44F064B69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194" y="1046529"/>
            <a:ext cx="9625780" cy="842656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und Inhalt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51271-591D-4CC2-BE48-E5EED3D3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1975450"/>
            <a:ext cx="9648000" cy="3924000"/>
          </a:xfrm>
        </p:spPr>
        <p:txBody>
          <a:bodyPr/>
          <a:lstStyle>
            <a:lvl1pPr marL="0" indent="0">
              <a:buClr>
                <a:schemeClr val="tx2"/>
              </a:buClr>
              <a:buFont typeface="Symbol" panose="05050102010706020507" pitchFamily="18" charset="2"/>
              <a:buNone/>
              <a:defRPr sz="2400"/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2200"/>
            </a:lvl2pPr>
            <a:lvl3pPr marL="11430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3pPr>
            <a:lvl4pPr marL="16002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5165FB90-61FA-4473-A4FA-AB00FEBE5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AAFB4DF8-2891-4B4A-8A6D-4E3546F66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9250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997A1050-9BBE-4AB0-A3ED-A040E7B23E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5" y="962025"/>
            <a:ext cx="9734550" cy="4933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AT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8C2A03B8-2BF5-473F-A9A8-978EE8DA5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7F9420B5-12C6-4BB6-BCCA-EC04A0666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66251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 warm grey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77DD5-6257-4F51-A69D-691B6A8E4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2000" y="1408518"/>
            <a:ext cx="5827540" cy="1913356"/>
          </a:xfrm>
        </p:spPr>
        <p:txBody>
          <a:bodyPr anchor="b">
            <a:normAutofit/>
          </a:bodyPr>
          <a:lstStyle>
            <a:lvl1pPr algn="l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Vielen Dank für Ihre Aufmerksamkeit! </a:t>
            </a:r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BF70383-462D-4D11-83AD-1F0874A3A687}"/>
              </a:ext>
            </a:extLst>
          </p:cNvPr>
          <p:cNvSpPr txBox="1"/>
          <p:nvPr userDrawn="1"/>
        </p:nvSpPr>
        <p:spPr>
          <a:xfrm>
            <a:off x="1272000" y="3740727"/>
            <a:ext cx="5827540" cy="163760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endParaRPr lang="de-AT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8D88044-5C37-409F-9166-7D8CF7AF64F3}"/>
              </a:ext>
            </a:extLst>
          </p:cNvPr>
          <p:cNvSpPr txBox="1">
            <a:spLocks/>
          </p:cNvSpPr>
          <p:nvPr userDrawn="1"/>
        </p:nvSpPr>
        <p:spPr>
          <a:xfrm>
            <a:off x="1272000" y="3664038"/>
            <a:ext cx="5827540" cy="19133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AT" sz="3200" b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0070F00-E845-4207-AF80-F29F2779A26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72000" y="3536127"/>
            <a:ext cx="582754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Vorname Nachname</a:t>
            </a:r>
          </a:p>
          <a:p>
            <a:r>
              <a:rPr lang="de-AT" dirty="0"/>
              <a:t>Organisation</a:t>
            </a:r>
          </a:p>
          <a:p>
            <a:r>
              <a:rPr lang="de-AT" dirty="0">
                <a:hlinkClick r:id="rId3"/>
              </a:rPr>
              <a:t>vorname.nachname@oead.at</a:t>
            </a:r>
            <a:r>
              <a:rPr lang="de-AT" dirty="0"/>
              <a:t> </a:t>
            </a:r>
          </a:p>
          <a:p>
            <a:r>
              <a:rPr lang="de-AT" dirty="0"/>
              <a:t>Ort, TT. Monat Jahr</a:t>
            </a:r>
          </a:p>
          <a:p>
            <a:pPr lvl="0"/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CB3786DE-3AD6-47AE-83CB-632E279FE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FBA4B3F2-E1AC-43E1-95F1-E146B8385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02499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Leitfarb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F317-E8BE-436E-999A-876EF03BA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2073" y="1225880"/>
            <a:ext cx="5906311" cy="193546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Titelfolie ein- oder auch zweizeilig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0606FA-7932-43DB-B764-3492A80E7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2073" y="3334574"/>
            <a:ext cx="5906310" cy="72415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Optionaler Untertitel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75FF89D-FF87-443B-9102-09C4F77A99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1564" y="4232275"/>
            <a:ext cx="5906311" cy="14001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de-AT" sz="240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Vorname Nachname</a:t>
            </a:r>
          </a:p>
          <a:p>
            <a:pPr marL="0" lvl="0" indent="0">
              <a:buNone/>
            </a:pPr>
            <a:r>
              <a:rPr lang="de-DE" dirty="0"/>
              <a:t>Organisation</a:t>
            </a:r>
          </a:p>
          <a:p>
            <a:pPr marL="0" lvl="0" indent="0">
              <a:buNone/>
            </a:pPr>
            <a:r>
              <a:rPr lang="de-DE" dirty="0"/>
              <a:t>Ort, TT. Monat Jahr</a:t>
            </a:r>
          </a:p>
          <a:p>
            <a:pPr marL="0" lv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49149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_Leitfarbe_mit_Fremd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F317-E8BE-436E-999A-876EF03BA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2073" y="1225880"/>
            <a:ext cx="5906311" cy="193546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Titelfolie ein- oder auch zweizeilig (Fremdlogo)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0606FA-7932-43DB-B764-3492A80E7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2073" y="3334574"/>
            <a:ext cx="5906310" cy="72415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Optionaler Untertitel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75FF89D-FF87-443B-9102-09C4F77A99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1564" y="4232275"/>
            <a:ext cx="5906311" cy="14001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de-AT" sz="240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Vorname Nachname</a:t>
            </a:r>
          </a:p>
          <a:p>
            <a:pPr marL="0" lvl="0" indent="0">
              <a:buNone/>
            </a:pPr>
            <a:r>
              <a:rPr lang="de-DE" dirty="0"/>
              <a:t>Organisation</a:t>
            </a:r>
          </a:p>
          <a:p>
            <a:pPr marL="0" lvl="0" indent="0">
              <a:buNone/>
            </a:pPr>
            <a:r>
              <a:rPr lang="de-DE" dirty="0"/>
              <a:t>Ort, TT. Monat Jahr</a:t>
            </a:r>
          </a:p>
          <a:p>
            <a:pPr marL="0" lvl="0" indent="0">
              <a:buNone/>
            </a:pPr>
            <a:endParaRPr lang="de-AT" dirty="0"/>
          </a:p>
        </p:txBody>
      </p:sp>
      <p:pic>
        <p:nvPicPr>
          <p:cNvPr id="9" name="Grafik 8" descr="Bundesministerium für Bildung, Wissenschaft und Forschung">
            <a:extLst>
              <a:ext uri="{FF2B5EF4-FFF2-40B4-BE49-F238E27FC236}">
                <a16:creationId xmlns:a16="http://schemas.microsoft.com/office/drawing/2014/main" id="{1BF36714-FF78-4FDB-8F7E-E9E08A59A8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01" y="6224418"/>
            <a:ext cx="1199515" cy="40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89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Leitfarbe_mit_Fremd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F317-E8BE-436E-999A-876EF03BA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2073" y="1225880"/>
            <a:ext cx="5906311" cy="193546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Titelfolie ein- oder auch zweizeilig (Fremdlogo)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0606FA-7932-43DB-B764-3492A80E7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2073" y="3334574"/>
            <a:ext cx="5906310" cy="72415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Optionaler Untertitel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75FF89D-FF87-443B-9102-09C4F77A99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1564" y="4232275"/>
            <a:ext cx="5906311" cy="14001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de-AT" sz="240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Vorname Nachname</a:t>
            </a:r>
          </a:p>
          <a:p>
            <a:pPr marL="0" lvl="0" indent="0">
              <a:buNone/>
            </a:pPr>
            <a:r>
              <a:rPr lang="de-DE" dirty="0"/>
              <a:t>Organisation</a:t>
            </a:r>
          </a:p>
          <a:p>
            <a:pPr marL="0" lvl="0" indent="0">
              <a:buNone/>
            </a:pPr>
            <a:r>
              <a:rPr lang="de-DE" dirty="0"/>
              <a:t>Ort, TT. Monat Jahr</a:t>
            </a:r>
          </a:p>
          <a:p>
            <a:pPr marL="0" lvl="0" indent="0">
              <a:buNone/>
            </a:pPr>
            <a:endParaRPr lang="de-AT" dirty="0"/>
          </a:p>
        </p:txBody>
      </p:sp>
      <p:pic>
        <p:nvPicPr>
          <p:cNvPr id="9" name="Grafik 8" descr="Bundesministerium für Bildung, Wissenschaft und Forschung">
            <a:extLst>
              <a:ext uri="{FF2B5EF4-FFF2-40B4-BE49-F238E27FC236}">
                <a16:creationId xmlns:a16="http://schemas.microsoft.com/office/drawing/2014/main" id="{1BF36714-FF78-4FDB-8F7E-E9E08A59A8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01" y="6224418"/>
            <a:ext cx="1199515" cy="40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9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 mit  Titel und Zwischen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B86C2-488A-4E9F-AB0B-CC1E7E57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000" y="994853"/>
            <a:ext cx="9648000" cy="8640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351FE7-4CCA-4779-82C3-621121BF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54" y="1920281"/>
            <a:ext cx="9660146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2505075"/>
            <a:ext cx="9660146" cy="342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A7D2B5FE-4664-411A-9EE8-3C306FD7C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449BBFB7-631B-4A4F-A8CC-82AE1E93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34696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 mit einem Titel und Zwischen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B86C2-488A-4E9F-AB0B-CC1E7E57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000" y="994853"/>
            <a:ext cx="9648000" cy="8640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351FE7-4CCA-4779-82C3-621121BF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54" y="192028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2505075"/>
            <a:ext cx="4752000" cy="342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E30CB-A265-45D1-8B5A-5DA3E1290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5437" y="192028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D8C3FF-D6F6-4904-A35D-D9C5DB357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752000" cy="34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7013AA07-CF82-4CA1-8D1D-61A3B3E3C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248C03B0-F34E-495B-8C98-9C2316A9CA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80146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 mit zwei Titel und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351FE7-4CCA-4779-82C3-621121BF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2000" y="994853"/>
            <a:ext cx="4752000" cy="864000"/>
          </a:xfrm>
        </p:spPr>
        <p:txBody>
          <a:bodyPr anchor="ctr">
            <a:normAutofit/>
          </a:bodyPr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2505075"/>
            <a:ext cx="4752000" cy="342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E30CB-A265-45D1-8B5A-5DA3E1290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8000" y="994853"/>
            <a:ext cx="4752000" cy="864000"/>
          </a:xfrm>
        </p:spPr>
        <p:txBody>
          <a:bodyPr anchor="ctr">
            <a:normAutofit/>
          </a:bodyPr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D8C3FF-D6F6-4904-A35D-D9C5DB357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752000" cy="34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C466D54-DE0E-4352-AADC-FB72848427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59854" y="192028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514C824-9C76-4CA4-B925-87A4890FF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5437" y="192028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AA78C1BA-BB22-44B8-B9C8-33A999705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24B8FA71-BAD5-42D8-950C-343240618A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5189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 mit zwei Objektfe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3787122"/>
            <a:ext cx="4752000" cy="21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D8C3FF-D6F6-4904-A35D-D9C5DB357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787122"/>
            <a:ext cx="4752000" cy="21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C466D54-DE0E-4352-AADC-FB72848427C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59854" y="319291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514C824-9C76-4CA4-B925-87A4890FFA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5437" y="319291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AAA386A-440E-465B-8095-531B8BF39F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60475" y="1027522"/>
            <a:ext cx="4751379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160AF185-9869-42E2-9998-4505EAD267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80148" y="1027522"/>
            <a:ext cx="4751379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4C93841F-C097-410A-8440-7D9E204BB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427377B6-6A35-41CD-A20E-4715A49741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48189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 mit 3 Objektfe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3787122"/>
            <a:ext cx="3072039" cy="216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D8C3FF-D6F6-4904-A35D-D9C5DB357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60108" y="3787122"/>
            <a:ext cx="3064092" cy="21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C466D54-DE0E-4352-AADC-FB72848427C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59854" y="3192911"/>
            <a:ext cx="3060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514C824-9C76-4CA4-B925-87A4890FFA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9981" y="3192911"/>
            <a:ext cx="3060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AAA386A-440E-465B-8095-531B8BF39F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60476" y="1027522"/>
            <a:ext cx="3060000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160AF185-9869-42E2-9998-4505EAD267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62338" y="1027522"/>
            <a:ext cx="3060000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92210035-1319-4008-970B-89B0221B15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864200" y="1027522"/>
            <a:ext cx="3060000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04868E06-DB0E-4B23-84D3-CBAA78DC3F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0108" y="3192911"/>
            <a:ext cx="3060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17AE4EA6-D870-4030-82E5-C833765E800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61185" y="3787122"/>
            <a:ext cx="3064092" cy="21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BE85166F-5737-4363-8992-4352424C3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C365171A-B759-4F39-9AC4-A17EFA1E2F3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62291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e 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997A1050-9BBE-4AB0-A3ED-A040E7B23E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5" y="962025"/>
            <a:ext cx="9734550" cy="4933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AT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8C2A03B8-2BF5-473F-A9A8-978EE8DA5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7F9420B5-12C6-4BB6-BCCA-EC04A0666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0874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folie warm grey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77DD5-6257-4F51-A69D-691B6A8E4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2000" y="1408518"/>
            <a:ext cx="5827540" cy="1913356"/>
          </a:xfrm>
        </p:spPr>
        <p:txBody>
          <a:bodyPr anchor="b">
            <a:normAutofit/>
          </a:bodyPr>
          <a:lstStyle>
            <a:lvl1pPr algn="l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Vielen Dank für Ihre Aufmerksamkeit! </a:t>
            </a:r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BF70383-462D-4D11-83AD-1F0874A3A687}"/>
              </a:ext>
            </a:extLst>
          </p:cNvPr>
          <p:cNvSpPr txBox="1"/>
          <p:nvPr userDrawn="1"/>
        </p:nvSpPr>
        <p:spPr>
          <a:xfrm>
            <a:off x="1272000" y="3740727"/>
            <a:ext cx="5827540" cy="163760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endParaRPr lang="de-AT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8D88044-5C37-409F-9166-7D8CF7AF64F3}"/>
              </a:ext>
            </a:extLst>
          </p:cNvPr>
          <p:cNvSpPr txBox="1">
            <a:spLocks/>
          </p:cNvSpPr>
          <p:nvPr userDrawn="1"/>
        </p:nvSpPr>
        <p:spPr>
          <a:xfrm>
            <a:off x="1272000" y="3664038"/>
            <a:ext cx="5827540" cy="19133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AT" sz="3200" b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0070F00-E845-4207-AF80-F29F2779A26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72000" y="3536127"/>
            <a:ext cx="582754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Vorname Nachname</a:t>
            </a:r>
          </a:p>
          <a:p>
            <a:r>
              <a:rPr lang="de-AT" dirty="0"/>
              <a:t>Organisation</a:t>
            </a:r>
          </a:p>
          <a:p>
            <a:r>
              <a:rPr lang="de-AT" dirty="0">
                <a:hlinkClick r:id="rId3"/>
              </a:rPr>
              <a:t>vorname.nachname@oead.at</a:t>
            </a:r>
            <a:r>
              <a:rPr lang="de-AT" dirty="0"/>
              <a:t> </a:t>
            </a:r>
          </a:p>
          <a:p>
            <a:r>
              <a:rPr lang="de-AT" dirty="0"/>
              <a:t>Ort, TT. Monat Jahr</a:t>
            </a:r>
          </a:p>
          <a:p>
            <a:pPr lvl="0"/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CB3786DE-3AD6-47AE-83CB-632E279FE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FBA4B3F2-E1AC-43E1-95F1-E146B8385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862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cool grey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6E598-C826-4CDC-9204-44F064B69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194" y="1046529"/>
            <a:ext cx="9625780" cy="842656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und Inhalt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51271-591D-4CC2-BE48-E5EED3D3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1975450"/>
            <a:ext cx="9648000" cy="3924000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ymbol" panose="05050102010706020507" pitchFamily="18" charset="2"/>
              <a:buChar char=""/>
              <a:defRPr sz="2400"/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2200"/>
            </a:lvl2pPr>
            <a:lvl3pPr marL="11430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3pPr>
            <a:lvl4pPr marL="16002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352391C7-D9C4-4076-9B31-BED063D81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01ECADF8-8210-451D-A86E-76FDA0ECC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1730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 cool grey 1_mit_Fremd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6E598-C826-4CDC-9204-44F064B69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194" y="1046529"/>
            <a:ext cx="9625780" cy="842656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und Inhalt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51271-591D-4CC2-BE48-E5EED3D3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1975450"/>
            <a:ext cx="9648000" cy="3924000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ymbol" panose="05050102010706020507" pitchFamily="18" charset="2"/>
              <a:buChar char=""/>
              <a:defRPr sz="2400"/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2200"/>
            </a:lvl2pPr>
            <a:lvl3pPr marL="11430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3pPr>
            <a:lvl4pPr marL="16002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6" name="Grafik 5" descr="Bundesministerium für Bildung, Wissenschaft und Forschung">
            <a:extLst>
              <a:ext uri="{FF2B5EF4-FFF2-40B4-BE49-F238E27FC236}">
                <a16:creationId xmlns:a16="http://schemas.microsoft.com/office/drawing/2014/main" id="{F600B35A-1B58-4F2D-BE99-ED7EB8D333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01" y="6224418"/>
            <a:ext cx="1199515" cy="4013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DA03FF4F-9283-4B57-A10C-B71E75EB2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1CE2AD7E-624A-4223-BBBB-C2B5813F7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986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cool grey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6E598-C826-4CDC-9204-44F064B69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194" y="1046529"/>
            <a:ext cx="9625780" cy="842656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und Inhalt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51271-591D-4CC2-BE48-E5EED3D3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1975450"/>
            <a:ext cx="9648000" cy="3924000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ymbol" panose="05050102010706020507" pitchFamily="18" charset="2"/>
              <a:buChar char=""/>
              <a:defRPr sz="2400"/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2200"/>
            </a:lvl2pPr>
            <a:lvl3pPr marL="11430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3pPr>
            <a:lvl4pPr marL="16002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031705C2-AE10-4555-A776-6DCD61100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DE8D3544-654C-4DB2-A0B4-BE9C8AF2D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3212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warm grey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6E598-C826-4CDC-9204-44F064B69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194" y="1046529"/>
            <a:ext cx="9625780" cy="842656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und Inhalt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51271-591D-4CC2-BE48-E5EED3D3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1975450"/>
            <a:ext cx="9648000" cy="3924000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ymbol" panose="05050102010706020507" pitchFamily="18" charset="2"/>
              <a:buChar char=""/>
              <a:defRPr sz="2400"/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2200"/>
            </a:lvl2pPr>
            <a:lvl3pPr marL="11430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3pPr>
            <a:lvl4pPr marL="16002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34FDD5C-DC9A-4FB1-A831-7E91A5D4B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17E8830F-2863-42DA-8D96-8C14EED40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129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warm grey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6E598-C826-4CDC-9204-44F064B69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194" y="1046529"/>
            <a:ext cx="9625780" cy="842656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und Inhalt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51271-591D-4CC2-BE48-E5EED3D3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1975450"/>
            <a:ext cx="9648000" cy="3924000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ymbol" panose="05050102010706020507" pitchFamily="18" charset="2"/>
              <a:buChar char=""/>
              <a:defRPr sz="2400"/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2200"/>
            </a:lvl2pPr>
            <a:lvl3pPr marL="11430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3pPr>
            <a:lvl4pPr marL="16002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B73A6E5C-EE85-45FF-AF36-16CDA79F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BAF85C4E-C3E0-4F81-AF56-D8DD467C9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3857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 Subfarbe Leitfarbe 50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77DD5-6257-4F51-A69D-691B6A8E4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2000" y="1408518"/>
            <a:ext cx="5827540" cy="191335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Abschnittstitel einzeilig oder zweizeilig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D09D9A-880B-4723-92F0-C0DB1693F8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72000" y="3536127"/>
            <a:ext cx="582754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Optionaler Untertitel</a:t>
            </a:r>
          </a:p>
        </p:txBody>
      </p:sp>
      <p:sp>
        <p:nvSpPr>
          <p:cNvPr id="5" name="Fußzeilenplatzhalter 7">
            <a:extLst>
              <a:ext uri="{FF2B5EF4-FFF2-40B4-BE49-F238E27FC236}">
                <a16:creationId xmlns:a16="http://schemas.microsoft.com/office/drawing/2014/main" id="{2E5D7BA2-0C37-4D36-AEEF-7B4CAA1D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</p:spTree>
    <p:extLst>
      <p:ext uri="{BB962C8B-B14F-4D97-AF65-F5344CB8AC3E}">
        <p14:creationId xmlns:p14="http://schemas.microsoft.com/office/powerpoint/2010/main" val="365902608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 Titel und Zwischen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B86C2-488A-4E9F-AB0B-CC1E7E57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000" y="994853"/>
            <a:ext cx="9648000" cy="8640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351FE7-4CCA-4779-82C3-621121BF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54" y="1920281"/>
            <a:ext cx="9660146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2505075"/>
            <a:ext cx="9660146" cy="342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A7D2B5FE-4664-411A-9EE8-3C306FD7C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449BBFB7-631B-4A4F-A8CC-82AE1E93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1367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0190570-2509-4609-9D39-A5CF1824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800" y="1006070"/>
            <a:ext cx="9648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dirty="0"/>
              <a:t>Mastertitelformat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25CA82-935B-477D-A578-F3C5C2260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2800" y="1980896"/>
            <a:ext cx="9648000" cy="39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F11CBF7D-542B-4389-A12C-DA4F193FD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www.oead.at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4FE89262-3BA8-475F-840C-C0621AA5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5689" y="6208651"/>
            <a:ext cx="76320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7498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49" r:id="rId18"/>
    <p:sldLayoutId id="2147483665" r:id="rId19"/>
    <p:sldLayoutId id="2147483657" r:id="rId20"/>
    <p:sldLayoutId id="2147483656" r:id="rId21"/>
    <p:sldLayoutId id="2147483653" r:id="rId22"/>
    <p:sldLayoutId id="2147483658" r:id="rId23"/>
    <p:sldLayoutId id="2147483659" r:id="rId24"/>
    <p:sldLayoutId id="2147483655" r:id="rId25"/>
    <p:sldLayoutId id="2147483661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AT" sz="2600" b="1" kern="1200" dirty="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uropa.eu/eurobarometer/surveys/detail/322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uropa.eu/eurobarometer/surveys/detail/322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uropa.eu/eurobarometer/surveys/detail/322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uropa.eu/eurobarometer/surveys/detail/322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oi.org/10.1038/s41562-024-02090-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9ADE1CC-3385-45F9-8682-373AA62A0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220" y="3334574"/>
            <a:ext cx="5906310" cy="724156"/>
          </a:xfrm>
        </p:spPr>
        <p:txBody>
          <a:bodyPr>
            <a:normAutofit fontScale="92500" lnSpcReduction="20000"/>
          </a:bodyPr>
          <a:lstStyle/>
          <a:p>
            <a:r>
              <a:rPr lang="de-DE" dirty="0">
                <a:solidFill>
                  <a:schemeClr val="bg1"/>
                </a:solidFill>
              </a:rPr>
              <a:t>Einblicke in Eurobarometer und TISP-Studie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DB3977-46C7-4D71-8045-DD15D9FB31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711" y="4232275"/>
            <a:ext cx="5906311" cy="1400175"/>
          </a:xfrm>
        </p:spPr>
        <p:txBody>
          <a:bodyPr/>
          <a:lstStyle/>
          <a:p>
            <a:pPr marL="0" indent="0">
              <a:buNone/>
            </a:pPr>
            <a:endParaRPr lang="de-A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AT" dirty="0" err="1">
                <a:solidFill>
                  <a:schemeClr val="bg1"/>
                </a:solidFill>
              </a:rPr>
              <a:t>OeAD</a:t>
            </a:r>
            <a:r>
              <a:rPr lang="de-AT" dirty="0">
                <a:solidFill>
                  <a:schemeClr val="bg1"/>
                </a:solidFill>
              </a:rPr>
              <a:t> | Netzwerktreffen</a:t>
            </a:r>
          </a:p>
          <a:p>
            <a:pPr marL="0" indent="0">
              <a:buNone/>
            </a:pPr>
            <a:r>
              <a:rPr lang="de-AT" dirty="0">
                <a:solidFill>
                  <a:schemeClr val="bg1"/>
                </a:solidFill>
              </a:rPr>
              <a:t>16. Mai 2025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BA7CFF8-9A54-BEE2-57E5-6F1DB4E30AFA}"/>
              </a:ext>
            </a:extLst>
          </p:cNvPr>
          <p:cNvSpPr txBox="1">
            <a:spLocks/>
          </p:cNvSpPr>
          <p:nvPr/>
        </p:nvSpPr>
        <p:spPr>
          <a:xfrm>
            <a:off x="717712" y="1334446"/>
            <a:ext cx="6491162" cy="19133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AT" sz="4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4000" dirty="0"/>
              <a:t>Aktuelle Ergebnisse zu Einstellungen zur Wissenschaft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3851C910-2944-1058-1E19-94CFDDE1E70A}"/>
              </a:ext>
            </a:extLst>
          </p:cNvPr>
          <p:cNvSpPr txBox="1">
            <a:spLocks/>
          </p:cNvSpPr>
          <p:nvPr/>
        </p:nvSpPr>
        <p:spPr>
          <a:xfrm>
            <a:off x="1272000" y="3536127"/>
            <a:ext cx="5827540" cy="1500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dirty="0"/>
          </a:p>
        </p:txBody>
      </p:sp>
      <p:pic>
        <p:nvPicPr>
          <p:cNvPr id="14" name="Grafik 13" descr="Lupe und Fragezeichen">
            <a:extLst>
              <a:ext uri="{FF2B5EF4-FFF2-40B4-BE49-F238E27FC236}">
                <a16:creationId xmlns:a16="http://schemas.microsoft.com/office/drawing/2014/main" id="{07B3D25C-DBBA-F544-F6A0-A2A4158C6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5" r="27295"/>
          <a:stretch/>
        </p:blipFill>
        <p:spPr>
          <a:xfrm>
            <a:off x="7315200" y="877620"/>
            <a:ext cx="4615542" cy="5717437"/>
          </a:xfrm>
          <a:custGeom>
            <a:avLst/>
            <a:gdLst>
              <a:gd name="connsiteX0" fmla="*/ 272499 w 5307417"/>
              <a:gd name="connsiteY0" fmla="*/ 0 h 5744151"/>
              <a:gd name="connsiteX1" fmla="*/ 5307417 w 5307417"/>
              <a:gd name="connsiteY1" fmla="*/ 0 h 5744151"/>
              <a:gd name="connsiteX2" fmla="*/ 5307417 w 5307417"/>
              <a:gd name="connsiteY2" fmla="*/ 5744151 h 5744151"/>
              <a:gd name="connsiteX3" fmla="*/ 996214 w 5307417"/>
              <a:gd name="connsiteY3" fmla="*/ 5744151 h 5744151"/>
              <a:gd name="connsiteX4" fmla="*/ 991531 w 5307417"/>
              <a:gd name="connsiteY4" fmla="*/ 5480985 h 5744151"/>
              <a:gd name="connsiteX5" fmla="*/ 206808 w 5307417"/>
              <a:gd name="connsiteY5" fmla="*/ 215876 h 574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7417" h="5744151">
                <a:moveTo>
                  <a:pt x="272499" y="0"/>
                </a:moveTo>
                <a:lnTo>
                  <a:pt x="5307417" y="0"/>
                </a:lnTo>
                <a:lnTo>
                  <a:pt x="5307417" y="5744151"/>
                </a:lnTo>
                <a:lnTo>
                  <a:pt x="996214" y="5744151"/>
                </a:lnTo>
                <a:lnTo>
                  <a:pt x="991531" y="5480985"/>
                </a:lnTo>
                <a:cubicBezTo>
                  <a:pt x="899144" y="2930615"/>
                  <a:pt x="-521107" y="2766246"/>
                  <a:pt x="206808" y="215876"/>
                </a:cubicBezTo>
                <a:close/>
              </a:path>
            </a:pathLst>
          </a:cu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CEF4E9E-88C1-6106-CA3C-41CF368AFFC5}"/>
              </a:ext>
            </a:extLst>
          </p:cNvPr>
          <p:cNvSpPr txBox="1"/>
          <p:nvPr/>
        </p:nvSpPr>
        <p:spPr>
          <a:xfrm>
            <a:off x="8157389" y="6412494"/>
            <a:ext cx="1740020" cy="3651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freepik.com</a:t>
            </a:r>
            <a:endParaRPr lang="de-A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115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B49B4-2C12-4E64-8E26-E4DD7DC4C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Umfragen zu Einstellungen in Bezug auf Wissenschaft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940710-47F2-4F5F-8625-E8D761351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300" b="1" dirty="0"/>
              <a:t>Eurobarometer-Umfrage 2021 </a:t>
            </a:r>
            <a:r>
              <a:rPr lang="de-DE" sz="2300" dirty="0"/>
              <a:t>als Weckruf und Start einer Diskussion über vertrauensbildende Maßnahmen </a:t>
            </a:r>
          </a:p>
          <a:p>
            <a:r>
              <a:rPr lang="de-DE" sz="2300" b="1" dirty="0"/>
              <a:t>Eurobarometer-Umfrage 2025 </a:t>
            </a:r>
            <a:r>
              <a:rPr lang="de-DE" sz="2300" dirty="0"/>
              <a:t>wurde im Februar veröffentlicht. Eine genaue Analyse steht noch aus. Exemplarische Ergebnisse zeigen ein gemischtes Bild für Österreich.</a:t>
            </a:r>
          </a:p>
          <a:p>
            <a:r>
              <a:rPr lang="de-DE" sz="2300" dirty="0"/>
              <a:t>Ergebnisse der internationalen „</a:t>
            </a:r>
            <a:r>
              <a:rPr lang="de-DE" sz="2300" b="1" dirty="0"/>
              <a:t>Study </a:t>
            </a:r>
            <a:r>
              <a:rPr lang="de-DE" sz="2300" b="1" dirty="0" err="1"/>
              <a:t>trust</a:t>
            </a:r>
            <a:r>
              <a:rPr lang="de-DE" sz="2300" b="1" dirty="0"/>
              <a:t> in </a:t>
            </a:r>
            <a:r>
              <a:rPr lang="de-DE" sz="2300" b="1" dirty="0" err="1"/>
              <a:t>scientists</a:t>
            </a:r>
            <a:r>
              <a:rPr lang="de-DE" sz="2300" b="1" dirty="0"/>
              <a:t> and </a:t>
            </a:r>
            <a:r>
              <a:rPr lang="de-DE" sz="2300" b="1" dirty="0" err="1"/>
              <a:t>science-related</a:t>
            </a:r>
            <a:r>
              <a:rPr lang="de-DE" sz="2300" b="1" dirty="0"/>
              <a:t> </a:t>
            </a:r>
            <a:r>
              <a:rPr lang="de-DE" sz="2300" b="1" dirty="0" err="1"/>
              <a:t>populism</a:t>
            </a:r>
            <a:r>
              <a:rPr lang="de-DE" sz="2300" b="1" dirty="0"/>
              <a:t>“ (TISP-Studie)</a:t>
            </a:r>
            <a:r>
              <a:rPr lang="de-DE" sz="2300" dirty="0"/>
              <a:t> wurden im Jänner 2025 in “Nature Human </a:t>
            </a:r>
            <a:r>
              <a:rPr lang="de-DE" sz="2300" dirty="0" err="1"/>
              <a:t>Behavior</a:t>
            </a:r>
            <a:r>
              <a:rPr lang="de-DE" sz="2300" dirty="0"/>
              <a:t>” veröffentlicht</a:t>
            </a:r>
          </a:p>
          <a:p>
            <a:endParaRPr lang="de-DE" sz="22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D1F0E2-31BD-446B-95D3-B72755276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www.oead.at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380BF4-FDBC-4247-A42E-04C532C6D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2</a:t>
            </a:fld>
            <a:endParaRPr lang="de-AT" dirty="0"/>
          </a:p>
        </p:txBody>
      </p:sp>
      <p:pic>
        <p:nvPicPr>
          <p:cNvPr id="7" name="Grafik 6" descr="Offene Hand mit einfarbiger Füllung">
            <a:extLst>
              <a:ext uri="{FF2B5EF4-FFF2-40B4-BE49-F238E27FC236}">
                <a16:creationId xmlns:a16="http://schemas.microsoft.com/office/drawing/2014/main" id="{3DB66C71-A133-0162-4F3C-23D1CEA6F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8994" y="5751451"/>
            <a:ext cx="914400" cy="914400"/>
          </a:xfrm>
          <a:prstGeom prst="rect">
            <a:avLst/>
          </a:prstGeom>
        </p:spPr>
      </p:pic>
      <p:pic>
        <p:nvPicPr>
          <p:cNvPr id="9" name="Grafik 8" descr="Atom mit einfarbiger Füllung">
            <a:extLst>
              <a:ext uri="{FF2B5EF4-FFF2-40B4-BE49-F238E27FC236}">
                <a16:creationId xmlns:a16="http://schemas.microsoft.com/office/drawing/2014/main" id="{A15E4B76-2B24-16DC-805D-1D90B46C1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8488" y="556553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4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05F21-ED3D-516E-678F-424DCB5AF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097B4-0559-AA05-21D1-7A3E41C5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Facts &amp; </a:t>
            </a:r>
            <a:r>
              <a:rPr lang="de-AT" dirty="0" err="1"/>
              <a:t>Figures</a:t>
            </a:r>
            <a:r>
              <a:rPr lang="de-AT" dirty="0"/>
              <a:t> zum Eurobarometer 2025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052780-05D8-67E6-AEE5-89090C1D6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dirty="0"/>
              <a:t>Umfrage im Auftrag der Europäischen Kommission über „</a:t>
            </a:r>
            <a:r>
              <a:rPr lang="de-DE" sz="2200" b="1" dirty="0"/>
              <a:t>Kenntnisse und Einstellungen der europäischen Bürger/innen zu Wissenschaft und Technologie</a:t>
            </a:r>
            <a:r>
              <a:rPr lang="de-DE" sz="2200" dirty="0"/>
              <a:t>“</a:t>
            </a:r>
          </a:p>
          <a:p>
            <a:r>
              <a:rPr lang="de-DE" sz="2200" dirty="0"/>
              <a:t>Befragungen wurden zwischen 12. September und 10. Oktober 2024 in den 27 EU-Mitgliedstaaten sowie in acht Nicht-EU-Ländern durchgeführt. </a:t>
            </a:r>
          </a:p>
          <a:p>
            <a:r>
              <a:rPr lang="de-DE" sz="2200" dirty="0"/>
              <a:t>Es wurden insgesamt 34.207 Personen unterschiedlicher sozialer und demografischer Gruppen in ihrer jeweiligen Muttersprache befragt. In Österreich gab es ca. 100 Befragte.</a:t>
            </a:r>
          </a:p>
          <a:p>
            <a:r>
              <a:rPr lang="de-DE" sz="2200" dirty="0"/>
              <a:t>Wegen der früheren Pandemiebeschränkungen wurden in vielen Ländern die Methoden zwischen den zwei Umfragen angepasst. In Österreich gab es keine methodische Veränderung.</a:t>
            </a:r>
          </a:p>
          <a:p>
            <a:pPr marL="0" indent="0">
              <a:buNone/>
            </a:pPr>
            <a:endParaRPr lang="de-DE" sz="2200" dirty="0"/>
          </a:p>
          <a:p>
            <a:endParaRPr lang="de-DE" sz="22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4DC680-B788-A366-6DB2-ED08ED299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www.oead.at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94FD8E-449A-D396-8EE1-51BB76C8A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3</a:t>
            </a:fld>
            <a:endParaRPr lang="de-AT" dirty="0"/>
          </a:p>
        </p:txBody>
      </p:sp>
      <p:pic>
        <p:nvPicPr>
          <p:cNvPr id="7" name="Grafik 6" descr="Offene Hand mit einfarbiger Füllung">
            <a:extLst>
              <a:ext uri="{FF2B5EF4-FFF2-40B4-BE49-F238E27FC236}">
                <a16:creationId xmlns:a16="http://schemas.microsoft.com/office/drawing/2014/main" id="{7324F124-8102-238C-4562-B6E8FD553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8994" y="5751451"/>
            <a:ext cx="914400" cy="914400"/>
          </a:xfrm>
          <a:prstGeom prst="rect">
            <a:avLst/>
          </a:prstGeom>
        </p:spPr>
      </p:pic>
      <p:pic>
        <p:nvPicPr>
          <p:cNvPr id="9" name="Grafik 8" descr="Atom mit einfarbiger Füllung">
            <a:extLst>
              <a:ext uri="{FF2B5EF4-FFF2-40B4-BE49-F238E27FC236}">
                <a16:creationId xmlns:a16="http://schemas.microsoft.com/office/drawing/2014/main" id="{76AE7CAD-BB1E-CCC7-DDDB-04CEF03BC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8488" y="556553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6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4D04618-2BC7-50C2-943A-D0A99316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Eurobarometer-Umfrage 2025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361CB8-883A-5FA2-176B-ED9BBD801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r>
              <a:rPr lang="de-DE" sz="2200" dirty="0">
                <a:solidFill>
                  <a:schemeClr val="tx2"/>
                </a:solidFill>
              </a:rPr>
              <a:t>„Der Einfluss von Wissenschaft auf die Gesellschaft ist insgesamt…“</a:t>
            </a:r>
            <a:endParaRPr lang="de-AT" sz="2200" dirty="0">
              <a:solidFill>
                <a:schemeClr val="tx2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19DCD61-7897-1045-0906-78B19177E9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148CBA-403B-C4CD-DC2E-CE85A5A6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www.oead.at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6F61E8-BE09-DBBF-411E-A7CB25F7C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8BFDF11-A1AA-E8B2-D870-9FD8DF3F44CC}"/>
              </a:ext>
            </a:extLst>
          </p:cNvPr>
          <p:cNvSpPr txBox="1"/>
          <p:nvPr/>
        </p:nvSpPr>
        <p:spPr>
          <a:xfrm>
            <a:off x="7519595" y="5900874"/>
            <a:ext cx="30056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400" dirty="0"/>
              <a:t>(Eurobarometer 2025, S. 75/76) </a:t>
            </a:r>
            <a:endParaRPr lang="de-AT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C8D8B50-B0C0-452D-449B-3FD950F969A9}"/>
              </a:ext>
            </a:extLst>
          </p:cNvPr>
          <p:cNvSpPr txBox="1"/>
          <p:nvPr/>
        </p:nvSpPr>
        <p:spPr>
          <a:xfrm>
            <a:off x="8058869" y="2505075"/>
            <a:ext cx="2869198" cy="341609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In Ö stimmen nur </a:t>
            </a:r>
            <a:r>
              <a:rPr lang="de-DE" b="1" dirty="0"/>
              <a:t>72%</a:t>
            </a:r>
            <a:r>
              <a:rPr lang="de-DE" dirty="0"/>
              <a:t> zu, dass der Einfluss der Wissenschaft (sehr) positiv ist.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In Ö beträgt der </a:t>
            </a:r>
            <a:r>
              <a:rPr lang="de-DE" b="1" dirty="0"/>
              <a:t>Rückgang seit 2021 8% </a:t>
            </a:r>
            <a:r>
              <a:rPr lang="de-DE" dirty="0"/>
              <a:t>(höchster Wert in Lettland mit 11%).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Zustimmung in fast allen Ländern seit 2021 gesunken.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0B3E9A-2F8C-F4E2-040A-3865DE6E5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001" y="2507345"/>
            <a:ext cx="6774720" cy="3413823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343C453-69F6-20FA-FDBD-47054825A7D1}"/>
              </a:ext>
            </a:extLst>
          </p:cNvPr>
          <p:cNvSpPr/>
          <p:nvPr/>
        </p:nvSpPr>
        <p:spPr>
          <a:xfrm>
            <a:off x="7519595" y="2653105"/>
            <a:ext cx="225910" cy="304441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71FC84C-E6B1-663D-EAEC-46DA4E1CB451}"/>
              </a:ext>
            </a:extLst>
          </p:cNvPr>
          <p:cNvSpPr txBox="1"/>
          <p:nvPr/>
        </p:nvSpPr>
        <p:spPr>
          <a:xfrm>
            <a:off x="8095769" y="6296777"/>
            <a:ext cx="3596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hlinkClick r:id="rId4"/>
              </a:rPr>
              <a:t>https://europa.eu/eurobarometer/surveys/detail/3227</a:t>
            </a:r>
            <a:r>
              <a:rPr lang="de-AT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13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21E8C-7A7D-4E6D-3E65-D081EF91B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1AFF0EB-7FDF-883E-BDAF-931EEF29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Eurobarometer-Umfrage 2025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2C3DF11-923E-F6D5-CC1F-06F5B24F1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54" y="1811319"/>
            <a:ext cx="9660146" cy="540000"/>
          </a:xfrm>
        </p:spPr>
        <p:txBody>
          <a:bodyPr anchor="t">
            <a:noAutofit/>
          </a:bodyPr>
          <a:lstStyle/>
          <a:p>
            <a:r>
              <a:rPr lang="de-DE" sz="2200" dirty="0">
                <a:solidFill>
                  <a:schemeClr val="tx2"/>
                </a:solidFill>
              </a:rPr>
              <a:t>„Wissenschaftler/innen wenden ausreichend Zeit auf, sich mit Menschen zu treffen, um ihre Arbeit zu erklären“</a:t>
            </a:r>
            <a:endParaRPr lang="de-AT" sz="2200" dirty="0">
              <a:solidFill>
                <a:schemeClr val="tx2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77A38C4-B043-92FB-AE3C-E8C158DF77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07ACDC-F707-6CC5-5B1D-1308F644B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www.oead.at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8A99ED-7FCA-C214-F695-61EAB01C1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E417FD-F38F-0F2A-C3F1-C581338061D9}"/>
              </a:ext>
            </a:extLst>
          </p:cNvPr>
          <p:cNvSpPr txBox="1"/>
          <p:nvPr/>
        </p:nvSpPr>
        <p:spPr>
          <a:xfrm>
            <a:off x="7627463" y="5933877"/>
            <a:ext cx="30056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400" dirty="0"/>
              <a:t>(Eurobarometer 2025, S. 171/72) </a:t>
            </a:r>
            <a:endParaRPr lang="de-AT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FD00AFC-F6BA-DBF9-908E-53D9950E1D69}"/>
              </a:ext>
            </a:extLst>
          </p:cNvPr>
          <p:cNvSpPr txBox="1"/>
          <p:nvPr/>
        </p:nvSpPr>
        <p:spPr>
          <a:xfrm>
            <a:off x="8058869" y="2505074"/>
            <a:ext cx="2869198" cy="342456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Die Zustimmung ist in Ö mit </a:t>
            </a:r>
            <a:r>
              <a:rPr lang="de-DE" b="1" dirty="0"/>
              <a:t>34% </a:t>
            </a:r>
            <a:r>
              <a:rPr lang="de-DE" dirty="0"/>
              <a:t>vergleichsweise hoch.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Der Anstieg der Zustimmung seit 2021 ist mit </a:t>
            </a:r>
            <a:r>
              <a:rPr lang="de-DE" b="1" dirty="0"/>
              <a:t>12% </a:t>
            </a:r>
            <a:r>
              <a:rPr lang="de-DE" dirty="0"/>
              <a:t>signifikant und damit der dritthöchste (nach Belgien und Portugal).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Die Zustimmung zu dieser Frage ist in den meisten Ländern gestiegen.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3F9BFC3-659E-86F3-B3CB-07679524B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000" y="2500839"/>
            <a:ext cx="6786869" cy="342456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8C451B6-2FE6-E2BA-E030-547E146E5231}"/>
              </a:ext>
            </a:extLst>
          </p:cNvPr>
          <p:cNvSpPr/>
          <p:nvPr/>
        </p:nvSpPr>
        <p:spPr>
          <a:xfrm>
            <a:off x="2165689" y="2799803"/>
            <a:ext cx="265539" cy="3060009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09EB45-CD66-F8D7-4F1C-934FDCC95B5E}"/>
              </a:ext>
            </a:extLst>
          </p:cNvPr>
          <p:cNvSpPr txBox="1"/>
          <p:nvPr/>
        </p:nvSpPr>
        <p:spPr>
          <a:xfrm>
            <a:off x="8095769" y="6296777"/>
            <a:ext cx="3596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hlinkClick r:id="rId4"/>
              </a:rPr>
              <a:t>https://europa.eu/eurobarometer/surveys/detail/3227</a:t>
            </a:r>
            <a:r>
              <a:rPr lang="de-AT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904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A0B0B-91C8-C13F-8444-72027F1F1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EBC35F5-6CDD-8D50-C389-884D8B56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Eurobarometer-Umfrage 2025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C0D5D93-D2B4-F0EC-F339-4E6EB230F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54" y="1811319"/>
            <a:ext cx="9660146" cy="540000"/>
          </a:xfrm>
        </p:spPr>
        <p:txBody>
          <a:bodyPr anchor="t">
            <a:noAutofit/>
          </a:bodyPr>
          <a:lstStyle/>
          <a:p>
            <a:r>
              <a:rPr lang="de-DE" sz="2200" dirty="0">
                <a:solidFill>
                  <a:schemeClr val="tx2"/>
                </a:solidFill>
              </a:rPr>
              <a:t>„Wie häufig nehmen Sie aktiv an wissenschaftlichen Projekten teil?“</a:t>
            </a:r>
            <a:endParaRPr lang="de-AT" sz="2200" dirty="0">
              <a:solidFill>
                <a:schemeClr val="tx2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D6E6AD8-0EC6-3ECD-CC99-002A804A7D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1A4F72-8728-67BB-3838-036A719AD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www.oead.at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3060FF-2C3F-8001-C574-579D38D53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8CEC54B-2306-ABF5-C66A-A7C8C19AC6E3}"/>
              </a:ext>
            </a:extLst>
          </p:cNvPr>
          <p:cNvSpPr txBox="1"/>
          <p:nvPr/>
        </p:nvSpPr>
        <p:spPr>
          <a:xfrm>
            <a:off x="7382914" y="5878442"/>
            <a:ext cx="30056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400" dirty="0"/>
              <a:t>(Eurobarometer 2025, S. 227) </a:t>
            </a:r>
            <a:endParaRPr lang="de-AT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70031E1-5E84-DC42-2C5C-D9F0099B538D}"/>
              </a:ext>
            </a:extLst>
          </p:cNvPr>
          <p:cNvSpPr txBox="1"/>
          <p:nvPr/>
        </p:nvSpPr>
        <p:spPr>
          <a:xfrm>
            <a:off x="8058869" y="2505075"/>
            <a:ext cx="2869198" cy="341609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marL="342900" lvl="0" indent="-342900">
              <a:spcBef>
                <a:spcPts val="1000"/>
              </a:spcBef>
              <a:buFont typeface="Symbol" panose="05050102010706020507" pitchFamily="18" charset="2"/>
              <a:buChar char=""/>
            </a:pPr>
            <a:r>
              <a:rPr lang="de-A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Die </a:t>
            </a:r>
            <a:r>
              <a:rPr lang="de-A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höchsten Anteile </a:t>
            </a:r>
            <a:r>
              <a:rPr lang="de-A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an Befragten, die „regelmäßig“ an wissenschaftlichen Projekten teilnehmen, gibt es in Ö und den NL (jeweils 10%).</a:t>
            </a:r>
          </a:p>
          <a:p>
            <a:pPr marL="342900" lvl="0" indent="-342900">
              <a:spcBef>
                <a:spcPts val="1000"/>
              </a:spcBef>
              <a:buFont typeface="Symbol" panose="05050102010706020507" pitchFamily="18" charset="2"/>
              <a:buChar char=""/>
            </a:pPr>
            <a:r>
              <a:rPr lang="de-AT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33% </a:t>
            </a:r>
            <a:r>
              <a:rPr lang="de-A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geben an, irgendeine Erfahrung mit dem Mitforschen gemacht zu haben.</a:t>
            </a:r>
            <a:endParaRPr lang="de-A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B371CB1-FCD7-D171-FF64-44DC4086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000" y="2505075"/>
            <a:ext cx="6786869" cy="340674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17F28A1-8AAB-4569-C5B6-4D5FF85E717C}"/>
              </a:ext>
            </a:extLst>
          </p:cNvPr>
          <p:cNvSpPr/>
          <p:nvPr/>
        </p:nvSpPr>
        <p:spPr>
          <a:xfrm>
            <a:off x="2165689" y="2803138"/>
            <a:ext cx="265539" cy="3060009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7DDBEAD-F0F0-E29A-1FB6-B704A760DBD2}"/>
              </a:ext>
            </a:extLst>
          </p:cNvPr>
          <p:cNvSpPr txBox="1"/>
          <p:nvPr/>
        </p:nvSpPr>
        <p:spPr>
          <a:xfrm>
            <a:off x="8095769" y="6296777"/>
            <a:ext cx="3596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hlinkClick r:id="rId4"/>
              </a:rPr>
              <a:t>https://europa.eu/eurobarometer/surveys/detail/3227</a:t>
            </a:r>
            <a:r>
              <a:rPr lang="de-AT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613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5DDB8-D076-D0E6-3E47-3665422F6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9F86479-9ECC-C6BE-CD45-3520DAC1E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Eurobarometer-Umfrage 2025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CBB4D3C-C0B8-16B2-8E38-AD770D293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54" y="1811319"/>
            <a:ext cx="9660146" cy="540000"/>
          </a:xfrm>
        </p:spPr>
        <p:txBody>
          <a:bodyPr anchor="t">
            <a:noAutofit/>
          </a:bodyPr>
          <a:lstStyle/>
          <a:p>
            <a:r>
              <a:rPr lang="de-DE" sz="2200" dirty="0">
                <a:solidFill>
                  <a:schemeClr val="tx2"/>
                </a:solidFill>
              </a:rPr>
              <a:t>„Die Eigenschaft „unmoralisch“ beschreibt Wissenschaftler/innen gut oder schlecht.“</a:t>
            </a:r>
            <a:endParaRPr lang="de-AT" sz="2200" dirty="0">
              <a:solidFill>
                <a:schemeClr val="tx2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647C954-4988-19D4-DE38-DF18CEBE78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9A9AA9-8B37-5F4C-38FC-F111BF028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www.oead.at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589858-91A1-6AF2-0E33-45F1A622A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19A0206-2FFB-6C99-6830-79B61223E6EA}"/>
              </a:ext>
            </a:extLst>
          </p:cNvPr>
          <p:cNvSpPr txBox="1"/>
          <p:nvPr/>
        </p:nvSpPr>
        <p:spPr>
          <a:xfrm>
            <a:off x="7648728" y="5886708"/>
            <a:ext cx="30056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400" dirty="0"/>
              <a:t>(Eurobarometer 2025, S. 197/98) </a:t>
            </a:r>
            <a:endParaRPr lang="de-AT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70AA62C-4F69-CE25-A4EA-3542B09D505E}"/>
              </a:ext>
            </a:extLst>
          </p:cNvPr>
          <p:cNvSpPr txBox="1"/>
          <p:nvPr/>
        </p:nvSpPr>
        <p:spPr>
          <a:xfrm>
            <a:off x="8058869" y="2505074"/>
            <a:ext cx="2869198" cy="342456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In Ö gaben </a:t>
            </a:r>
            <a:r>
              <a:rPr lang="de-DE" b="1" dirty="0"/>
              <a:t>28% </a:t>
            </a:r>
            <a:r>
              <a:rPr lang="de-DE" dirty="0"/>
              <a:t>an, dass „unmoralisch“ ein guter Deskriptor ist.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Das ist der dritthöchste Wert in der EU nach Polen und Slowenien.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Die Zustimmung ist seit 2021 um </a:t>
            </a:r>
            <a:r>
              <a:rPr lang="de-DE" b="1" dirty="0"/>
              <a:t>9% </a:t>
            </a:r>
            <a:r>
              <a:rPr lang="de-DE" dirty="0"/>
              <a:t>gestiegen (zweithöchster Anstieg).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B97F48D-FDEA-EFF4-CA80-A73986EFCD74}"/>
              </a:ext>
            </a:extLst>
          </p:cNvPr>
          <p:cNvSpPr/>
          <p:nvPr/>
        </p:nvSpPr>
        <p:spPr>
          <a:xfrm>
            <a:off x="2165689" y="2799803"/>
            <a:ext cx="265539" cy="3060009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F69ACCE-E3C7-7249-1897-157731C1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29" b="3108"/>
          <a:stretch/>
        </p:blipFill>
        <p:spPr>
          <a:xfrm>
            <a:off x="1272000" y="2513298"/>
            <a:ext cx="6778802" cy="342456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618C7D7-F3D8-C7B3-AAAD-A8373E5020AB}"/>
              </a:ext>
            </a:extLst>
          </p:cNvPr>
          <p:cNvSpPr/>
          <p:nvPr/>
        </p:nvSpPr>
        <p:spPr>
          <a:xfrm>
            <a:off x="1928420" y="2832434"/>
            <a:ext cx="265539" cy="3060009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C4EEB44-A0B0-2834-5BCC-185B796CFB53}"/>
              </a:ext>
            </a:extLst>
          </p:cNvPr>
          <p:cNvSpPr txBox="1"/>
          <p:nvPr/>
        </p:nvSpPr>
        <p:spPr>
          <a:xfrm>
            <a:off x="8095769" y="6296777"/>
            <a:ext cx="3596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hlinkClick r:id="rId4"/>
              </a:rPr>
              <a:t>https://europa.eu/eurobarometer/surveys/detail/3227</a:t>
            </a:r>
            <a:r>
              <a:rPr lang="de-AT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1360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AB9F3-AFCC-15A6-1EE6-D2B30F9D8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391B7-DDC9-87C4-26C5-651BF7B1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Facts &amp; </a:t>
            </a:r>
            <a:r>
              <a:rPr lang="de-AT" dirty="0" err="1"/>
              <a:t>Figures</a:t>
            </a:r>
            <a:r>
              <a:rPr lang="de-AT" dirty="0"/>
              <a:t> zur TISP-Studie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66537D-B31D-1E98-117B-5A9E865E1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300" dirty="0"/>
              <a:t>„Study </a:t>
            </a:r>
            <a:r>
              <a:rPr lang="de-DE" sz="2300" b="1" dirty="0"/>
              <a:t>T</a:t>
            </a:r>
            <a:r>
              <a:rPr lang="de-DE" sz="2300" dirty="0"/>
              <a:t>rust </a:t>
            </a:r>
            <a:r>
              <a:rPr lang="de-DE" sz="2300" b="1" dirty="0"/>
              <a:t>i</a:t>
            </a:r>
            <a:r>
              <a:rPr lang="de-DE" sz="2300" dirty="0"/>
              <a:t>n </a:t>
            </a:r>
            <a:r>
              <a:rPr lang="de-DE" sz="2300" b="1" dirty="0" err="1"/>
              <a:t>S</a:t>
            </a:r>
            <a:r>
              <a:rPr lang="de-DE" sz="2300" dirty="0" err="1"/>
              <a:t>cientists</a:t>
            </a:r>
            <a:r>
              <a:rPr lang="de-DE" sz="2300" dirty="0"/>
              <a:t> and Science-</a:t>
            </a:r>
            <a:r>
              <a:rPr lang="de-DE" sz="2300" dirty="0" err="1"/>
              <a:t>related</a:t>
            </a:r>
            <a:r>
              <a:rPr lang="de-DE" sz="2300" dirty="0"/>
              <a:t> </a:t>
            </a:r>
            <a:r>
              <a:rPr lang="de-DE" sz="2300" b="1" dirty="0" err="1"/>
              <a:t>P</a:t>
            </a:r>
            <a:r>
              <a:rPr lang="de-DE" sz="2300" dirty="0" err="1"/>
              <a:t>opulism</a:t>
            </a:r>
            <a:r>
              <a:rPr lang="de-DE" sz="2300" dirty="0"/>
              <a:t>“ – kurz: TISP-Studie, geleitet von Dr. Viktoria Cologna, ETH Zürich/Collegium </a:t>
            </a:r>
            <a:r>
              <a:rPr lang="de-DE" sz="2300" dirty="0" err="1"/>
              <a:t>Helveticum</a:t>
            </a:r>
            <a:endParaRPr lang="de-DE" sz="2300" dirty="0"/>
          </a:p>
          <a:p>
            <a:r>
              <a:rPr lang="de-DE" sz="2300" dirty="0"/>
              <a:t>Die Erhebungen wurden in Zusammenarbeit mit ca. 240 Forschenden durchgeführt. Für Österreich war die Universität Wien (Fakultät für Psychologie) beteiligt.</a:t>
            </a:r>
          </a:p>
          <a:p>
            <a:r>
              <a:rPr lang="de-DE" sz="2300" dirty="0"/>
              <a:t>Befragt wurden 72.000 Personen in 68 Ländern weltweit zu ihrem Vertrauen in Wissenschaftler/innen. In Österreich wurden ca. 1000 Personen befragt.</a:t>
            </a:r>
            <a:endParaRPr lang="de-AT" sz="2300" dirty="0"/>
          </a:p>
          <a:p>
            <a:r>
              <a:rPr lang="de-DE" sz="2300" dirty="0"/>
              <a:t>Der Erhebungszeitraum war von November 2022 und August 2023.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46158B-224E-F7D8-313D-C36021902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www.oead.at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16ED47-347A-54B2-8589-9B4E54386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8</a:t>
            </a:fld>
            <a:endParaRPr lang="de-AT" dirty="0"/>
          </a:p>
        </p:txBody>
      </p:sp>
      <p:pic>
        <p:nvPicPr>
          <p:cNvPr id="7" name="Grafik 6" descr="Offene Hand mit einfarbiger Füllung">
            <a:extLst>
              <a:ext uri="{FF2B5EF4-FFF2-40B4-BE49-F238E27FC236}">
                <a16:creationId xmlns:a16="http://schemas.microsoft.com/office/drawing/2014/main" id="{CC600A0C-D16B-6BFF-6555-3C25110A1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8994" y="5751451"/>
            <a:ext cx="914400" cy="914400"/>
          </a:xfrm>
          <a:prstGeom prst="rect">
            <a:avLst/>
          </a:prstGeom>
        </p:spPr>
      </p:pic>
      <p:pic>
        <p:nvPicPr>
          <p:cNvPr id="9" name="Grafik 8" descr="Atom mit einfarbiger Füllung">
            <a:extLst>
              <a:ext uri="{FF2B5EF4-FFF2-40B4-BE49-F238E27FC236}">
                <a16:creationId xmlns:a16="http://schemas.microsoft.com/office/drawing/2014/main" id="{661B75C0-DF6B-AC8B-45AE-D2AA817EF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8488" y="556553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4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94808-E914-70A5-4EC6-224E58357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444EE61-BB7C-4066-2FDD-F50CFF82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TISP-Studie zum Vertrauen in Wissenschaftler/innen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EB9D4F1-20BE-D714-D194-8CB3521BA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3" y="2030819"/>
            <a:ext cx="5353597" cy="3455581"/>
          </a:xfrm>
        </p:spPr>
        <p:txBody>
          <a:bodyPr>
            <a:normAutofit lnSpcReduction="10000"/>
          </a:bodyPr>
          <a:lstStyle/>
          <a:p>
            <a:r>
              <a:rPr lang="de-DE" sz="2200" dirty="0"/>
              <a:t>Vertrauen eingeordnet auf einer Skala von 1 (sehr gering) bis 5 (sehr hoch)</a:t>
            </a:r>
          </a:p>
          <a:p>
            <a:pPr lvl="1"/>
            <a:r>
              <a:rPr lang="de-DE" sz="2200" dirty="0"/>
              <a:t>Durschnitt weltweit: 3,62</a:t>
            </a:r>
          </a:p>
          <a:p>
            <a:pPr lvl="1"/>
            <a:r>
              <a:rPr lang="de-DE" sz="2200" dirty="0"/>
              <a:t>Österreich: 3,42 (Platz 53)</a:t>
            </a:r>
          </a:p>
          <a:p>
            <a:pPr lvl="1"/>
            <a:r>
              <a:rPr lang="de-DE" sz="2200" dirty="0"/>
              <a:t>höchster Wert 4,3 (Ägypten)</a:t>
            </a:r>
            <a:endParaRPr lang="de-AT" sz="2200" dirty="0"/>
          </a:p>
          <a:p>
            <a:r>
              <a:rPr lang="de-DE" sz="2200" dirty="0"/>
              <a:t>In Österreich, Deutschland und der Schweiz steigt Vertrauen in die Wissenschaft statistisch signifikant an, je höher das Bildungslevel der Befragten war (Effekt sonst nur in USA und Norwegen vergleichbar)</a:t>
            </a:r>
          </a:p>
          <a:p>
            <a:endParaRPr lang="de-DE" sz="22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0F36D7-DC25-411F-501D-2C3F46F87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www.oead.at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056D2B-2942-4D2D-9AFC-C1C154CB5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9</a:t>
            </a:fld>
            <a:endParaRPr lang="de-AT" dirty="0"/>
          </a:p>
        </p:txBody>
      </p:sp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7CFAC0A0-153D-C2CA-5F27-6469F146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013" y="1724695"/>
            <a:ext cx="4016207" cy="48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58CBDCB-8D9F-3F38-FA45-F207589573E0}"/>
              </a:ext>
            </a:extLst>
          </p:cNvPr>
          <p:cNvSpPr/>
          <p:nvPr/>
        </p:nvSpPr>
        <p:spPr>
          <a:xfrm>
            <a:off x="7758267" y="5159086"/>
            <a:ext cx="3947700" cy="93516"/>
          </a:xfrm>
          <a:prstGeom prst="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99813E3-5306-668B-BE2D-2614D6AABF08}"/>
              </a:ext>
            </a:extLst>
          </p:cNvPr>
          <p:cNvSpPr txBox="1"/>
          <p:nvPr/>
        </p:nvSpPr>
        <p:spPr>
          <a:xfrm>
            <a:off x="1259853" y="5516153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-apple-system"/>
              </a:rPr>
              <a:t>Cologna, V., Mede, N.G., Berger, S.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-apple-system"/>
              </a:rPr>
              <a:t> Trust in scientists and their role in society across 68 countries.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-apple-system"/>
              </a:rPr>
              <a:t>Nat Hum </a:t>
            </a:r>
            <a:r>
              <a:rPr lang="en-US" sz="1200" b="0" i="1" dirty="0" err="1">
                <a:solidFill>
                  <a:srgbClr val="222222"/>
                </a:solidFill>
                <a:effectLst/>
                <a:latin typeface="-apple-system"/>
              </a:rPr>
              <a:t>Behav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-apple-system"/>
              </a:rPr>
              <a:t> (2025).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-apple-system"/>
                <a:hlinkClick r:id="rId4"/>
              </a:rPr>
              <a:t>https://doi.org/10.1038/s41562-024-02090-5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2969660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eAD Agentur für Bildung und Internationalisierung">
      <a:dk1>
        <a:srgbClr val="000000"/>
      </a:dk1>
      <a:lt1>
        <a:sysClr val="window" lastClr="FFFFFF"/>
      </a:lt1>
      <a:dk2>
        <a:srgbClr val="0083A3"/>
      </a:dk2>
      <a:lt2>
        <a:srgbClr val="EAE7D7"/>
      </a:lt2>
      <a:accent1>
        <a:srgbClr val="CACBCF"/>
      </a:accent1>
      <a:accent2>
        <a:srgbClr val="005E75"/>
      </a:accent2>
      <a:accent3>
        <a:srgbClr val="CC2A2A"/>
      </a:accent3>
      <a:accent4>
        <a:srgbClr val="CACBCF"/>
      </a:accent4>
      <a:accent5>
        <a:srgbClr val="00AFEC"/>
      </a:accent5>
      <a:accent6>
        <a:srgbClr val="DF0054"/>
      </a:accent6>
      <a:hlink>
        <a:srgbClr val="005E75"/>
      </a:hlink>
      <a:folHlink>
        <a:srgbClr val="005E7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16b807-e5c7-4588-a8d7-68249dd7592d">
      <Terms xmlns="http://schemas.microsoft.com/office/infopath/2007/PartnerControls"/>
    </lcf76f155ced4ddcb4097134ff3c332f>
    <TaxCatchAll xmlns="b3351164-cf98-40b1-a465-44627836310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70D99EFF4CD142A5AFAF456E043013" ma:contentTypeVersion="16" ma:contentTypeDescription="Ein neues Dokument erstellen." ma:contentTypeScope="" ma:versionID="fdfd9d7721b20dd15f5cdd3c1cf31f7c">
  <xsd:schema xmlns:xsd="http://www.w3.org/2001/XMLSchema" xmlns:xs="http://www.w3.org/2001/XMLSchema" xmlns:p="http://schemas.microsoft.com/office/2006/metadata/properties" xmlns:ns2="8316b807-e5c7-4588-a8d7-68249dd7592d" xmlns:ns3="b3351164-cf98-40b1-a465-446278363100" targetNamespace="http://schemas.microsoft.com/office/2006/metadata/properties" ma:root="true" ma:fieldsID="b39b62d3ed6e58e3d4a30a20ff5aed0b" ns2:_="" ns3:_="">
    <xsd:import namespace="8316b807-e5c7-4588-a8d7-68249dd7592d"/>
    <xsd:import namespace="b3351164-cf98-40b1-a465-4462783631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6b807-e5c7-4588-a8d7-68249dd759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dec7f7a4-39a4-4f4b-90ad-cc96b97d28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51164-cf98-40b1-a465-4462783631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6a89983-bb7e-4797-baf2-4f3f86d575ba}" ma:internalName="TaxCatchAll" ma:showField="CatchAllData" ma:web="b3351164-cf98-40b1-a465-4462783631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F2B00D-47B1-40D9-90F5-CC85BB9156F2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b3351164-cf98-40b1-a465-446278363100"/>
    <ds:schemaRef ds:uri="http://schemas.microsoft.com/office/infopath/2007/PartnerControls"/>
    <ds:schemaRef ds:uri="http://www.w3.org/XML/1998/namespace"/>
    <ds:schemaRef ds:uri="http://purl.org/dc/dcmitype/"/>
    <ds:schemaRef ds:uri="8316b807-e5c7-4588-a8d7-68249dd7592d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10DB0B4-F9F3-4653-B710-6B59437BF6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CF6F74-6D9A-400F-A195-DCF01B39A4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16b807-e5c7-4588-a8d7-68249dd7592d"/>
    <ds:schemaRef ds:uri="b3351164-cf98-40b1-a465-4462783631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1455</Words>
  <Application>Microsoft Office PowerPoint</Application>
  <PresentationFormat>Breitbild</PresentationFormat>
  <Paragraphs>94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EC Square Sans Pro</vt:lpstr>
      <vt:lpstr>Symbol</vt:lpstr>
      <vt:lpstr>1_Office</vt:lpstr>
      <vt:lpstr>PowerPoint-Präsentation</vt:lpstr>
      <vt:lpstr>Umfragen zu Einstellungen in Bezug auf Wissenschaft</vt:lpstr>
      <vt:lpstr>Facts &amp; Figures zum Eurobarometer 2025</vt:lpstr>
      <vt:lpstr>Eurobarometer-Umfrage 2025</vt:lpstr>
      <vt:lpstr>Eurobarometer-Umfrage 2025</vt:lpstr>
      <vt:lpstr>Eurobarometer-Umfrage 2025</vt:lpstr>
      <vt:lpstr>Eurobarometer-Umfrage 2025</vt:lpstr>
      <vt:lpstr>Facts &amp; Figures zur TISP-Studie</vt:lpstr>
      <vt:lpstr>TISP-Studie zum Vertrauen in Wissenschaftler/innen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Digi Talk!</dc:title>
  <dc:creator>Meixner, Julia</dc:creator>
  <cp:lastModifiedBy>Schauermann, Elisabeth</cp:lastModifiedBy>
  <cp:revision>298</cp:revision>
  <cp:lastPrinted>2025-02-13T10:18:15Z</cp:lastPrinted>
  <dcterms:created xsi:type="dcterms:W3CDTF">2020-12-11T14:42:28Z</dcterms:created>
  <dcterms:modified xsi:type="dcterms:W3CDTF">2025-04-25T13:18:48Z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0x010100D370D99EFF4CD142A5AFAF456E043013</vt:lpwstr>
  </property>
  <property fmtid="{D5CDD505-2E9C-101B-9397-08002B2CF9AE}" pid="3" name="MediaServiceImageTags">
    <vt:lpwstr/>
  </property>
</Properties>
</file>