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0" r:id="rId1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AD4"/>
    <a:srgbClr val="52AAD5"/>
    <a:srgbClr val="00ACD8"/>
    <a:srgbClr val="D9DADB"/>
    <a:srgbClr val="000000"/>
    <a:srgbClr val="8F1D2E"/>
    <a:srgbClr val="3E3E40"/>
    <a:srgbClr val="B3B3B3"/>
    <a:srgbClr val="4C4C4C"/>
    <a:srgbClr val="757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969" autoAdjust="0"/>
  </p:normalViewPr>
  <p:slideViewPr>
    <p:cSldViewPr>
      <p:cViewPr>
        <p:scale>
          <a:sx n="79" d="100"/>
          <a:sy n="79" d="100"/>
        </p:scale>
        <p:origin x="-984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2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4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6" rIns="91350" bIns="4567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44" y="1"/>
            <a:ext cx="294544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6" rIns="91350" bIns="4567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402"/>
            <a:ext cx="294544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6" rIns="91350" bIns="4567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44" y="9428402"/>
            <a:ext cx="294544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6" rIns="91350" bIns="4567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fld id="{EFBDDEAC-6052-408C-8F5B-3FB31317EE3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8877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034" cy="49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7" tIns="45904" rIns="91807" bIns="45904" numCol="1" anchor="t" anchorCtr="0" compatLnSpc="1">
            <a:prstTxWarp prst="textNoShape">
              <a:avLst/>
            </a:prstTxWarp>
          </a:bodyPr>
          <a:lstStyle>
            <a:lvl1pPr defTabSz="918261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642" y="1"/>
            <a:ext cx="2947033" cy="49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7" tIns="45904" rIns="91807" bIns="45904" numCol="1" anchor="t" anchorCtr="0" compatLnSpc="1">
            <a:prstTxWarp prst="textNoShape">
              <a:avLst/>
            </a:prstTxWarp>
          </a:bodyPr>
          <a:lstStyle>
            <a:lvl1pPr algn="r" defTabSz="918261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80" y="4714202"/>
            <a:ext cx="4984116" cy="446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7" tIns="45904" rIns="91807" bIns="459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75"/>
            <a:ext cx="2947034" cy="49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7" tIns="45904" rIns="91807" bIns="45904" numCol="1" anchor="b" anchorCtr="0" compatLnSpc="1">
            <a:prstTxWarp prst="textNoShape">
              <a:avLst/>
            </a:prstTxWarp>
          </a:bodyPr>
          <a:lstStyle>
            <a:lvl1pPr defTabSz="918261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642" y="9431575"/>
            <a:ext cx="2947033" cy="49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7" tIns="45904" rIns="91807" bIns="45904" numCol="1" anchor="b" anchorCtr="0" compatLnSpc="1">
            <a:prstTxWarp prst="textNoShape">
              <a:avLst/>
            </a:prstTxWarp>
          </a:bodyPr>
          <a:lstStyle>
            <a:lvl1pPr algn="r" defTabSz="918261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fld id="{B373D529-D78A-4096-8A73-C88A4348C4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2" descr="BM WFW Powerpoint HG Deuts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5588" cy="127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0200" y="2441575"/>
            <a:ext cx="8351838" cy="661988"/>
          </a:xfrm>
        </p:spPr>
        <p:txBody>
          <a:bodyPr/>
          <a:lstStyle>
            <a:lvl1pPr marL="0" indent="0">
              <a:buFont typeface="Times"/>
              <a:buNone/>
              <a:defRPr sz="2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27025" y="1844675"/>
            <a:ext cx="8348663" cy="600075"/>
          </a:xfrm>
          <a:solidFill>
            <a:schemeClr val="bg1"/>
          </a:solidFill>
        </p:spPr>
        <p:txBody>
          <a:bodyPr anchor="b">
            <a:noAutofit/>
          </a:bodyPr>
          <a:lstStyle>
            <a:lvl1pPr>
              <a:defRPr sz="4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1A0D4-CAF6-4D9E-B773-2E035E42A7DE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BCA62D9-73B8-4653-9516-D1A77C4A08D7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4F116D5-5F9D-46CC-9BC3-21896D75F7D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24613" y="1214422"/>
            <a:ext cx="2022475" cy="48784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7188" y="1357298"/>
            <a:ext cx="5915025" cy="4735527"/>
          </a:xfrm>
        </p:spPr>
        <p:txBody>
          <a:bodyPr vert="eaVert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C6650-A13C-4E0E-9841-ED8FB5DB6364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5225CE9-A55D-4D2E-9C4E-4F033A4D6C9D}" type="datetime1">
              <a:rPr lang="de-DE" smtClean="0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75E91A-095F-423D-A700-3D55F100FD8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7274-FCAE-4C86-BFE6-A3C1EE2D91AC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726F706-8AB4-4E01-ABFD-9457B79C6F34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8BE8FA4-E139-4A35-BB71-24F990EF745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>
            <a:normAutofit/>
          </a:bodyPr>
          <a:lstStyle>
            <a:lvl1pPr algn="l">
              <a:defRPr sz="3000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8D7F0-9B51-4E67-A1B4-4FA36B1A0D7A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9576D0-492D-4168-8770-AFB48AB6A94F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87F5B41-C0B3-4FB1-A0D8-EFE81CA23E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74688" y="1981200"/>
            <a:ext cx="3810000" cy="4111625"/>
          </a:xfr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981200"/>
            <a:ext cx="3810000" cy="4111625"/>
          </a:xfr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3E0AF-C8AE-4B2C-9585-088A361301A1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A34D1C-BA57-4729-8B23-312673F4D549}" type="datetime1">
              <a:rPr lang="de-DE" smtClean="0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4E8B419-5953-40EE-AADD-6082D8F10D3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96908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C0577-8CF4-4E82-90F8-E079A184EC9E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DE6B2A8-E027-49B7-8503-3D8A968B78AF}" type="datetime1">
              <a:rPr lang="de-DE" smtClean="0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2266BED-E40A-410D-8249-5FC3B92FE79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3F61-C572-4135-B887-1C0D1C052AF8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50D9AD-8D84-4868-9931-9D228A5884D2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DC6A7A5-A699-42C2-8599-0BAEB4A4A2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dirty="0" smtClean="0"/>
              <a:t>Fußzeile</a:t>
            </a:r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4A994-6BD1-42CC-93B1-9E1E28C0D9F4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DFA7C2-33CE-48E7-9DD8-386E1559D189}" type="datetime1">
              <a:rPr lang="de-DE" smtClean="0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7C3879-5026-4FC9-A8DD-7E4A16F6123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798496"/>
          </a:xfrm>
        </p:spPr>
        <p:txBody>
          <a:bodyPr anchor="b"/>
          <a:lstStyle>
            <a:lvl1pPr algn="l">
              <a:defRPr sz="3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5A06F-101D-4C0B-BDF6-67A9F5A17E24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CFC2BAD-178E-4F07-A389-D0AF2785B140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5809449-DADE-4595-9635-D44EC4D0EC5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5005402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571611"/>
            <a:ext cx="5486400" cy="3357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643578"/>
            <a:ext cx="5486400" cy="5286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6D5A-C1DC-4C67-BA49-9750578FAD38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E0E371-E924-4672-84AA-38071F5FB7E7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7942973-9E30-40B2-8B54-1228C87B55B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1981200"/>
            <a:ext cx="77724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59912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5638800"/>
            <a:ext cx="5715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2" tIns="45712" rIns="91422" bIns="45712"/>
          <a:lstStyle/>
          <a:p>
            <a:pPr defTabSz="1016000">
              <a:defRPr/>
            </a:pPr>
            <a:endParaRPr lang="de-AT" sz="2800" b="1">
              <a:solidFill>
                <a:srgbClr val="901D2E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 rot="21600000">
            <a:off x="379413" y="6481763"/>
            <a:ext cx="15843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3E3E4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F82ED4-FE11-46B1-B36D-44A5248BF56D}" type="datetime1">
              <a:rPr lang="de-DE"/>
              <a:pPr>
                <a:defRPr/>
              </a:pPr>
              <a:t>10.10.2016</a:t>
            </a:fld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9413" y="6481763"/>
            <a:ext cx="15843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722147-CCC3-40E4-94D6-8935BCD92F52}" type="datetime1">
              <a:rPr lang="de-DE" smtClean="0"/>
              <a:pPr>
                <a:defRPr/>
              </a:pPr>
              <a:t>10.10.2016</a:t>
            </a:fld>
            <a:endParaRPr lang="de-DE" dirty="0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5008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232259A-4685-43E3-B9AF-1B518ED6D97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8176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 dirty="0"/>
          </a:p>
        </p:txBody>
      </p:sp>
      <p:pic>
        <p:nvPicPr>
          <p:cNvPr id="10" name="Bild 9" descr="Powerpoint-HG-Deutsch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12446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hf hdr="0"/>
  <p:txStyles>
    <p:titleStyle>
      <a:lvl1pPr algn="l" defTabSz="1016000" rtl="0" eaLnBrk="1" fontAlgn="base" hangingPunct="1">
        <a:spcBef>
          <a:spcPct val="0"/>
        </a:spcBef>
        <a:spcAft>
          <a:spcPct val="0"/>
        </a:spcAft>
        <a:defRPr sz="3000" b="0">
          <a:solidFill>
            <a:srgbClr val="8F1D2E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2pPr>
      <a:lvl3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3pPr>
      <a:lvl4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4pPr>
      <a:lvl5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5pPr>
      <a:lvl6pPr marL="4572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6pPr>
      <a:lvl7pPr marL="9144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7pPr>
      <a:lvl8pPr marL="13716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8pPr>
      <a:lvl9pPr marL="18288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9pPr>
    </p:titleStyle>
    <p:bodyStyle>
      <a:lvl1pPr marL="536575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Times" pitchFamily="-72" charset="0"/>
        <a:buAutoNum type="arabicPeriod"/>
        <a:defRPr sz="2600">
          <a:solidFill>
            <a:srgbClr val="000000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1073150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Verdana" pitchFamily="-72" charset="0"/>
        <a:buAutoNum type="alphaLcPeriod"/>
        <a:defRPr sz="2400">
          <a:solidFill>
            <a:srgbClr val="000000"/>
          </a:solidFill>
          <a:latin typeface="+mn-lt"/>
          <a:ea typeface="ＭＳ Ｐゴシック" pitchFamily="-72" charset="-128"/>
        </a:defRPr>
      </a:lvl2pPr>
      <a:lvl3pPr marL="1617663" indent="-544513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Wingdings" pitchFamily="-72" charset="2"/>
        <a:buChar char="Ø"/>
        <a:defRPr sz="2000">
          <a:solidFill>
            <a:srgbClr val="000000"/>
          </a:solidFill>
          <a:latin typeface="+mn-lt"/>
          <a:ea typeface="ＭＳ Ｐゴシック" pitchFamily="-72" charset="-128"/>
        </a:defRPr>
      </a:lvl3pPr>
      <a:lvl4pPr marL="2154238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Wingdings" pitchFamily="-72" charset="2"/>
        <a:buChar char="§"/>
        <a:defRPr sz="2000">
          <a:solidFill>
            <a:srgbClr val="000000"/>
          </a:solidFill>
          <a:latin typeface="+mn-lt"/>
          <a:ea typeface="ＭＳ Ｐゴシック" pitchFamily="-72" charset="-128"/>
        </a:defRPr>
      </a:lvl4pPr>
      <a:lvl5pPr marL="2690813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000000"/>
          </a:solidFill>
          <a:latin typeface="+mn-lt"/>
          <a:ea typeface="ＭＳ Ｐゴシック" pitchFamily="-72" charset="-128"/>
        </a:defRPr>
      </a:lvl5pPr>
      <a:lvl6pPr marL="43418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6pPr>
      <a:lvl7pPr marL="47990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7pPr>
      <a:lvl8pPr marL="52562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8pPr>
      <a:lvl9pPr marL="57134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C:\Users\wadsack\AppData\Local\Microsoft\Windows\Temporary Internet Files\Content.Outlook\KW7A8N8E\Naric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80832"/>
            <a:ext cx="5351069" cy="170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wadsack\AppData\Local\Microsoft\Windows\Temporary Internet Files\Content.Outlook\KW7A8N8E\Naric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53" y="260648"/>
            <a:ext cx="1971446" cy="62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DE" sz="2800" dirty="0" smtClean="0"/>
          </a:p>
          <a:p>
            <a:r>
              <a:rPr lang="de-DE" sz="2800" dirty="0"/>
              <a:t>Vielen Dank für Ihre Aufmerksamkeit und </a:t>
            </a:r>
          </a:p>
          <a:p>
            <a:r>
              <a:rPr lang="de-DE" sz="2800" dirty="0"/>
              <a:t>g</a:t>
            </a:r>
            <a:r>
              <a:rPr lang="de-DE" sz="2800" dirty="0" smtClean="0"/>
              <a:t>ute Ergebnisse!</a:t>
            </a:r>
          </a:p>
          <a:p>
            <a:endParaRPr lang="de-DE" sz="2800" dirty="0"/>
          </a:p>
          <a:p>
            <a:endParaRPr lang="de-DE" sz="2800" dirty="0"/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162880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>Und zum Schluss:</a:t>
            </a:r>
            <a:endParaRPr lang="de-AT" sz="3000" dirty="0" smtClean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09120"/>
            <a:ext cx="381642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Wesentliche </a:t>
            </a:r>
            <a:r>
              <a:rPr lang="de-AT" sz="3000" b="1" dirty="0">
                <a:solidFill>
                  <a:srgbClr val="0070C0"/>
                </a:solidFill>
                <a:latin typeface="+mj-lt"/>
              </a:rPr>
              <a:t>Unterschiede</a:t>
            </a:r>
            <a:endParaRPr lang="de-DE" sz="3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1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Grundsatz:</a:t>
            </a: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Alles ist </a:t>
            </a:r>
            <a:r>
              <a:rPr lang="de-AT" sz="3000" b="1" dirty="0" err="1" smtClean="0">
                <a:solidFill>
                  <a:srgbClr val="0070C0"/>
                </a:solidFill>
                <a:latin typeface="+mj-lt"/>
              </a:rPr>
              <a:t>anerkennbar</a:t>
            </a:r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,</a:t>
            </a: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sofern Unterschiede nicht wesentlich</a:t>
            </a:r>
            <a:endParaRPr lang="de-DE" sz="3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  <p:sp>
        <p:nvSpPr>
          <p:cNvPr id="2" name="Pfeil nach rechts 1"/>
          <p:cNvSpPr/>
          <p:nvPr/>
        </p:nvSpPr>
        <p:spPr bwMode="auto">
          <a:xfrm>
            <a:off x="2123728" y="393305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23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138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Unterschiede </a:t>
            </a: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WANN wesentlich</a:t>
            </a:r>
          </a:p>
          <a:p>
            <a:pPr algn="ctr"/>
            <a:r>
              <a:rPr lang="de-AT" sz="7200" b="1" dirty="0">
                <a:solidFill>
                  <a:srgbClr val="92D050"/>
                </a:solidFill>
                <a:latin typeface="+mj-lt"/>
              </a:rPr>
              <a:t>?</a:t>
            </a:r>
            <a:endParaRPr lang="de-DE" sz="7200" b="1" dirty="0">
              <a:solidFill>
                <a:srgbClr val="92D05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Kriterium </a:t>
            </a:r>
            <a:r>
              <a:rPr lang="de-AT" sz="3000" b="1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: </a:t>
            </a:r>
          </a:p>
          <a:p>
            <a:pPr algn="ctr"/>
            <a:r>
              <a:rPr lang="de-DE" sz="3000" b="1" dirty="0">
                <a:solidFill>
                  <a:srgbClr val="00B050"/>
                </a:solidFill>
                <a:latin typeface="+mj-lt"/>
              </a:rPr>
              <a:t>Systematik im Ausstellungsstaat</a:t>
            </a: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Kriterium </a:t>
            </a:r>
            <a:r>
              <a:rPr lang="de-AT" sz="3000" b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: </a:t>
            </a:r>
          </a:p>
          <a:p>
            <a:pPr algn="ctr"/>
            <a:r>
              <a:rPr lang="de-DE" sz="3000" b="1" dirty="0">
                <a:solidFill>
                  <a:srgbClr val="00B050"/>
                </a:solidFill>
                <a:latin typeface="+mj-lt"/>
              </a:rPr>
              <a:t>Systematik </a:t>
            </a:r>
            <a:r>
              <a:rPr lang="de-DE" sz="3000" b="1" dirty="0" smtClean="0">
                <a:solidFill>
                  <a:srgbClr val="00B050"/>
                </a:solidFill>
                <a:latin typeface="+mj-lt"/>
              </a:rPr>
              <a:t>in Österreich</a:t>
            </a:r>
            <a:endParaRPr lang="de-DE" sz="30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3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Kriterium </a:t>
            </a:r>
            <a:r>
              <a:rPr lang="de-AT" sz="3000" b="1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: </a:t>
            </a:r>
          </a:p>
          <a:p>
            <a:pPr algn="ctr"/>
            <a:r>
              <a:rPr lang="de-DE" sz="3000" b="1" dirty="0">
                <a:solidFill>
                  <a:srgbClr val="00B050"/>
                </a:solidFill>
                <a:latin typeface="+mj-lt"/>
              </a:rPr>
              <a:t>Ausbildungsdauer</a:t>
            </a: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Kriterium </a:t>
            </a:r>
            <a:r>
              <a:rPr lang="de-AT" sz="3000" b="1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de-AT" sz="3000" b="1" dirty="0" smtClean="0">
                <a:solidFill>
                  <a:srgbClr val="00B050"/>
                </a:solidFill>
                <a:latin typeface="+mj-lt"/>
              </a:rPr>
              <a:t>: </a:t>
            </a:r>
          </a:p>
          <a:p>
            <a:pPr algn="ctr"/>
            <a:r>
              <a:rPr lang="de-DE" sz="3000" b="1" dirty="0" smtClean="0">
                <a:solidFill>
                  <a:srgbClr val="00B050"/>
                </a:solidFill>
                <a:latin typeface="+mj-lt"/>
              </a:rPr>
              <a:t>Ausbildungsinhalte</a:t>
            </a:r>
            <a:endParaRPr lang="de-DE" sz="30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endParaRPr lang="de-AT" sz="30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Ausgleich der</a:t>
            </a:r>
          </a:p>
          <a:p>
            <a:pPr algn="ctr"/>
            <a:r>
              <a:rPr lang="de-AT" sz="3000" b="1" dirty="0" smtClean="0">
                <a:solidFill>
                  <a:srgbClr val="0070C0"/>
                </a:solidFill>
              </a:rPr>
              <a:t>wesentliche</a:t>
            </a:r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n Unterschiede,</a:t>
            </a:r>
          </a:p>
          <a:p>
            <a:pPr algn="ctr"/>
            <a:r>
              <a:rPr lang="de-AT" sz="3000" b="1" dirty="0">
                <a:solidFill>
                  <a:srgbClr val="0070C0"/>
                </a:solidFill>
                <a:latin typeface="+mj-lt"/>
              </a:rPr>
              <a:t>d</a:t>
            </a:r>
            <a:r>
              <a:rPr lang="de-AT" sz="3000" b="1" dirty="0" smtClean="0">
                <a:solidFill>
                  <a:srgbClr val="0070C0"/>
                </a:solidFill>
                <a:latin typeface="+mj-lt"/>
              </a:rPr>
              <a:t>ann ZULASSUNG</a:t>
            </a:r>
            <a:endParaRPr lang="de-DE" sz="3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23528" y="2708920"/>
            <a:ext cx="8294688" cy="600075"/>
          </a:xfrm>
        </p:spPr>
        <p:txBody>
          <a:bodyPr/>
          <a:lstStyle/>
          <a:p>
            <a:pPr algn="ctr"/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/>
              <a:t/>
            </a:r>
            <a:br>
              <a:rPr lang="de-DE" sz="3000" b="1" dirty="0"/>
            </a:br>
            <a:r>
              <a:rPr lang="de-DE" sz="3000" b="1" dirty="0" smtClean="0"/>
              <a:t/>
            </a:r>
            <a:br>
              <a:rPr lang="de-DE" sz="3000" b="1" dirty="0" smtClean="0"/>
            </a:br>
            <a:r>
              <a:rPr lang="de-DE" sz="3000" b="1" dirty="0" smtClean="0"/>
              <a:t>Lissabonner Anerkennungsübereinkommen</a:t>
            </a:r>
            <a:endParaRPr lang="de-AT" sz="3000" dirty="0" smtClean="0">
              <a:solidFill>
                <a:srgbClr val="52AAD5"/>
              </a:solidFill>
            </a:endParaRPr>
          </a:p>
        </p:txBody>
      </p:sp>
      <p:sp>
        <p:nvSpPr>
          <p:cNvPr id="2" name="Pfeil nach rechts 1"/>
          <p:cNvSpPr/>
          <p:nvPr/>
        </p:nvSpPr>
        <p:spPr bwMode="auto">
          <a:xfrm>
            <a:off x="1590935" y="3861048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23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977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̈sentation deutsch">
  <a:themeElements>
    <a:clrScheme name="CD Designfarben">
      <a:dk1>
        <a:srgbClr val="3E3E40"/>
      </a:dk1>
      <a:lt1>
        <a:srgbClr val="FFFFFF"/>
      </a:lt1>
      <a:dk2>
        <a:srgbClr val="3E3E40"/>
      </a:dk2>
      <a:lt2>
        <a:srgbClr val="808080"/>
      </a:lt2>
      <a:accent1>
        <a:srgbClr val="8F1D2E"/>
      </a:accent1>
      <a:accent2>
        <a:srgbClr val="FF9933"/>
      </a:accent2>
      <a:accent3>
        <a:srgbClr val="A5A5A5"/>
      </a:accent3>
      <a:accent4>
        <a:srgbClr val="3E3E40"/>
      </a:accent4>
      <a:accent5>
        <a:srgbClr val="FFD900"/>
      </a:accent5>
      <a:accent6>
        <a:srgbClr val="666600"/>
      </a:accent6>
      <a:hlink>
        <a:srgbClr val="800000"/>
      </a:hlink>
      <a:folHlink>
        <a:srgbClr val="19194C"/>
      </a:folHlink>
    </a:clrScheme>
    <a:fontScheme name="Benutzerdefiniert 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23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23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deutsch.potx</Template>
  <TotalTime>0</TotalTime>
  <Words>56</Words>
  <Application>Microsoft Office PowerPoint</Application>
  <PresentationFormat>Bildschirmpräsentation (4:3)</PresentationFormat>
  <Paragraphs>54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Präsentation deutsch</vt:lpstr>
      <vt:lpstr>PowerPoint-Präsentation</vt:lpstr>
      <vt:lpstr>   Lissabonner Anerkennungsübereinkommen</vt:lpstr>
      <vt:lpstr>   Lissabonner Anerkennungsübereinkommen</vt:lpstr>
      <vt:lpstr>   Lissabonner Anerkennungsübereinkommen</vt:lpstr>
      <vt:lpstr>   Lissabonner Anerkennungsübereinkommen</vt:lpstr>
      <vt:lpstr>   Lissabonner Anerkennungsübereinkommen</vt:lpstr>
      <vt:lpstr>   Lissabonner Anerkennungsübereinkommen</vt:lpstr>
      <vt:lpstr>   Lissabonner Anerkennungsübereinkommen</vt:lpstr>
      <vt:lpstr>   Lissabonner Anerkennungsübereinkommen</vt:lpstr>
      <vt:lpstr>Und zum Schluss: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der Titel</dc:title>
  <dc:creator>c s</dc:creator>
  <cp:lastModifiedBy>Aichner, Regina</cp:lastModifiedBy>
  <cp:revision>15</cp:revision>
  <cp:lastPrinted>2016-10-10T12:18:42Z</cp:lastPrinted>
  <dcterms:created xsi:type="dcterms:W3CDTF">2014-03-26T08:05:44Z</dcterms:created>
  <dcterms:modified xsi:type="dcterms:W3CDTF">2016-10-10T12:29:37Z</dcterms:modified>
</cp:coreProperties>
</file>