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590" r:id="rId3"/>
    <p:sldId id="285" r:id="rId4"/>
    <p:sldId id="286" r:id="rId5"/>
    <p:sldId id="287" r:id="rId6"/>
    <p:sldId id="289" r:id="rId7"/>
    <p:sldId id="597" r:id="rId8"/>
    <p:sldId id="599" r:id="rId9"/>
    <p:sldId id="600" r:id="rId10"/>
    <p:sldId id="604" r:id="rId11"/>
    <p:sldId id="602" r:id="rId12"/>
    <p:sldId id="59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A9B9C09-18A3-4266-9047-CF8E4BE3AE13}">
          <p14:sldIdLst>
            <p14:sldId id="284"/>
            <p14:sldId id="590"/>
            <p14:sldId id="285"/>
            <p14:sldId id="286"/>
            <p14:sldId id="287"/>
            <p14:sldId id="289"/>
            <p14:sldId id="597"/>
            <p14:sldId id="599"/>
            <p14:sldId id="600"/>
            <p14:sldId id="604"/>
            <p14:sldId id="602"/>
            <p14:sldId id="5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husak\Work%20Folders\Desktop\PLA%20Staff\Kopie%20von%202024-06-17%20STM%20AT%20Projekte%20alle%20Jahre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husak\Work%20Folders\Desktop\PLA%20Staff\Kopie%20von%202024-06-17%20STM%20AT%20Projekte%20alle%20Jahre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Tabelle3!$I$5</c:f>
              <c:strCache>
                <c:ptCount val="1"/>
                <c:pt idx="0">
                  <c:v>Academic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09-4C56-A238-BEDB30B0C4A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09-4C56-A238-BEDB30B0C4A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09-4C56-A238-BEDB30B0C4A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09-4C56-A238-BEDB30B0C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Tabelle3!$J$4:$M$4</c:f>
              <c:strCache>
                <c:ptCount val="4"/>
                <c:pt idx="0">
                  <c:v>J</c:v>
                </c:pt>
                <c:pt idx="1">
                  <c:v>O</c:v>
                </c:pt>
                <c:pt idx="2">
                  <c:v>T </c:v>
                </c:pt>
                <c:pt idx="3">
                  <c:v>W</c:v>
                </c:pt>
              </c:strCache>
            </c:strRef>
          </c:cat>
          <c:val>
            <c:numRef>
              <c:f>Tabelle3!$J$5:$M$5</c:f>
              <c:numCache>
                <c:formatCode>0.00%</c:formatCode>
                <c:ptCount val="4"/>
                <c:pt idx="0">
                  <c:v>0.13730000000000001</c:v>
                </c:pt>
                <c:pt idx="1">
                  <c:v>0.20849999999999999</c:v>
                </c:pt>
                <c:pt idx="2">
                  <c:v>0.36499999999999999</c:v>
                </c:pt>
                <c:pt idx="3">
                  <c:v>0.28920000000000001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09-4C56-A238-BEDB30B0C4A5}"/>
            </c:ext>
          </c:extLst>
        </c:ser>
        <c:ser>
          <c:idx val="1"/>
          <c:order val="1"/>
          <c:tx>
            <c:strRef>
              <c:f>Tabelle3!$I$10</c:f>
              <c:strCache>
                <c:ptCount val="1"/>
                <c:pt idx="0">
                  <c:v>Non-academic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409-4C56-A238-BEDB30B0C4A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409-4C56-A238-BEDB30B0C4A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409-4C56-A238-BEDB30B0C4A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409-4C56-A238-BEDB30B0C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Tabelle3!$J$4:$M$4</c:f>
              <c:strCache>
                <c:ptCount val="4"/>
                <c:pt idx="0">
                  <c:v>J</c:v>
                </c:pt>
                <c:pt idx="1">
                  <c:v>O</c:v>
                </c:pt>
                <c:pt idx="2">
                  <c:v>T </c:v>
                </c:pt>
                <c:pt idx="3">
                  <c:v>W</c:v>
                </c:pt>
              </c:strCache>
            </c:strRef>
          </c:cat>
          <c:val>
            <c:numRef>
              <c:f>Tabelle3!$J$10:$M$10</c:f>
              <c:numCache>
                <c:formatCode>0.00%</c:formatCode>
                <c:ptCount val="4"/>
                <c:pt idx="0">
                  <c:v>0.25330000000000003</c:v>
                </c:pt>
                <c:pt idx="1">
                  <c:v>0.1595</c:v>
                </c:pt>
                <c:pt idx="2">
                  <c:v>0.35170000000000001</c:v>
                </c:pt>
                <c:pt idx="3">
                  <c:v>0.23549999999999999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409-4C56-A238-BEDB30B0C4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Tabelle3!$I$10</c:f>
              <c:strCache>
                <c:ptCount val="1"/>
                <c:pt idx="0">
                  <c:v>Non-academic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4D-4943-ADE6-2F2B64D221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4D-4943-ADE6-2F2B64D221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4D-4943-ADE6-2F2B64D221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4D-4943-ADE6-2F2B64D221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Tabelle3!$J$9:$M$9</c:f>
              <c:strCache>
                <c:ptCount val="4"/>
                <c:pt idx="0">
                  <c:v>J</c:v>
                </c:pt>
                <c:pt idx="1">
                  <c:v>O</c:v>
                </c:pt>
                <c:pt idx="2">
                  <c:v>T</c:v>
                </c:pt>
                <c:pt idx="3">
                  <c:v>W</c:v>
                </c:pt>
              </c:strCache>
            </c:strRef>
          </c:cat>
          <c:val>
            <c:numRef>
              <c:f>Tabelle3!$J$10:$M$10</c:f>
              <c:numCache>
                <c:formatCode>0.00%</c:formatCode>
                <c:ptCount val="4"/>
                <c:pt idx="0">
                  <c:v>0.25330000000000003</c:v>
                </c:pt>
                <c:pt idx="1">
                  <c:v>0.1595</c:v>
                </c:pt>
                <c:pt idx="2">
                  <c:v>0.35170000000000001</c:v>
                </c:pt>
                <c:pt idx="3">
                  <c:v>0.23549999999999999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4D-4943-ADE6-2F2B64D221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F88CA-A2A2-4D50-AB23-3E9CA269DE7E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AT"/>
        </a:p>
      </dgm:t>
    </dgm:pt>
    <dgm:pt modelId="{61D54B18-9DAF-4BFA-8083-B170A161406D}">
      <dgm:prSet phldrT="[Text]"/>
      <dgm:spPr/>
      <dgm:t>
        <a:bodyPr/>
        <a:lstStyle/>
        <a:p>
          <a:r>
            <a:rPr lang="de-AT" b="1" dirty="0"/>
            <a:t>Zugang zu Informationen</a:t>
          </a:r>
          <a:endParaRPr lang="de-AT" dirty="0"/>
        </a:p>
      </dgm:t>
    </dgm:pt>
    <dgm:pt modelId="{F40A0666-1232-4DFA-AD3E-34DF3FA1A7C0}" type="parTrans" cxnId="{D1147FE4-37E9-48FA-A123-ECF8FDD2F0EA}">
      <dgm:prSet/>
      <dgm:spPr/>
      <dgm:t>
        <a:bodyPr/>
        <a:lstStyle/>
        <a:p>
          <a:endParaRPr lang="de-AT"/>
        </a:p>
      </dgm:t>
    </dgm:pt>
    <dgm:pt modelId="{0B6B6E58-22B3-4A26-9DD5-2E5AFF00FE55}" type="sibTrans" cxnId="{D1147FE4-37E9-48FA-A123-ECF8FDD2F0EA}">
      <dgm:prSet/>
      <dgm:spPr/>
      <dgm:t>
        <a:bodyPr/>
        <a:lstStyle/>
        <a:p>
          <a:endParaRPr lang="de-AT"/>
        </a:p>
      </dgm:t>
    </dgm:pt>
    <dgm:pt modelId="{3BDB3C32-4456-430A-BC22-BC40858B95EE}">
      <dgm:prSet phldrT="[Text]"/>
      <dgm:spPr/>
      <dgm:t>
        <a:bodyPr/>
        <a:lstStyle/>
        <a:p>
          <a:r>
            <a:rPr lang="de-AT" b="1" dirty="0"/>
            <a:t>Berufliche Entwicklung</a:t>
          </a:r>
          <a:endParaRPr lang="de-AT" dirty="0"/>
        </a:p>
      </dgm:t>
    </dgm:pt>
    <dgm:pt modelId="{F7AA6E83-8608-4B34-B36C-80B36CF0A803}" type="parTrans" cxnId="{34B9E041-296F-445D-839F-656991C871D7}">
      <dgm:prSet/>
      <dgm:spPr/>
      <dgm:t>
        <a:bodyPr/>
        <a:lstStyle/>
        <a:p>
          <a:endParaRPr lang="de-AT"/>
        </a:p>
      </dgm:t>
    </dgm:pt>
    <dgm:pt modelId="{D4BDA326-6BF6-41A7-BB5B-EDE51390DB8E}" type="sibTrans" cxnId="{34B9E041-296F-445D-839F-656991C871D7}">
      <dgm:prSet/>
      <dgm:spPr/>
      <dgm:t>
        <a:bodyPr/>
        <a:lstStyle/>
        <a:p>
          <a:endParaRPr lang="de-AT"/>
        </a:p>
      </dgm:t>
    </dgm:pt>
    <dgm:pt modelId="{5C7A1D3D-5EDA-40AE-9333-261E98FE6153}">
      <dgm:prSet phldrT="[Text]"/>
      <dgm:spPr/>
      <dgm:t>
        <a:bodyPr/>
        <a:lstStyle/>
        <a:p>
          <a:r>
            <a:rPr lang="de-AT" b="1" dirty="0"/>
            <a:t>Anforderungen der Institutionen</a:t>
          </a:r>
          <a:endParaRPr lang="de-AT" dirty="0"/>
        </a:p>
      </dgm:t>
    </dgm:pt>
    <dgm:pt modelId="{973C968A-C11F-4A51-A15A-243354B35BF8}" type="parTrans" cxnId="{081FFFA7-48EA-4A3B-9CEE-D8D0C59FA8A8}">
      <dgm:prSet/>
      <dgm:spPr/>
      <dgm:t>
        <a:bodyPr/>
        <a:lstStyle/>
        <a:p>
          <a:endParaRPr lang="de-AT"/>
        </a:p>
      </dgm:t>
    </dgm:pt>
    <dgm:pt modelId="{65F0D400-203F-4736-8B73-BB63B525A0FC}" type="sibTrans" cxnId="{081FFFA7-48EA-4A3B-9CEE-D8D0C59FA8A8}">
      <dgm:prSet/>
      <dgm:spPr/>
      <dgm:t>
        <a:bodyPr/>
        <a:lstStyle/>
        <a:p>
          <a:endParaRPr lang="de-AT"/>
        </a:p>
      </dgm:t>
    </dgm:pt>
    <dgm:pt modelId="{E65E2174-A0EF-4938-919B-95B084A63F4A}">
      <dgm:prSet phldrT="[Text]"/>
      <dgm:spPr/>
      <dgm:t>
        <a:bodyPr/>
        <a:lstStyle/>
        <a:p>
          <a:r>
            <a:rPr lang="de-AT" b="1" dirty="0"/>
            <a:t>Flexibilität in der Arbeitszeit</a:t>
          </a:r>
          <a:endParaRPr lang="de-AT" dirty="0"/>
        </a:p>
      </dgm:t>
    </dgm:pt>
    <dgm:pt modelId="{21555D36-97D5-44B2-A9C1-2E57E139FFB1}" type="parTrans" cxnId="{A8C3A6D5-A060-4953-8DC9-A9D2A9AAA329}">
      <dgm:prSet/>
      <dgm:spPr/>
      <dgm:t>
        <a:bodyPr/>
        <a:lstStyle/>
        <a:p>
          <a:endParaRPr lang="de-AT"/>
        </a:p>
      </dgm:t>
    </dgm:pt>
    <dgm:pt modelId="{6B581E09-3F7C-45D9-BB07-A3430F6B47C7}" type="sibTrans" cxnId="{A8C3A6D5-A060-4953-8DC9-A9D2A9AAA329}">
      <dgm:prSet/>
      <dgm:spPr/>
      <dgm:t>
        <a:bodyPr/>
        <a:lstStyle/>
        <a:p>
          <a:endParaRPr lang="de-AT"/>
        </a:p>
      </dgm:t>
    </dgm:pt>
    <dgm:pt modelId="{3BDBC4FF-F97C-42C9-B2C6-7B371A62E1C2}">
      <dgm:prSet phldrT="[Text]"/>
      <dgm:spPr/>
      <dgm:t>
        <a:bodyPr/>
        <a:lstStyle/>
        <a:p>
          <a:r>
            <a:rPr lang="de-AT" b="1" dirty="0"/>
            <a:t>Förderung durch Institutionen</a:t>
          </a:r>
          <a:endParaRPr lang="de-AT" dirty="0"/>
        </a:p>
      </dgm:t>
    </dgm:pt>
    <dgm:pt modelId="{FE536BF5-5859-4AF9-93AB-5B310BB90D9F}" type="parTrans" cxnId="{87BA6312-5A46-4A2D-BBC9-ACA3E1EC586F}">
      <dgm:prSet/>
      <dgm:spPr/>
      <dgm:t>
        <a:bodyPr/>
        <a:lstStyle/>
        <a:p>
          <a:endParaRPr lang="de-AT"/>
        </a:p>
      </dgm:t>
    </dgm:pt>
    <dgm:pt modelId="{B8FDE1A3-396E-4DB0-9151-5E85B9BDF71B}" type="sibTrans" cxnId="{87BA6312-5A46-4A2D-BBC9-ACA3E1EC586F}">
      <dgm:prSet/>
      <dgm:spPr/>
      <dgm:t>
        <a:bodyPr/>
        <a:lstStyle/>
        <a:p>
          <a:endParaRPr lang="de-AT"/>
        </a:p>
      </dgm:t>
    </dgm:pt>
    <dgm:pt modelId="{7199C2AA-34AD-4551-8FE9-03ABF743A50C}">
      <dgm:prSet phldrT="[Text]"/>
      <dgm:spPr/>
      <dgm:t>
        <a:bodyPr/>
        <a:lstStyle/>
        <a:p>
          <a:r>
            <a:rPr lang="de-AT" b="1"/>
            <a:t>Unterschiedliche Fortbildungsbedarfe</a:t>
          </a:r>
          <a:endParaRPr lang="de-AT" dirty="0"/>
        </a:p>
      </dgm:t>
    </dgm:pt>
    <dgm:pt modelId="{BE735169-36E0-4623-99C1-DFE103F81D81}" type="parTrans" cxnId="{AAA70761-DC38-48CD-80CD-AE89CA61D550}">
      <dgm:prSet/>
      <dgm:spPr/>
      <dgm:t>
        <a:bodyPr/>
        <a:lstStyle/>
        <a:p>
          <a:endParaRPr lang="de-AT"/>
        </a:p>
      </dgm:t>
    </dgm:pt>
    <dgm:pt modelId="{4F328D11-BCC4-4425-A239-0BC6B4208D36}" type="sibTrans" cxnId="{AAA70761-DC38-48CD-80CD-AE89CA61D550}">
      <dgm:prSet/>
      <dgm:spPr/>
      <dgm:t>
        <a:bodyPr/>
        <a:lstStyle/>
        <a:p>
          <a:endParaRPr lang="de-AT"/>
        </a:p>
      </dgm:t>
    </dgm:pt>
    <dgm:pt modelId="{3322AF97-D3B1-4662-A4A0-A0DCCC7BC191}">
      <dgm:prSet phldrT="[Text]"/>
      <dgm:spPr/>
      <dgm:t>
        <a:bodyPr/>
        <a:lstStyle/>
        <a:p>
          <a:r>
            <a:rPr lang="de-AT" b="1" dirty="0"/>
            <a:t>Wahrnehmung des Programms</a:t>
          </a:r>
          <a:endParaRPr lang="de-AT" dirty="0"/>
        </a:p>
      </dgm:t>
    </dgm:pt>
    <dgm:pt modelId="{CD5634FD-F8C4-42F3-80A2-0EC11197CD6A}" type="parTrans" cxnId="{1DDC0E8D-C120-48B4-8D2A-AB2B365D4888}">
      <dgm:prSet/>
      <dgm:spPr/>
      <dgm:t>
        <a:bodyPr/>
        <a:lstStyle/>
        <a:p>
          <a:endParaRPr lang="de-AT"/>
        </a:p>
      </dgm:t>
    </dgm:pt>
    <dgm:pt modelId="{AA22ED91-DDBF-41E2-8DEF-91DB41618780}" type="sibTrans" cxnId="{1DDC0E8D-C120-48B4-8D2A-AB2B365D4888}">
      <dgm:prSet/>
      <dgm:spPr/>
      <dgm:t>
        <a:bodyPr/>
        <a:lstStyle/>
        <a:p>
          <a:endParaRPr lang="de-AT"/>
        </a:p>
      </dgm:t>
    </dgm:pt>
    <dgm:pt modelId="{1A2C82AE-4101-410A-9166-0CDF5DF1D55F}">
      <dgm:prSet phldrT="[Text]"/>
      <dgm:spPr/>
      <dgm:t>
        <a:bodyPr/>
        <a:lstStyle/>
        <a:p>
          <a:r>
            <a:rPr lang="de-DE" dirty="0"/>
            <a:t>Anerkennung</a:t>
          </a:r>
          <a:endParaRPr lang="de-AT" dirty="0"/>
        </a:p>
      </dgm:t>
    </dgm:pt>
    <dgm:pt modelId="{5D42132A-7179-455C-A4F0-511EFF67D383}" type="parTrans" cxnId="{4B79AA4E-D0C4-41D8-BB2D-31F9C8489297}">
      <dgm:prSet/>
      <dgm:spPr/>
      <dgm:t>
        <a:bodyPr/>
        <a:lstStyle/>
        <a:p>
          <a:endParaRPr lang="de-AT"/>
        </a:p>
      </dgm:t>
    </dgm:pt>
    <dgm:pt modelId="{7A9E4685-763A-48E6-A3DF-A2A925ACC72E}" type="sibTrans" cxnId="{4B79AA4E-D0C4-41D8-BB2D-31F9C8489297}">
      <dgm:prSet/>
      <dgm:spPr/>
      <dgm:t>
        <a:bodyPr/>
        <a:lstStyle/>
        <a:p>
          <a:endParaRPr lang="de-AT"/>
        </a:p>
      </dgm:t>
    </dgm:pt>
    <dgm:pt modelId="{7019FA9F-22A6-4EA5-B553-F037F5FA4AB0}" type="pres">
      <dgm:prSet presAssocID="{CC3F88CA-A2A2-4D50-AB23-3E9CA269DE7E}" presName="diagram" presStyleCnt="0">
        <dgm:presLayoutVars>
          <dgm:dir/>
          <dgm:resizeHandles val="exact"/>
        </dgm:presLayoutVars>
      </dgm:prSet>
      <dgm:spPr/>
    </dgm:pt>
    <dgm:pt modelId="{454EC345-E38E-4DDC-8F8D-1AC33DE45F2F}" type="pres">
      <dgm:prSet presAssocID="{61D54B18-9DAF-4BFA-8083-B170A161406D}" presName="node" presStyleLbl="node1" presStyleIdx="0" presStyleCnt="8" custScaleX="112278">
        <dgm:presLayoutVars>
          <dgm:bulletEnabled val="1"/>
        </dgm:presLayoutVars>
      </dgm:prSet>
      <dgm:spPr/>
    </dgm:pt>
    <dgm:pt modelId="{488BFC5E-CCF8-44DA-B906-A53DB566C3CA}" type="pres">
      <dgm:prSet presAssocID="{0B6B6E58-22B3-4A26-9DD5-2E5AFF00FE55}" presName="sibTrans" presStyleCnt="0"/>
      <dgm:spPr/>
    </dgm:pt>
    <dgm:pt modelId="{525E0584-1AC8-4656-A43F-6305D10426F5}" type="pres">
      <dgm:prSet presAssocID="{3BDB3C32-4456-430A-BC22-BC40858B95EE}" presName="node" presStyleLbl="node1" presStyleIdx="1" presStyleCnt="8">
        <dgm:presLayoutVars>
          <dgm:bulletEnabled val="1"/>
        </dgm:presLayoutVars>
      </dgm:prSet>
      <dgm:spPr/>
    </dgm:pt>
    <dgm:pt modelId="{2EB3DE12-DF9A-449B-8EB1-FBA01D155F45}" type="pres">
      <dgm:prSet presAssocID="{D4BDA326-6BF6-41A7-BB5B-EDE51390DB8E}" presName="sibTrans" presStyleCnt="0"/>
      <dgm:spPr/>
    </dgm:pt>
    <dgm:pt modelId="{76A58A62-3ACE-4DDE-9932-E796C4305689}" type="pres">
      <dgm:prSet presAssocID="{5C7A1D3D-5EDA-40AE-9333-261E98FE6153}" presName="node" presStyleLbl="node1" presStyleIdx="2" presStyleCnt="8">
        <dgm:presLayoutVars>
          <dgm:bulletEnabled val="1"/>
        </dgm:presLayoutVars>
      </dgm:prSet>
      <dgm:spPr/>
    </dgm:pt>
    <dgm:pt modelId="{1349500C-FD68-4FDE-9142-297B6325BBF0}" type="pres">
      <dgm:prSet presAssocID="{65F0D400-203F-4736-8B73-BB63B525A0FC}" presName="sibTrans" presStyleCnt="0"/>
      <dgm:spPr/>
    </dgm:pt>
    <dgm:pt modelId="{836EFD71-BE5A-479A-B199-D0F19ADEDEE8}" type="pres">
      <dgm:prSet presAssocID="{E65E2174-A0EF-4938-919B-95B084A63F4A}" presName="node" presStyleLbl="node1" presStyleIdx="3" presStyleCnt="8">
        <dgm:presLayoutVars>
          <dgm:bulletEnabled val="1"/>
        </dgm:presLayoutVars>
      </dgm:prSet>
      <dgm:spPr/>
    </dgm:pt>
    <dgm:pt modelId="{81B21B66-DD00-4B9E-99C7-79BB20B9D5B7}" type="pres">
      <dgm:prSet presAssocID="{6B581E09-3F7C-45D9-BB07-A3430F6B47C7}" presName="sibTrans" presStyleCnt="0"/>
      <dgm:spPr/>
    </dgm:pt>
    <dgm:pt modelId="{A3812CFC-D0F8-49A0-8F29-36BF9F50BD7A}" type="pres">
      <dgm:prSet presAssocID="{3BDBC4FF-F97C-42C9-B2C6-7B371A62E1C2}" presName="node" presStyleLbl="node1" presStyleIdx="4" presStyleCnt="8">
        <dgm:presLayoutVars>
          <dgm:bulletEnabled val="1"/>
        </dgm:presLayoutVars>
      </dgm:prSet>
      <dgm:spPr/>
    </dgm:pt>
    <dgm:pt modelId="{98F8A7A6-4E26-4BEA-8E1B-D2F3652FA4A9}" type="pres">
      <dgm:prSet presAssocID="{B8FDE1A3-396E-4DB0-9151-5E85B9BDF71B}" presName="sibTrans" presStyleCnt="0"/>
      <dgm:spPr/>
    </dgm:pt>
    <dgm:pt modelId="{FE7B96EF-6AC2-4AC2-9009-567A9817D891}" type="pres">
      <dgm:prSet presAssocID="{3322AF97-D3B1-4662-A4A0-A0DCCC7BC191}" presName="node" presStyleLbl="node1" presStyleIdx="5" presStyleCnt="8">
        <dgm:presLayoutVars>
          <dgm:bulletEnabled val="1"/>
        </dgm:presLayoutVars>
      </dgm:prSet>
      <dgm:spPr/>
    </dgm:pt>
    <dgm:pt modelId="{68186560-8666-4EC1-A744-280E44F47AF9}" type="pres">
      <dgm:prSet presAssocID="{AA22ED91-DDBF-41E2-8DEF-91DB41618780}" presName="sibTrans" presStyleCnt="0"/>
      <dgm:spPr/>
    </dgm:pt>
    <dgm:pt modelId="{07FC56BC-1C1F-41F1-A1A9-E45CA956A065}" type="pres">
      <dgm:prSet presAssocID="{7199C2AA-34AD-4551-8FE9-03ABF743A50C}" presName="node" presStyleLbl="node1" presStyleIdx="6" presStyleCnt="8">
        <dgm:presLayoutVars>
          <dgm:bulletEnabled val="1"/>
        </dgm:presLayoutVars>
      </dgm:prSet>
      <dgm:spPr/>
    </dgm:pt>
    <dgm:pt modelId="{EB261316-0A88-40EB-B6DA-40055649DD31}" type="pres">
      <dgm:prSet presAssocID="{4F328D11-BCC4-4425-A239-0BC6B4208D36}" presName="sibTrans" presStyleCnt="0"/>
      <dgm:spPr/>
    </dgm:pt>
    <dgm:pt modelId="{D523BF6A-08F0-43BB-AAE0-7F41F2A183B7}" type="pres">
      <dgm:prSet presAssocID="{1A2C82AE-4101-410A-9166-0CDF5DF1D55F}" presName="node" presStyleLbl="node1" presStyleIdx="7" presStyleCnt="8">
        <dgm:presLayoutVars>
          <dgm:bulletEnabled val="1"/>
        </dgm:presLayoutVars>
      </dgm:prSet>
      <dgm:spPr/>
    </dgm:pt>
  </dgm:ptLst>
  <dgm:cxnLst>
    <dgm:cxn modelId="{87BA6312-5A46-4A2D-BBC9-ACA3E1EC586F}" srcId="{CC3F88CA-A2A2-4D50-AB23-3E9CA269DE7E}" destId="{3BDBC4FF-F97C-42C9-B2C6-7B371A62E1C2}" srcOrd="4" destOrd="0" parTransId="{FE536BF5-5859-4AF9-93AB-5B310BB90D9F}" sibTransId="{B8FDE1A3-396E-4DB0-9151-5E85B9BDF71B}"/>
    <dgm:cxn modelId="{BDFB6F13-096E-4FDA-BE44-A1D696D05549}" type="presOf" srcId="{61D54B18-9DAF-4BFA-8083-B170A161406D}" destId="{454EC345-E38E-4DDC-8F8D-1AC33DE45F2F}" srcOrd="0" destOrd="0" presId="urn:microsoft.com/office/officeart/2005/8/layout/default"/>
    <dgm:cxn modelId="{A1499E3D-CFC5-4768-B5B7-6F6E1C7C4FE2}" type="presOf" srcId="{E65E2174-A0EF-4938-919B-95B084A63F4A}" destId="{836EFD71-BE5A-479A-B199-D0F19ADEDEE8}" srcOrd="0" destOrd="0" presId="urn:microsoft.com/office/officeart/2005/8/layout/default"/>
    <dgm:cxn modelId="{890C083F-9D0B-4E6B-86A5-D984072A7282}" type="presOf" srcId="{7199C2AA-34AD-4551-8FE9-03ABF743A50C}" destId="{07FC56BC-1C1F-41F1-A1A9-E45CA956A065}" srcOrd="0" destOrd="0" presId="urn:microsoft.com/office/officeart/2005/8/layout/default"/>
    <dgm:cxn modelId="{AAA70761-DC38-48CD-80CD-AE89CA61D550}" srcId="{CC3F88CA-A2A2-4D50-AB23-3E9CA269DE7E}" destId="{7199C2AA-34AD-4551-8FE9-03ABF743A50C}" srcOrd="6" destOrd="0" parTransId="{BE735169-36E0-4623-99C1-DFE103F81D81}" sibTransId="{4F328D11-BCC4-4425-A239-0BC6B4208D36}"/>
    <dgm:cxn modelId="{34B9E041-296F-445D-839F-656991C871D7}" srcId="{CC3F88CA-A2A2-4D50-AB23-3E9CA269DE7E}" destId="{3BDB3C32-4456-430A-BC22-BC40858B95EE}" srcOrd="1" destOrd="0" parTransId="{F7AA6E83-8608-4B34-B36C-80B36CF0A803}" sibTransId="{D4BDA326-6BF6-41A7-BB5B-EDE51390DB8E}"/>
    <dgm:cxn modelId="{4B79AA4E-D0C4-41D8-BB2D-31F9C8489297}" srcId="{CC3F88CA-A2A2-4D50-AB23-3E9CA269DE7E}" destId="{1A2C82AE-4101-410A-9166-0CDF5DF1D55F}" srcOrd="7" destOrd="0" parTransId="{5D42132A-7179-455C-A4F0-511EFF67D383}" sibTransId="{7A9E4685-763A-48E6-A3DF-A2A925ACC72E}"/>
    <dgm:cxn modelId="{3D873755-D496-4E44-81B6-0E05FF88F3C3}" type="presOf" srcId="{5C7A1D3D-5EDA-40AE-9333-261E98FE6153}" destId="{76A58A62-3ACE-4DDE-9932-E796C4305689}" srcOrd="0" destOrd="0" presId="urn:microsoft.com/office/officeart/2005/8/layout/default"/>
    <dgm:cxn modelId="{3E7CD358-F5B0-40A9-B0DA-E3D31CD07466}" type="presOf" srcId="{1A2C82AE-4101-410A-9166-0CDF5DF1D55F}" destId="{D523BF6A-08F0-43BB-AAE0-7F41F2A183B7}" srcOrd="0" destOrd="0" presId="urn:microsoft.com/office/officeart/2005/8/layout/default"/>
    <dgm:cxn modelId="{4EF2C57B-A867-4E4C-A41F-1B41C0690EBB}" type="presOf" srcId="{CC3F88CA-A2A2-4D50-AB23-3E9CA269DE7E}" destId="{7019FA9F-22A6-4EA5-B553-F037F5FA4AB0}" srcOrd="0" destOrd="0" presId="urn:microsoft.com/office/officeart/2005/8/layout/default"/>
    <dgm:cxn modelId="{336E3B89-A7DB-46B4-8F7E-E553BA891DD9}" type="presOf" srcId="{3322AF97-D3B1-4662-A4A0-A0DCCC7BC191}" destId="{FE7B96EF-6AC2-4AC2-9009-567A9817D891}" srcOrd="0" destOrd="0" presId="urn:microsoft.com/office/officeart/2005/8/layout/default"/>
    <dgm:cxn modelId="{1DDC0E8D-C120-48B4-8D2A-AB2B365D4888}" srcId="{CC3F88CA-A2A2-4D50-AB23-3E9CA269DE7E}" destId="{3322AF97-D3B1-4662-A4A0-A0DCCC7BC191}" srcOrd="5" destOrd="0" parTransId="{CD5634FD-F8C4-42F3-80A2-0EC11197CD6A}" sibTransId="{AA22ED91-DDBF-41E2-8DEF-91DB41618780}"/>
    <dgm:cxn modelId="{081FFFA7-48EA-4A3B-9CEE-D8D0C59FA8A8}" srcId="{CC3F88CA-A2A2-4D50-AB23-3E9CA269DE7E}" destId="{5C7A1D3D-5EDA-40AE-9333-261E98FE6153}" srcOrd="2" destOrd="0" parTransId="{973C968A-C11F-4A51-A15A-243354B35BF8}" sibTransId="{65F0D400-203F-4736-8B73-BB63B525A0FC}"/>
    <dgm:cxn modelId="{D33A4BBE-8E91-4735-9B03-98CAB60438B0}" type="presOf" srcId="{3BDB3C32-4456-430A-BC22-BC40858B95EE}" destId="{525E0584-1AC8-4656-A43F-6305D10426F5}" srcOrd="0" destOrd="0" presId="urn:microsoft.com/office/officeart/2005/8/layout/default"/>
    <dgm:cxn modelId="{A8C3A6D5-A060-4953-8DC9-A9D2A9AAA329}" srcId="{CC3F88CA-A2A2-4D50-AB23-3E9CA269DE7E}" destId="{E65E2174-A0EF-4938-919B-95B084A63F4A}" srcOrd="3" destOrd="0" parTransId="{21555D36-97D5-44B2-A9C1-2E57E139FFB1}" sibTransId="{6B581E09-3F7C-45D9-BB07-A3430F6B47C7}"/>
    <dgm:cxn modelId="{D1147FE4-37E9-48FA-A123-ECF8FDD2F0EA}" srcId="{CC3F88CA-A2A2-4D50-AB23-3E9CA269DE7E}" destId="{61D54B18-9DAF-4BFA-8083-B170A161406D}" srcOrd="0" destOrd="0" parTransId="{F40A0666-1232-4DFA-AD3E-34DF3FA1A7C0}" sibTransId="{0B6B6E58-22B3-4A26-9DD5-2E5AFF00FE55}"/>
    <dgm:cxn modelId="{68FCACED-A7FF-41BA-BED7-98BACDFC1693}" type="presOf" srcId="{3BDBC4FF-F97C-42C9-B2C6-7B371A62E1C2}" destId="{A3812CFC-D0F8-49A0-8F29-36BF9F50BD7A}" srcOrd="0" destOrd="0" presId="urn:microsoft.com/office/officeart/2005/8/layout/default"/>
    <dgm:cxn modelId="{4F2B1431-422F-4C6D-AA35-97A2BDB69671}" type="presParOf" srcId="{7019FA9F-22A6-4EA5-B553-F037F5FA4AB0}" destId="{454EC345-E38E-4DDC-8F8D-1AC33DE45F2F}" srcOrd="0" destOrd="0" presId="urn:microsoft.com/office/officeart/2005/8/layout/default"/>
    <dgm:cxn modelId="{E74B0929-B547-42F1-8544-2F3679D12358}" type="presParOf" srcId="{7019FA9F-22A6-4EA5-B553-F037F5FA4AB0}" destId="{488BFC5E-CCF8-44DA-B906-A53DB566C3CA}" srcOrd="1" destOrd="0" presId="urn:microsoft.com/office/officeart/2005/8/layout/default"/>
    <dgm:cxn modelId="{4DD419B9-ECD2-4801-B115-C5C4073EE3D2}" type="presParOf" srcId="{7019FA9F-22A6-4EA5-B553-F037F5FA4AB0}" destId="{525E0584-1AC8-4656-A43F-6305D10426F5}" srcOrd="2" destOrd="0" presId="urn:microsoft.com/office/officeart/2005/8/layout/default"/>
    <dgm:cxn modelId="{50F51ACA-3A9C-4389-B0F0-51AB7468CE97}" type="presParOf" srcId="{7019FA9F-22A6-4EA5-B553-F037F5FA4AB0}" destId="{2EB3DE12-DF9A-449B-8EB1-FBA01D155F45}" srcOrd="3" destOrd="0" presId="urn:microsoft.com/office/officeart/2005/8/layout/default"/>
    <dgm:cxn modelId="{A707EC8E-5F7E-4F25-9FB9-87443066F44A}" type="presParOf" srcId="{7019FA9F-22A6-4EA5-B553-F037F5FA4AB0}" destId="{76A58A62-3ACE-4DDE-9932-E796C4305689}" srcOrd="4" destOrd="0" presId="urn:microsoft.com/office/officeart/2005/8/layout/default"/>
    <dgm:cxn modelId="{9FE2C561-BFA1-4014-87C6-A2205CE5ECEC}" type="presParOf" srcId="{7019FA9F-22A6-4EA5-B553-F037F5FA4AB0}" destId="{1349500C-FD68-4FDE-9142-297B6325BBF0}" srcOrd="5" destOrd="0" presId="urn:microsoft.com/office/officeart/2005/8/layout/default"/>
    <dgm:cxn modelId="{429778FB-1E0F-442C-8E92-50520993FE45}" type="presParOf" srcId="{7019FA9F-22A6-4EA5-B553-F037F5FA4AB0}" destId="{836EFD71-BE5A-479A-B199-D0F19ADEDEE8}" srcOrd="6" destOrd="0" presId="urn:microsoft.com/office/officeart/2005/8/layout/default"/>
    <dgm:cxn modelId="{2DAD7412-BD69-4E00-B298-1412BB3510FB}" type="presParOf" srcId="{7019FA9F-22A6-4EA5-B553-F037F5FA4AB0}" destId="{81B21B66-DD00-4B9E-99C7-79BB20B9D5B7}" srcOrd="7" destOrd="0" presId="urn:microsoft.com/office/officeart/2005/8/layout/default"/>
    <dgm:cxn modelId="{842453F5-5108-472A-8E12-6EF2B9265017}" type="presParOf" srcId="{7019FA9F-22A6-4EA5-B553-F037F5FA4AB0}" destId="{A3812CFC-D0F8-49A0-8F29-36BF9F50BD7A}" srcOrd="8" destOrd="0" presId="urn:microsoft.com/office/officeart/2005/8/layout/default"/>
    <dgm:cxn modelId="{2228A15D-B358-4C9D-8567-2529EF4C1D48}" type="presParOf" srcId="{7019FA9F-22A6-4EA5-B553-F037F5FA4AB0}" destId="{98F8A7A6-4E26-4BEA-8E1B-D2F3652FA4A9}" srcOrd="9" destOrd="0" presId="urn:microsoft.com/office/officeart/2005/8/layout/default"/>
    <dgm:cxn modelId="{3751A3D4-7CD8-4D71-AEEB-97073882F1E3}" type="presParOf" srcId="{7019FA9F-22A6-4EA5-B553-F037F5FA4AB0}" destId="{FE7B96EF-6AC2-4AC2-9009-567A9817D891}" srcOrd="10" destOrd="0" presId="urn:microsoft.com/office/officeart/2005/8/layout/default"/>
    <dgm:cxn modelId="{F00F8B8B-44B8-4702-9C33-E8CE3387CB0D}" type="presParOf" srcId="{7019FA9F-22A6-4EA5-B553-F037F5FA4AB0}" destId="{68186560-8666-4EC1-A744-280E44F47AF9}" srcOrd="11" destOrd="0" presId="urn:microsoft.com/office/officeart/2005/8/layout/default"/>
    <dgm:cxn modelId="{90EB4767-406A-4DA6-921B-6F3C1DF035A7}" type="presParOf" srcId="{7019FA9F-22A6-4EA5-B553-F037F5FA4AB0}" destId="{07FC56BC-1C1F-41F1-A1A9-E45CA956A065}" srcOrd="12" destOrd="0" presId="urn:microsoft.com/office/officeart/2005/8/layout/default"/>
    <dgm:cxn modelId="{A4B5A034-5D3F-4B84-A6D1-57FBD7684DB4}" type="presParOf" srcId="{7019FA9F-22A6-4EA5-B553-F037F5FA4AB0}" destId="{EB261316-0A88-40EB-B6DA-40055649DD31}" srcOrd="13" destOrd="0" presId="urn:microsoft.com/office/officeart/2005/8/layout/default"/>
    <dgm:cxn modelId="{6B5975A6-34C0-4EB6-9A0A-A243CB352788}" type="presParOf" srcId="{7019FA9F-22A6-4EA5-B553-F037F5FA4AB0}" destId="{D523BF6A-08F0-43BB-AAE0-7F41F2A183B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C345-E38E-4DDC-8F8D-1AC33DE45F2F}">
      <dsp:nvSpPr>
        <dsp:cNvPr id="0" name=""/>
        <dsp:cNvSpPr/>
      </dsp:nvSpPr>
      <dsp:spPr>
        <a:xfrm>
          <a:off x="610" y="864909"/>
          <a:ext cx="2511993" cy="13423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Zugang zu Informationen</a:t>
          </a:r>
          <a:endParaRPr lang="de-AT" sz="1900" kern="1200" dirty="0"/>
        </a:p>
      </dsp:txBody>
      <dsp:txXfrm>
        <a:off x="610" y="864909"/>
        <a:ext cx="2511993" cy="1342378"/>
      </dsp:txXfrm>
    </dsp:sp>
    <dsp:sp modelId="{525E0584-1AC8-4656-A43F-6305D10426F5}">
      <dsp:nvSpPr>
        <dsp:cNvPr id="0" name=""/>
        <dsp:cNvSpPr/>
      </dsp:nvSpPr>
      <dsp:spPr>
        <a:xfrm>
          <a:off x="2736333" y="864909"/>
          <a:ext cx="2237297" cy="1342378"/>
        </a:xfrm>
        <a:prstGeom prst="rect">
          <a:avLst/>
        </a:prstGeom>
        <a:solidFill>
          <a:schemeClr val="accent2">
            <a:shade val="80000"/>
            <a:hueOff val="76563"/>
            <a:satOff val="-12348"/>
            <a:lumOff val="6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Berufliche Entwicklung</a:t>
          </a:r>
          <a:endParaRPr lang="de-AT" sz="1900" kern="1200" dirty="0"/>
        </a:p>
      </dsp:txBody>
      <dsp:txXfrm>
        <a:off x="2736333" y="864909"/>
        <a:ext cx="2237297" cy="1342378"/>
      </dsp:txXfrm>
    </dsp:sp>
    <dsp:sp modelId="{76A58A62-3ACE-4DDE-9932-E796C4305689}">
      <dsp:nvSpPr>
        <dsp:cNvPr id="0" name=""/>
        <dsp:cNvSpPr/>
      </dsp:nvSpPr>
      <dsp:spPr>
        <a:xfrm>
          <a:off x="5197361" y="864909"/>
          <a:ext cx="2237297" cy="1342378"/>
        </a:xfrm>
        <a:prstGeom prst="rect">
          <a:avLst/>
        </a:prstGeom>
        <a:solidFill>
          <a:schemeClr val="accent2">
            <a:shade val="80000"/>
            <a:hueOff val="153126"/>
            <a:satOff val="-24695"/>
            <a:lumOff val="121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Anforderungen der Institutionen</a:t>
          </a:r>
          <a:endParaRPr lang="de-AT" sz="1900" kern="1200" dirty="0"/>
        </a:p>
      </dsp:txBody>
      <dsp:txXfrm>
        <a:off x="5197361" y="864909"/>
        <a:ext cx="2237297" cy="1342378"/>
      </dsp:txXfrm>
    </dsp:sp>
    <dsp:sp modelId="{836EFD71-BE5A-479A-B199-D0F19ADEDEE8}">
      <dsp:nvSpPr>
        <dsp:cNvPr id="0" name=""/>
        <dsp:cNvSpPr/>
      </dsp:nvSpPr>
      <dsp:spPr>
        <a:xfrm>
          <a:off x="7658388" y="864909"/>
          <a:ext cx="2237297" cy="1342378"/>
        </a:xfrm>
        <a:prstGeom prst="rect">
          <a:avLst/>
        </a:prstGeom>
        <a:solidFill>
          <a:schemeClr val="accent2">
            <a:shade val="80000"/>
            <a:hueOff val="229689"/>
            <a:satOff val="-37043"/>
            <a:lumOff val="182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Flexibilität in der Arbeitszeit</a:t>
          </a:r>
          <a:endParaRPr lang="de-AT" sz="1900" kern="1200" dirty="0"/>
        </a:p>
      </dsp:txBody>
      <dsp:txXfrm>
        <a:off x="7658388" y="864909"/>
        <a:ext cx="2237297" cy="1342378"/>
      </dsp:txXfrm>
    </dsp:sp>
    <dsp:sp modelId="{A3812CFC-D0F8-49A0-8F29-36BF9F50BD7A}">
      <dsp:nvSpPr>
        <dsp:cNvPr id="0" name=""/>
        <dsp:cNvSpPr/>
      </dsp:nvSpPr>
      <dsp:spPr>
        <a:xfrm>
          <a:off x="137958" y="2431017"/>
          <a:ext cx="2237297" cy="1342378"/>
        </a:xfrm>
        <a:prstGeom prst="rect">
          <a:avLst/>
        </a:prstGeom>
        <a:solidFill>
          <a:schemeClr val="accent2">
            <a:shade val="80000"/>
            <a:hueOff val="306252"/>
            <a:satOff val="-49391"/>
            <a:lumOff val="24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Förderung durch Institutionen</a:t>
          </a:r>
          <a:endParaRPr lang="de-AT" sz="1900" kern="1200" dirty="0"/>
        </a:p>
      </dsp:txBody>
      <dsp:txXfrm>
        <a:off x="137958" y="2431017"/>
        <a:ext cx="2237297" cy="1342378"/>
      </dsp:txXfrm>
    </dsp:sp>
    <dsp:sp modelId="{FE7B96EF-6AC2-4AC2-9009-567A9817D891}">
      <dsp:nvSpPr>
        <dsp:cNvPr id="0" name=""/>
        <dsp:cNvSpPr/>
      </dsp:nvSpPr>
      <dsp:spPr>
        <a:xfrm>
          <a:off x="2598986" y="2431017"/>
          <a:ext cx="2237297" cy="1342378"/>
        </a:xfrm>
        <a:prstGeom prst="rect">
          <a:avLst/>
        </a:prstGeom>
        <a:solidFill>
          <a:schemeClr val="accent2">
            <a:shade val="80000"/>
            <a:hueOff val="382815"/>
            <a:satOff val="-61739"/>
            <a:lumOff val="30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Wahrnehmung des Programms</a:t>
          </a:r>
          <a:endParaRPr lang="de-AT" sz="1900" kern="1200" dirty="0"/>
        </a:p>
      </dsp:txBody>
      <dsp:txXfrm>
        <a:off x="2598986" y="2431017"/>
        <a:ext cx="2237297" cy="1342378"/>
      </dsp:txXfrm>
    </dsp:sp>
    <dsp:sp modelId="{07FC56BC-1C1F-41F1-A1A9-E45CA956A065}">
      <dsp:nvSpPr>
        <dsp:cNvPr id="0" name=""/>
        <dsp:cNvSpPr/>
      </dsp:nvSpPr>
      <dsp:spPr>
        <a:xfrm>
          <a:off x="5060013" y="2431017"/>
          <a:ext cx="2237297" cy="1342378"/>
        </a:xfrm>
        <a:prstGeom prst="rect">
          <a:avLst/>
        </a:prstGeom>
        <a:solidFill>
          <a:schemeClr val="accent2">
            <a:shade val="80000"/>
            <a:hueOff val="459378"/>
            <a:satOff val="-74086"/>
            <a:lumOff val="365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/>
            <a:t>Unterschiedliche Fortbildungsbedarfe</a:t>
          </a:r>
          <a:endParaRPr lang="de-AT" sz="1900" kern="1200" dirty="0"/>
        </a:p>
      </dsp:txBody>
      <dsp:txXfrm>
        <a:off x="5060013" y="2431017"/>
        <a:ext cx="2237297" cy="1342378"/>
      </dsp:txXfrm>
    </dsp:sp>
    <dsp:sp modelId="{D523BF6A-08F0-43BB-AAE0-7F41F2A183B7}">
      <dsp:nvSpPr>
        <dsp:cNvPr id="0" name=""/>
        <dsp:cNvSpPr/>
      </dsp:nvSpPr>
      <dsp:spPr>
        <a:xfrm>
          <a:off x="7521040" y="2431017"/>
          <a:ext cx="2237297" cy="1342378"/>
        </a:xfrm>
        <a:prstGeom prst="rect">
          <a:avLst/>
        </a:prstGeom>
        <a:solidFill>
          <a:schemeClr val="accent2">
            <a:shade val="80000"/>
            <a:hueOff val="535941"/>
            <a:satOff val="-86434"/>
            <a:lumOff val="42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Anerkennung</a:t>
          </a:r>
          <a:endParaRPr lang="de-AT" sz="1900" kern="1200" dirty="0"/>
        </a:p>
      </dsp:txBody>
      <dsp:txXfrm>
        <a:off x="7521040" y="2431017"/>
        <a:ext cx="2237297" cy="1342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534616-DA1A-8434-810D-067E3D7CC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A65A30-338E-EB6D-F77D-90EA01C301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9096-ED90-45C9-8274-2A50B3B2F2BF}" type="datetimeFigureOut">
              <a:rPr lang="de-AT" smtClean="0"/>
              <a:t>14.10.2024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B55600-14C2-1375-F270-6899117ED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DD0C5B-6697-1CD8-A1DE-C1EC7C75C0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11FF4-4EFC-4D6C-94CA-B099F7026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69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0B9F-235A-4B48-8A98-4ECFCACA9E55}" type="datetimeFigureOut">
              <a:rPr lang="de-AT" smtClean="0"/>
              <a:t>14.10.2024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B019-A877-4602-A647-504CE51685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3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6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b="1" dirty="0"/>
              <a:t>Hochschullehrende</a:t>
            </a:r>
            <a:r>
              <a:rPr lang="de-DE" dirty="0"/>
              <a:t>, also Lehrkräfte der Hochschule</a:t>
            </a:r>
          </a:p>
          <a:p>
            <a:r>
              <a:rPr lang="de-DE" dirty="0"/>
              <a:t>- </a:t>
            </a:r>
            <a:r>
              <a:rPr lang="de-DE" b="1" dirty="0"/>
              <a:t>Allgemeines Hochschulpersonal </a:t>
            </a:r>
            <a:r>
              <a:rPr lang="de-DE" dirty="0"/>
              <a:t>(nichtwissenschaftliches, nicht-akademisches Personal)</a:t>
            </a:r>
          </a:p>
          <a:p>
            <a:r>
              <a:rPr lang="de-DE" dirty="0"/>
              <a:t>  Beispiele für</a:t>
            </a:r>
            <a:r>
              <a:rPr lang="de-AT" dirty="0"/>
              <a:t> nichtwissenschaftliches Personal:</a:t>
            </a:r>
            <a:r>
              <a:rPr lang="de-DE" dirty="0"/>
              <a:t> </a:t>
            </a:r>
          </a:p>
          <a:p>
            <a:r>
              <a:rPr lang="de-DE" dirty="0"/>
              <a:t>	MA aus der Personalabteilung, Facility Manager,  Personen, die für spezielle Aufgaben zuständig sind (Inklusion, Diversität, Kultur, Hochschulsport, Nachhaltigkeit etc.), MA in Bibliotheken, MA der IT oder Buchhaltung, 	Sekretariate, International Offices etc. 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AT" b="1" dirty="0"/>
              <a:t>Mitarbeitende von Unternehmen aus dem Ausland </a:t>
            </a:r>
            <a:r>
              <a:rPr lang="de-AT" b="0" dirty="0"/>
              <a:t>(Incoming Lehraufenthalte)</a:t>
            </a:r>
            <a:endParaRPr lang="de-AT" b="1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494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27 EU-Mitgliedsstaaten und mit dem Programm assoziierte Drittstaaten: Norwegen, Island, Liechtenstein, Serbien, Türkei, Nordmazedonien oder </a:t>
            </a:r>
            <a:r>
              <a:rPr lang="de-DE" b="1" dirty="0"/>
              <a:t>seit der neuen Programmgeneration 2021-27 </a:t>
            </a:r>
            <a:r>
              <a:rPr lang="de-DE" dirty="0"/>
              <a:t>auch möglich über </a:t>
            </a:r>
            <a:r>
              <a:rPr lang="de-DE" b="1" dirty="0"/>
              <a:t>KA131</a:t>
            </a:r>
            <a:r>
              <a:rPr lang="de-DE" dirty="0"/>
              <a:t> in </a:t>
            </a:r>
            <a:r>
              <a:rPr lang="de-DE" b="1" dirty="0"/>
              <a:t>nicht assoziierte Drittstaaten (alle anderen Staaten weltweit)</a:t>
            </a:r>
            <a:endParaRPr lang="de-DE" b="0" dirty="0"/>
          </a:p>
          <a:p>
            <a:endParaRPr lang="de-DE" b="0" dirty="0">
              <a:sym typeface="Wingdings" panose="05000000000000000000" pitchFamily="2" charset="2"/>
            </a:endParaRPr>
          </a:p>
          <a:p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zu beachten: für die internationalen Mobilitäten stehen den HEIs nicht so viel Budget zur Verfügung; einfacher in mit dem Programm assoziierte Länder.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5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b="1" dirty="0"/>
              <a:t>Lehraufenthalte </a:t>
            </a:r>
            <a:r>
              <a:rPr lang="de-DE" sz="1050" dirty="0"/>
              <a:t>(</a:t>
            </a:r>
            <a:r>
              <a:rPr lang="de-DE" sz="1050" dirty="0" err="1"/>
              <a:t>Staff</a:t>
            </a:r>
            <a:r>
              <a:rPr lang="de-DE" sz="1050" dirty="0"/>
              <a:t> Mobility </a:t>
            </a:r>
            <a:r>
              <a:rPr lang="de-DE" sz="1050" dirty="0" err="1"/>
              <a:t>for</a:t>
            </a:r>
            <a:r>
              <a:rPr lang="de-DE" sz="1050" dirty="0"/>
              <a:t> Teaching, </a:t>
            </a:r>
            <a:r>
              <a:rPr lang="de-DE" sz="1050" b="1" dirty="0"/>
              <a:t>STA</a:t>
            </a:r>
            <a:r>
              <a:rPr lang="de-DE" sz="1050" dirty="0"/>
              <a:t>)</a:t>
            </a:r>
            <a:endParaRPr lang="de-DE" sz="1050" b="1" u="sng" dirty="0"/>
          </a:p>
          <a:p>
            <a:r>
              <a:rPr lang="de-DE" sz="1050" dirty="0"/>
              <a:t> </a:t>
            </a:r>
          </a:p>
          <a:p>
            <a:pPr marL="0" indent="0">
              <a:buFontTx/>
              <a:buNone/>
            </a:pPr>
            <a:r>
              <a:rPr lang="de-DE" sz="1050" b="1" dirty="0"/>
              <a:t>Outgoing</a:t>
            </a:r>
            <a:r>
              <a:rPr lang="de-DE" sz="105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- STA Outgoing: möglich für Hochschullehrende:</a:t>
            </a:r>
          </a:p>
          <a:p>
            <a:pPr marL="0" indent="0">
              <a:buFontTx/>
              <a:buNone/>
            </a:pPr>
            <a:r>
              <a:rPr lang="de-DE" sz="1050" dirty="0">
                <a:sym typeface="Wingdings" panose="05000000000000000000" pitchFamily="2" charset="2"/>
              </a:rPr>
              <a:t> </a:t>
            </a:r>
            <a:r>
              <a:rPr lang="de-DE" sz="1050" dirty="0"/>
              <a:t>Diese Aktivität ermöglicht es </a:t>
            </a:r>
            <a:r>
              <a:rPr lang="de-DE" sz="1050" b="1" dirty="0"/>
              <a:t>Lehrkräften österreichischer Hochschulen einen Lehraufenthalt an einer Hochschule mit ECHE (oder an einer Hochschule, die von der zuständigen Behörde in einem nicht assoziierten Drittland anerkannt ist) </a:t>
            </a:r>
            <a:r>
              <a:rPr lang="de-DE" sz="1050" dirty="0"/>
              <a:t>durchzuführen. (Ein </a:t>
            </a:r>
            <a:r>
              <a:rPr lang="de-DE" sz="1050" b="1" dirty="0"/>
              <a:t>interinstitutionelles Abkommen muss </a:t>
            </a:r>
            <a:r>
              <a:rPr lang="de-DE" sz="1050" dirty="0"/>
              <a:t>vor Beginn der Mobilitäten </a:t>
            </a:r>
            <a:r>
              <a:rPr lang="de-DE" sz="1050" b="1" dirty="0"/>
              <a:t>abgeschlossen worden </a:t>
            </a:r>
            <a:r>
              <a:rPr lang="de-DE" sz="1050" dirty="0"/>
              <a:t>sein.)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050" dirty="0"/>
              <a:t>ab 2 Tagen bis maximal 60 Tage in einem Erasmus+ Programmland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050" dirty="0"/>
              <a:t>ab 5 Tagen bis maximal 60 Tage weltweit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mindestens </a:t>
            </a:r>
            <a:r>
              <a:rPr lang="de-DE" sz="1050" b="1" dirty="0"/>
              <a:t>acht Stunden Unterricht </a:t>
            </a:r>
            <a:r>
              <a:rPr lang="de-DE" sz="1050" dirty="0"/>
              <a:t>pro Aufenthaltswoche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050" dirty="0"/>
              <a:t>Unterricht für Studierende oder Personal</a:t>
            </a:r>
          </a:p>
          <a:p>
            <a:pPr marL="0" indent="0">
              <a:buFontTx/>
              <a:buNone/>
            </a:pPr>
            <a:endParaRPr lang="de-AT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407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Fortbildungsaufenthalte: </a:t>
            </a:r>
            <a:r>
              <a:rPr lang="de-DE" dirty="0"/>
              <a:t>(</a:t>
            </a:r>
            <a:r>
              <a:rPr lang="de-DE" dirty="0" err="1"/>
              <a:t>Staff</a:t>
            </a:r>
            <a:r>
              <a:rPr lang="de-DE" dirty="0"/>
              <a:t> Mobility </a:t>
            </a:r>
            <a:r>
              <a:rPr lang="de-DE" dirty="0" err="1"/>
              <a:t>for</a:t>
            </a:r>
            <a:r>
              <a:rPr lang="de-DE" dirty="0"/>
              <a:t> Training, </a:t>
            </a:r>
            <a:r>
              <a:rPr lang="de-DE" b="1" dirty="0"/>
              <a:t>STT</a:t>
            </a:r>
            <a:r>
              <a:rPr lang="de-DE" dirty="0"/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nur Outgoing-Aufenthalte können über HEI gefördert werden / für alle möglich, also </a:t>
            </a:r>
            <a:r>
              <a:rPr lang="de-AT" sz="1200" dirty="0"/>
              <a:t>für Hochschullehrende und allgemeines Hochschulpersonal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Diese Aktivität fördert </a:t>
            </a:r>
            <a:r>
              <a:rPr lang="de-DE" b="1" dirty="0"/>
              <a:t>Lehrende und allgemeines Hochschulpersonal</a:t>
            </a:r>
            <a:r>
              <a:rPr lang="de-DE" dirty="0"/>
              <a:t>, die eine </a:t>
            </a:r>
            <a:r>
              <a:rPr lang="de-DE" b="1" dirty="0"/>
              <a:t>Fortbildung in einem Unternehmen, einer Einrichtung oder an einer Hochschule </a:t>
            </a:r>
            <a:r>
              <a:rPr lang="de-DE" dirty="0"/>
              <a:t>in einem </a:t>
            </a:r>
            <a:r>
              <a:rPr lang="de-DE" b="1" dirty="0"/>
              <a:t>Programmland oder in einem nicht assoziierten Drittland </a:t>
            </a:r>
            <a:r>
              <a:rPr lang="de-DE" dirty="0"/>
              <a:t>absolvieren. Als Fortbildung gelten: </a:t>
            </a:r>
            <a:r>
              <a:rPr lang="de-DE" b="1" dirty="0"/>
              <a:t>kurze Mitarbeitsphasen, Job Shadowing-Schemen, Studienbesuche, Workshops, Sprachkurse, die Teilnahme an einem </a:t>
            </a:r>
            <a:r>
              <a:rPr lang="de-DE" b="1" dirty="0" err="1"/>
              <a:t>Blended</a:t>
            </a:r>
            <a:r>
              <a:rPr lang="de-DE" b="1" dirty="0"/>
              <a:t> Intensive Programme, etc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	*Anmerkung: BIP = 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kurzes, intensives Austauschprogramm (5-30 Tage, organisiert von 3 HEIs mit ECHE) zu einem bestimmten Thema, das aus physischer und virtueller Komponente besteht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hier kann Personal: einen Fortbildungsaufenthalt absolvieren ((oder Hochschullehrende: als Lehrender mitwirken (Outgoing und Incoming STA)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((Teilnehmende: Studierende oder Personal (Fortbildungsaufenthalte) in einer bestimmten Gruppengröße /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Mitwirkende: Lehrende von Hochschulen, Expert/innen von Unternehmen))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Teilnahme an </a:t>
            </a:r>
            <a:r>
              <a:rPr lang="de-DE" b="1" u="sng" dirty="0"/>
              <a:t>Konferenzen</a:t>
            </a:r>
            <a:r>
              <a:rPr lang="de-DE" dirty="0"/>
              <a:t> kann </a:t>
            </a:r>
            <a:r>
              <a:rPr lang="de-DE" b="1" u="sng" dirty="0"/>
              <a:t>nicht</a:t>
            </a:r>
            <a:r>
              <a:rPr lang="de-DE" dirty="0"/>
              <a:t> gefördert werden.</a:t>
            </a:r>
          </a:p>
          <a:p>
            <a:r>
              <a:rPr lang="de-DE" dirty="0"/>
              <a:t>-   Mögliche Dauer:</a:t>
            </a:r>
            <a:endParaRPr lang="de-AT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AT" sz="1200" dirty="0"/>
              <a:t>ab 2 Tagen bis maximal 60 Tage in einem Erasmus+ Programmland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AT" sz="1200" dirty="0"/>
              <a:t>ab 5 Tagen bis maximal 60 Tage weltweit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049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Mobilitätsformate bei Erasmus+ Personalmobilität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Erasmus+ Personalmobilität kann …</a:t>
            </a:r>
            <a:endParaRPr lang="de-DE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ausschließlich</a:t>
            </a:r>
            <a:r>
              <a:rPr lang="de-DE" dirty="0"/>
              <a:t> </a:t>
            </a:r>
            <a:r>
              <a:rPr lang="de-DE" b="1" dirty="0"/>
              <a:t>in Präsenz </a:t>
            </a:r>
            <a:r>
              <a:rPr lang="de-DE" dirty="0"/>
              <a:t>oder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als </a:t>
            </a:r>
            <a:r>
              <a:rPr lang="de-DE" b="1" dirty="0" err="1"/>
              <a:t>Blended</a:t>
            </a:r>
            <a:r>
              <a:rPr lang="de-DE" b="1" dirty="0"/>
              <a:t> Mobility </a:t>
            </a:r>
            <a:r>
              <a:rPr lang="de-DE" dirty="0"/>
              <a:t>stattfinden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physische Mobilität kombiniert mit virtueller Komponente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virtueller Teil: vor, während oder nach dem physischen Teil mit beliebiger Dauer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Erasmus+ Förderung nur für die Dauer physischer Mobilität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75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eitfarb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4" name="Grafik 3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7BC3E54A-7552-AE50-4D46-16169B068B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6" name="Grafik 5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CB10B4F3-47A1-59B7-332B-03DF3325C4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60D18-CBE8-4611-B719-172B2B40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9DBB1-375E-4803-B928-888908D4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800" y="1923736"/>
            <a:ext cx="47304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DDC7FE-E7C2-4273-8307-435DCA48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3736"/>
            <a:ext cx="47520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BE1DF34D-8851-485A-94BA-8AB14ED9E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E70A7-971A-F591-7105-93446A8BC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6B6EC64-8F55-9016-84A1-1FD3C720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0" name="Grafik 9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10965F76-5AF3-AB83-7675-DE2921E4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einem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1D5A01A-9570-44D7-88EA-AD6435F03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4822889-8132-CC72-A11E-F51323ADE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FDE5DA8C-2DFE-731F-FFB7-8378102DB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2" name="Grafik 11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B8569A3B-5089-D37F-5D38-FF29CB7A3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5FBA19A8-C523-4ED5-A1E0-F4D3BFEE4A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7C11AAD8-204A-9CD6-78C2-5486448519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4454559-576D-76EF-FF7E-2FD10B065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3" name="Grafik 12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A373B8F-547F-4F56-7EFC-1CF7AD264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437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5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0148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ED800F3-26EB-4945-913A-13F232B15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04E6FD3E-3D39-4497-4B7C-886CBD32E3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6DC9BE8-8771-04E6-65AD-F0E3C672F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0ECACD6B-B500-0700-650E-D3AA2EA19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8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3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3072039" cy="21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0108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81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6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62338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92210035-1319-4008-970B-89B0221B15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64200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4868E06-DB0E-4B23-84D3-CBAA78DC3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108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17AE4EA6-D870-4030-82E5-C833765E80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61185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B0767AFB-46F5-47E5-9BF0-716285BBB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5046B2CF-F189-6A7B-F125-55D6D60C1A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4A4928AB-FA45-18E5-5823-F2C30BC24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722D1C5D-C372-796C-2582-5C7E9E8F0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n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0" indent="0">
              <a:buClr>
                <a:schemeClr val="tx2"/>
              </a:buClr>
              <a:buFont typeface="Symbol" panose="05050102010706020507" pitchFamily="18" charset="2"/>
              <a:buNone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C23BB1E-EBFA-48C5-8ECB-B5FBF694C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00631E5-5A3E-B073-4BD9-B048DFAB0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25A07DCE-9281-E341-C3BB-971892293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F2F8F26E-7615-5F46-8D57-2A067B11D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7A1050-9BBE-4AB0-A3ED-A040E7B23E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962025"/>
            <a:ext cx="973455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844D5BE-6702-4CDA-B285-22C687F7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584C7983-8DE4-4CD0-0BD5-FCD3CEEB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C492ADDD-7BEC-BD23-99C1-9DE10246C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8" name="Grafik 7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F3D86576-BB8F-6AE7-8504-D37E5F4139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folie warm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Organisation</a:t>
            </a:r>
          </a:p>
          <a:p>
            <a:pPr lvl="0"/>
            <a:r>
              <a:rPr lang="de-DE" dirty="0"/>
              <a:t>vorname.nachname@oead.at</a:t>
            </a:r>
          </a:p>
          <a:p>
            <a:pPr lvl="0"/>
            <a:r>
              <a:rPr lang="de-DE" dirty="0"/>
              <a:t>Ort, TT. Monat Jahr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8BC1D57-F13F-4FB5-8AC4-1D012CCAC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79832302-EAE6-3FE8-F4FD-19C794D09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A496B4EB-4256-5A3A-D5C9-E58183105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8150036F-7983-D0FF-C5B9-68D39B504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Leitfarb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621BA5-60E7-522A-82AC-D433880D7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186" y="5920436"/>
            <a:ext cx="2572161" cy="7765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66FEB4-2543-F88D-AD56-FE386F29E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688" y="5920842"/>
            <a:ext cx="2087560" cy="7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DB9624F-C3EC-4083-A321-BF4FF9CDE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86A771DE-2383-6A24-7CE6-334125736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B4394427-250D-5A4B-0D46-E394F0513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7" name="Grafik 6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72488889-B7E0-22B3-4C92-5BFD9827F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A7F90B9-2F61-4B56-B29D-9F53E97A2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97EDCD8-65B3-6F3C-134B-6404ADDD4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F9DC904E-139E-8FC2-D281-5BE8946CFD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946A930-82B2-4FF0-B00F-ED2939A34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6450403-47DF-4E26-913F-DAC9397B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3594054-9BEE-5C6F-8C20-7C5910490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749EA179-39F6-B507-8826-0534F63E31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D8EF54F0-6FD3-09CE-7910-B59C89E04C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F0E292-7AE9-4921-9F65-C6ADF8D8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E153534-D4FD-D9EF-B011-C31C0FC21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56A24CA5-9B28-04C9-6232-16D2BB54E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894D29C5-25FC-08A9-B366-EB116D287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 Subfarbe Leitfarbe 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Abschnittstitel einzeilig oder zweizeilig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Optionaler Untertitel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6BA8801-F038-40EA-919F-756860FC6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pic>
        <p:nvPicPr>
          <p:cNvPr id="7" name="Grafik 6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28E42526-7537-02F4-E4A7-75A69A5BC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8" name="Grafik 7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67338E5-20B9-7869-8E92-AF5E649FC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titel Subfarbe Leitfarbe 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Abschnittstitel einzeilig oder zweizeilig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Optionaler Untertitel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DFC7FB22-EBF8-4867-83F9-980B7BECE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5A358B-446F-FA3C-2C87-85A5D6E84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186" y="5920436"/>
            <a:ext cx="2572161" cy="7765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4268F3-A27A-4F09-B0FA-FF4B1A8345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688" y="5920842"/>
            <a:ext cx="2087560" cy="7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 Titel und Zwischen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9660146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9660146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66A7FBF-7224-409F-B512-9FF7EF4A3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627442-8021-688A-1C2D-ACBDC042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422E8602-96A0-43F3-A367-1B8B639FA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0" name="Grafik 9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ED631BE6-D1E4-4C88-831A-2A052CDBB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190570-2509-4609-9D39-A5CF1824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00" y="1006070"/>
            <a:ext cx="964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Mastertitelformat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5CA82-935B-477D-A578-F3C5C226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800" y="1980896"/>
            <a:ext cx="964800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2326125-C7B9-4F02-92A1-5F2843963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453" y="6201783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B05C2F2-7755-4F62-85FF-A94C0761E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2443" y="6201782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72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3" r:id="rId3"/>
    <p:sldLayoutId id="2147483664" r:id="rId4"/>
    <p:sldLayoutId id="2147483662" r:id="rId5"/>
    <p:sldLayoutId id="2147483650" r:id="rId6"/>
    <p:sldLayoutId id="2147483651" r:id="rId7"/>
    <p:sldLayoutId id="2147483665" r:id="rId8"/>
    <p:sldLayoutId id="2147483657" r:id="rId9"/>
    <p:sldLayoutId id="2147483652" r:id="rId10"/>
    <p:sldLayoutId id="2147483656" r:id="rId11"/>
    <p:sldLayoutId id="2147483653" r:id="rId12"/>
    <p:sldLayoutId id="2147483658" r:id="rId13"/>
    <p:sldLayoutId id="2147483659" r:id="rId14"/>
    <p:sldLayoutId id="2147483660" r:id="rId15"/>
    <p:sldLayoutId id="2147483655" r:id="rId16"/>
    <p:sldLayoutId id="214748366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AT" sz="2600" b="1" kern="1200" dirty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lesia.husak@oead.a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AC6C2-0849-61DA-B100-0310B6B26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073" y="1225880"/>
            <a:ext cx="9579277" cy="1935469"/>
          </a:xfrm>
        </p:spPr>
        <p:txBody>
          <a:bodyPr/>
          <a:lstStyle/>
          <a:p>
            <a:r>
              <a:rPr lang="de-DE" dirty="0"/>
              <a:t>Erasmus+</a:t>
            </a:r>
            <a:br>
              <a:rPr lang="de-DE" dirty="0"/>
            </a:br>
            <a:r>
              <a:rPr lang="de-DE" dirty="0"/>
              <a:t>Möglichkeiten für Hochschulpersonal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66DB75-E446-7759-7C82-5698636D0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073" y="3334574"/>
            <a:ext cx="8845852" cy="724156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Peer-Learning-Veranstaltung zum Thema „Mobilität im Bereich des administratives/nicht-wissenschaftlichen Hochschulpersonals“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8C627A-6F19-F977-665D-5AC0AC6B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de-DE" dirty="0"/>
              <a:t>Olesia Husak</a:t>
            </a:r>
            <a:endParaRPr lang="de-AT" dirty="0"/>
          </a:p>
          <a:p>
            <a:pPr marL="0" indent="0">
              <a:spcBef>
                <a:spcPts val="400"/>
              </a:spcBef>
              <a:buNone/>
            </a:pPr>
            <a:r>
              <a:rPr lang="de-AT" dirty="0" err="1"/>
              <a:t>OeAD</a:t>
            </a:r>
            <a:endParaRPr lang="de-AT" dirty="0"/>
          </a:p>
          <a:p>
            <a:pPr marL="0" indent="0">
              <a:spcBef>
                <a:spcPts val="400"/>
              </a:spcBef>
              <a:buNone/>
            </a:pPr>
            <a:r>
              <a:rPr lang="de-AT" dirty="0"/>
              <a:t>Wien, 15. Oktober 2024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715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3918-B174-2439-5401-796A9556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Mobilitätsarten von durchgeführten Mobilitäten nach Kategorie des Personals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1A0328-63B3-A7CE-322F-ECCA543D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551110-E8E2-C11F-41C1-F78356014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10</a:t>
            </a:fld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4B15B6A-85C8-6CF0-9CA6-B80BD18E3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6867"/>
              </p:ext>
            </p:extLst>
          </p:nvPr>
        </p:nvGraphicFramePr>
        <p:xfrm>
          <a:off x="1278194" y="2387259"/>
          <a:ext cx="4400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F9097D2-3DC9-A6EF-0C36-A8281CF6C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57830"/>
              </p:ext>
            </p:extLst>
          </p:nvPr>
        </p:nvGraphicFramePr>
        <p:xfrm>
          <a:off x="6162676" y="23872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5DED817-E93C-DA67-66CB-110891BFA837}"/>
              </a:ext>
            </a:extLst>
          </p:cNvPr>
          <p:cNvSpPr txBox="1"/>
          <p:nvPr/>
        </p:nvSpPr>
        <p:spPr>
          <a:xfrm>
            <a:off x="2439403" y="5436471"/>
            <a:ext cx="8014447" cy="2330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de-DE" sz="1200" dirty="0"/>
              <a:t>J – Job-Shadowing                             O – Other                               T – Training                                  W – Workshop 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7418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11B90-54C8-268E-22A7-D65EF55D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4" y="1046529"/>
            <a:ext cx="9625780" cy="842656"/>
          </a:xfrm>
        </p:spPr>
        <p:txBody>
          <a:bodyPr/>
          <a:lstStyle/>
          <a:p>
            <a:r>
              <a:rPr lang="de-DE" dirty="0"/>
              <a:t>Mögliche Hürden für die Teilnehme des nicht-akademischen Personals an dem Erasmus+ Programm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2E0862-02AB-9782-1FC4-0853D710B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9ED901-DBDD-3E93-5A22-C84CEEE34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11</a:t>
            </a:fld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F1CE487-A07E-F478-2B0A-CDCDD5AAC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329670"/>
              </p:ext>
            </p:extLst>
          </p:nvPr>
        </p:nvGraphicFramePr>
        <p:xfrm>
          <a:off x="1147851" y="1610094"/>
          <a:ext cx="9896297" cy="463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73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0EDA17-D5AE-4206-A62F-62B40CFD4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CAD62F-FAA7-6598-1C19-31915BFD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1408518"/>
            <a:ext cx="5827540" cy="1913356"/>
          </a:xfrm>
        </p:spPr>
        <p:txBody>
          <a:bodyPr/>
          <a:lstStyle/>
          <a:p>
            <a:r>
              <a:rPr lang="de-AT" b="0" dirty="0"/>
              <a:t>Vielen Dank für Ihre Aufmerksamkeit!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10B594-613C-DE70-BA40-B2FC52FA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000" y="3536127"/>
            <a:ext cx="5827540" cy="1500187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/>
              <a:t>Olesia Husak</a:t>
            </a:r>
          </a:p>
          <a:p>
            <a:r>
              <a:rPr lang="de-AT" dirty="0" err="1"/>
              <a:t>OeAD</a:t>
            </a:r>
            <a:endParaRPr lang="de-AT" dirty="0"/>
          </a:p>
          <a:p>
            <a:r>
              <a:rPr lang="de-AT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olesia.husak@oead.at</a:t>
            </a:r>
            <a:r>
              <a:rPr lang="de-AT" dirty="0">
                <a:solidFill>
                  <a:schemeClr val="accent2"/>
                </a:solidFill>
              </a:rPr>
              <a:t> </a:t>
            </a:r>
          </a:p>
          <a:p>
            <a:r>
              <a:rPr lang="de-AT" dirty="0"/>
              <a:t>Wien, 15. Oktober 2024</a:t>
            </a:r>
          </a:p>
        </p:txBody>
      </p:sp>
    </p:spTree>
    <p:extLst>
      <p:ext uri="{BB962C8B-B14F-4D97-AF65-F5344CB8AC3E}">
        <p14:creationId xmlns:p14="http://schemas.microsoft.com/office/powerpoint/2010/main" val="124057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</a:t>
            </a:r>
            <a:r>
              <a:rPr lang="de-AT" sz="2800" b="1" dirty="0"/>
              <a:t>Erasmus+ für Hochschulpersonal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7657"/>
            <a:ext cx="9648000" cy="3807778"/>
          </a:xfrm>
        </p:spPr>
        <p:txBody>
          <a:bodyPr>
            <a:normAutofit/>
          </a:bodyPr>
          <a:lstStyle/>
          <a:p>
            <a:r>
              <a:rPr lang="de-AT" dirty="0"/>
              <a:t>Zielgruppen</a:t>
            </a:r>
          </a:p>
          <a:p>
            <a:r>
              <a:rPr lang="de-AT" dirty="0"/>
              <a:t>Zielländer</a:t>
            </a:r>
          </a:p>
          <a:p>
            <a:r>
              <a:rPr lang="de-AT" dirty="0"/>
              <a:t>Mobilitätsarten: </a:t>
            </a:r>
            <a:endParaRPr lang="de-AT" dirty="0">
              <a:solidFill>
                <a:schemeClr val="accent6"/>
              </a:solidFill>
            </a:endParaRPr>
          </a:p>
          <a:p>
            <a:pPr lvl="1"/>
            <a:r>
              <a:rPr lang="de-AT" sz="2400" dirty="0"/>
              <a:t>Lehraufenthalte</a:t>
            </a:r>
          </a:p>
          <a:p>
            <a:pPr lvl="1"/>
            <a:r>
              <a:rPr lang="de-AT" sz="2400" b="1" dirty="0"/>
              <a:t>Fortbildungsaufenthalte</a:t>
            </a:r>
          </a:p>
          <a:p>
            <a:pPr lvl="1"/>
            <a:r>
              <a:rPr lang="de-AT" sz="2400" dirty="0"/>
              <a:t>Kombinierte Aufenthalte</a:t>
            </a:r>
          </a:p>
          <a:p>
            <a:r>
              <a:rPr lang="de-AT" dirty="0"/>
              <a:t>Mobilitätsformate (physisch/virtuell)</a:t>
            </a:r>
          </a:p>
          <a:p>
            <a:r>
              <a:rPr lang="de-AT" dirty="0"/>
              <a:t>Statistiken </a:t>
            </a:r>
          </a:p>
          <a:p>
            <a:pPr lvl="1"/>
            <a:endParaRPr lang="de-AT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641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1639570"/>
            <a:ext cx="9625780" cy="842656"/>
          </a:xfrm>
        </p:spPr>
        <p:txBody>
          <a:bodyPr/>
          <a:lstStyle/>
          <a:p>
            <a:r>
              <a:rPr lang="de-DE" dirty="0"/>
              <a:t>Wer kann an einer Erasmus+ Personalmobilität teilnehmen?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00" y="2482226"/>
            <a:ext cx="9648000" cy="254146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AT" dirty="0"/>
              <a:t>Hochschullehrende</a:t>
            </a:r>
          </a:p>
          <a:p>
            <a:pPr>
              <a:lnSpc>
                <a:spcPct val="130000"/>
              </a:lnSpc>
            </a:pPr>
            <a:r>
              <a:rPr lang="de-AT" b="1" dirty="0"/>
              <a:t>Allgemeines Hochschulpersonal</a:t>
            </a:r>
          </a:p>
          <a:p>
            <a:pPr>
              <a:lnSpc>
                <a:spcPct val="130000"/>
              </a:lnSpc>
            </a:pPr>
            <a:r>
              <a:rPr lang="de-AT" dirty="0"/>
              <a:t>Mitarbeitende von Unternehmen aus dem Ausland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244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Wohin mit Erasmus+?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237" y="2070416"/>
            <a:ext cx="4574744" cy="350795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de-AT" b="1" dirty="0"/>
              <a:t>Programmländer und mit dem Programm assoziierte Drittstaaten: </a:t>
            </a:r>
          </a:p>
          <a:p>
            <a:pPr lvl="1">
              <a:spcBef>
                <a:spcPts val="600"/>
              </a:spcBef>
            </a:pPr>
            <a:r>
              <a:rPr lang="de-AT" sz="2400" dirty="0"/>
              <a:t>27 EU-Mitgliedstaaten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de-AT" sz="2400" dirty="0"/>
              <a:t>Norwegen, Island, Liechtenstein, Serbien, Türkei und Nordmazedonien</a:t>
            </a:r>
          </a:p>
          <a:p>
            <a:pPr>
              <a:spcBef>
                <a:spcPts val="600"/>
              </a:spcBef>
            </a:pPr>
            <a:r>
              <a:rPr lang="de-DE" b="1" dirty="0"/>
              <a:t>nicht assoziierte Drittstaaten: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/>
              <a:t>    alle übrigen Staaten weltweit</a:t>
            </a:r>
          </a:p>
        </p:txBody>
      </p:sp>
      <p:pic>
        <p:nvPicPr>
          <p:cNvPr id="13" name="Inhalts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7B214D1-A361-8850-5CF9-08D9FEDE7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723" r="1069" b="351"/>
          <a:stretch/>
        </p:blipFill>
        <p:spPr>
          <a:xfrm>
            <a:off x="964019" y="1889185"/>
            <a:ext cx="5151622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19" y="873179"/>
            <a:ext cx="9625780" cy="842656"/>
          </a:xfrm>
        </p:spPr>
        <p:txBody>
          <a:bodyPr/>
          <a:lstStyle/>
          <a:p>
            <a:r>
              <a:rPr lang="de-DE" dirty="0"/>
              <a:t>Möglichkeiten von Erasmus+ für Hochschulpersonal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83DD8-2683-9A06-EEB9-1D843B1927FB}"/>
              </a:ext>
            </a:extLst>
          </p:cNvPr>
          <p:cNvSpPr txBox="1">
            <a:spLocks/>
          </p:cNvSpPr>
          <p:nvPr/>
        </p:nvSpPr>
        <p:spPr>
          <a:xfrm>
            <a:off x="1021019" y="1788980"/>
            <a:ext cx="9625780" cy="4159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83A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AT" b="1" dirty="0">
                <a:solidFill>
                  <a:schemeClr val="accent2"/>
                </a:solidFill>
              </a:rPr>
              <a:t>Lehraufenthalte </a:t>
            </a:r>
            <a:r>
              <a:rPr lang="de-AT" dirty="0">
                <a:solidFill>
                  <a:schemeClr val="accent2"/>
                </a:solidFill>
              </a:rPr>
              <a:t>(</a:t>
            </a:r>
            <a:r>
              <a:rPr lang="de-AT" i="1" dirty="0">
                <a:solidFill>
                  <a:schemeClr val="accent2"/>
                </a:solidFill>
              </a:rPr>
              <a:t>Staff Mobility for Teaching, STA</a:t>
            </a:r>
            <a:r>
              <a:rPr lang="de-AT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de-AT" sz="2000" b="1" dirty="0" err="1"/>
              <a:t>Outgoing</a:t>
            </a:r>
            <a:r>
              <a:rPr lang="de-AT" sz="2000" b="1" dirty="0"/>
              <a:t>:</a:t>
            </a:r>
          </a:p>
          <a:p>
            <a:r>
              <a:rPr lang="de-AT" sz="2000" dirty="0"/>
              <a:t>für Hochschullehrende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Incoming:</a:t>
            </a:r>
            <a:r>
              <a:rPr lang="de-AT" sz="2000" dirty="0"/>
              <a:t> 	</a:t>
            </a:r>
          </a:p>
          <a:p>
            <a:r>
              <a:rPr lang="de-AT" sz="2000" dirty="0"/>
              <a:t>für Expert/innen von Unternehmen aus einem Programmland</a:t>
            </a:r>
            <a:endParaRPr lang="de-AT" sz="2800" b="1" dirty="0"/>
          </a:p>
          <a:p>
            <a:pPr marL="0" indent="0">
              <a:buNone/>
            </a:pP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srgbClr val="005E7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Fortbildungsaufenthalte (</a:t>
            </a:r>
            <a:r>
              <a:rPr kumimoji="0" lang="de-AT" sz="2400" b="1" i="1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Mobility for Training, STT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400" b="1" dirty="0"/>
              <a:t>für Hochschullehrende und allgemeines Hochschulpersonal</a:t>
            </a:r>
          </a:p>
          <a:p>
            <a:pPr marL="0" indent="0">
              <a:buNone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srgbClr val="005E7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83A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Kombinierte Aufenthalte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Lehre und Fortbildung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5E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5E7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 für Lehrende möglich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A3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de-AT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Font typeface="Symbol" panose="05050102010706020507" pitchFamily="18" charset="2"/>
              <a:buNone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93984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Möglichkeiten von Erasmus+ für Hochschulpersonal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3346E-F36D-805C-8743-AAF65AEB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52448"/>
            <a:ext cx="9863774" cy="3924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>
                <a:solidFill>
                  <a:schemeClr val="accent2"/>
                </a:solidFill>
              </a:rPr>
              <a:t>Fortbildungsaufenthalte </a:t>
            </a:r>
            <a:r>
              <a:rPr lang="de-AT" dirty="0">
                <a:solidFill>
                  <a:schemeClr val="accent2"/>
                </a:solidFill>
              </a:rPr>
              <a:t>(</a:t>
            </a:r>
            <a:r>
              <a:rPr lang="de-AT" i="1" dirty="0">
                <a:solidFill>
                  <a:schemeClr val="accent2"/>
                </a:solidFill>
              </a:rPr>
              <a:t>Staff Mobility for Training, STT</a:t>
            </a:r>
            <a:r>
              <a:rPr lang="de-AT" dirty="0">
                <a:solidFill>
                  <a:schemeClr val="accent2"/>
                </a:solidFill>
              </a:rPr>
              <a:t>)</a:t>
            </a:r>
            <a:endParaRPr lang="de-AT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de-AT" sz="2200" dirty="0"/>
              <a:t>Fortbildung in einem Unternehmen, einer Einrichtung oder an einer Hochschule </a:t>
            </a:r>
            <a:r>
              <a:rPr lang="de-DE" sz="2200" dirty="0"/>
              <a:t>in einem Programmland oder in einem nicht assoziierten Drittland </a:t>
            </a:r>
            <a:endParaRPr lang="de-AT" sz="2200" dirty="0"/>
          </a:p>
          <a:p>
            <a:pPr>
              <a:lnSpc>
                <a:spcPct val="100000"/>
              </a:lnSpc>
            </a:pPr>
            <a:r>
              <a:rPr lang="de-AT" sz="2200" dirty="0"/>
              <a:t>z.B. Job Shadowing, Hospitation, Kursbesuch, Studienbesuch, Teilnahme an Workshops, Seminaren, </a:t>
            </a:r>
            <a:r>
              <a:rPr lang="de-AT" sz="2200" dirty="0" err="1"/>
              <a:t>Blended</a:t>
            </a:r>
            <a:r>
              <a:rPr lang="de-AT" sz="2200" dirty="0"/>
              <a:t> Intensive Programme, Sprachkursen, etc.</a:t>
            </a:r>
          </a:p>
          <a:p>
            <a:pPr>
              <a:lnSpc>
                <a:spcPct val="110000"/>
              </a:lnSpc>
            </a:pPr>
            <a:r>
              <a:rPr lang="de-AT" sz="2200" b="1" dirty="0"/>
              <a:t>keine</a:t>
            </a:r>
            <a:r>
              <a:rPr lang="de-AT" sz="2200" dirty="0"/>
              <a:t> Teilnahme an </a:t>
            </a:r>
            <a:r>
              <a:rPr lang="de-AT" sz="2200" b="1" dirty="0"/>
              <a:t>Konferenzen</a:t>
            </a:r>
            <a:r>
              <a:rPr lang="de-AT" sz="2200" dirty="0"/>
              <a:t> möglich</a:t>
            </a:r>
          </a:p>
          <a:p>
            <a:pPr>
              <a:lnSpc>
                <a:spcPct val="110000"/>
              </a:lnSpc>
            </a:pPr>
            <a:r>
              <a:rPr lang="de-AT" sz="2200" b="1" dirty="0"/>
              <a:t>Mindestdauer: 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AT" sz="2200" dirty="0"/>
              <a:t>ab 2 Tagen bis maximal 60 Tage in einem Erasmus+ Programmland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AT" sz="2200" dirty="0"/>
              <a:t>ab 5 Tagen bis maximal 60 Tage weltweit</a:t>
            </a:r>
          </a:p>
          <a:p>
            <a:pPr marL="0" indent="0">
              <a:lnSpc>
                <a:spcPct val="110000"/>
              </a:lnSpc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403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Mobilitätsformate bei Erasmus+ Personalmobilität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E0D9798-02FF-1CF0-051C-0B7E8D63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26" y="1887471"/>
            <a:ext cx="9162978" cy="3924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Erasmus+ Personalmobilität kann …</a:t>
            </a:r>
            <a:endParaRPr lang="de-DE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Entweder ausschließlich </a:t>
            </a:r>
            <a:r>
              <a:rPr lang="de-DE" b="1" dirty="0"/>
              <a:t>in Präsenz </a:t>
            </a:r>
            <a:r>
              <a:rPr lang="de-DE" dirty="0"/>
              <a:t>oder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als „</a:t>
            </a:r>
            <a:r>
              <a:rPr lang="de-DE" b="1" dirty="0" err="1"/>
              <a:t>Blended</a:t>
            </a:r>
            <a:r>
              <a:rPr lang="de-DE" b="1" dirty="0"/>
              <a:t> Mobility“ </a:t>
            </a:r>
            <a:r>
              <a:rPr lang="de-AT" dirty="0"/>
              <a:t>(gemischte Mobilität)</a:t>
            </a:r>
            <a:r>
              <a:rPr lang="de-DE" b="1" dirty="0"/>
              <a:t> </a:t>
            </a:r>
            <a:r>
              <a:rPr lang="de-DE" dirty="0"/>
              <a:t>stattfinden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physische Mobilität kombiniert mit virtueller Komponente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virtueller Teil: vor, während oder nach dem physischen Teil mit beliebiger Dauer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Erasmus+ Förderung nur für die Dauer physischer Mobilität</a:t>
            </a:r>
          </a:p>
          <a:p>
            <a:pPr>
              <a:spcBef>
                <a:spcPts val="1000"/>
              </a:spcBef>
            </a:pPr>
            <a:r>
              <a:rPr lang="de-AT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Beispiel Fortbildung: </a:t>
            </a:r>
            <a:r>
              <a:rPr lang="de-A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Job Shadowing startet online mit Kolleg/innen der Partnerhochschule, danach physischer Erasmus+ Aufenthalt </a:t>
            </a:r>
            <a:endParaRPr lang="de-AT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2384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2B9C-59CC-C44E-54C7-049BE46A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Durchgeführte STA-STT-Mobilität pro Call in Österreich (2008-2023)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CAF81-6F30-268D-DBA0-5F6E1A607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34BF41-18E6-ACD9-73F6-ED8DE90E8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64811C-3D0A-62ED-1CB4-609CC163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9" y="1812148"/>
            <a:ext cx="10095851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C05CD-CBDF-2CC7-81A5-32CB5857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85" y="870950"/>
            <a:ext cx="10585040" cy="842656"/>
          </a:xfrm>
        </p:spPr>
        <p:txBody>
          <a:bodyPr/>
          <a:lstStyle/>
          <a:p>
            <a:r>
              <a:rPr lang="de-DE" dirty="0"/>
              <a:t>Durchgeführte Personalmobilitäten nach Staff-Kategorie (2014-2022)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420256-E36A-0C3B-9529-079B54BF2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C22548-C115-3F15-E721-965BAB37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23B6CB-6713-72C6-780F-AD8BBE2F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3" y="1713606"/>
            <a:ext cx="8818266" cy="39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eAD Agentur für Bildung und Internationalisierung">
      <a:dk1>
        <a:srgbClr val="000000"/>
      </a:dk1>
      <a:lt1>
        <a:sysClr val="window" lastClr="FFFFFF"/>
      </a:lt1>
      <a:dk2>
        <a:srgbClr val="0083A3"/>
      </a:dk2>
      <a:lt2>
        <a:srgbClr val="EAE7D7"/>
      </a:lt2>
      <a:accent1>
        <a:srgbClr val="CACBCF"/>
      </a:accent1>
      <a:accent2>
        <a:srgbClr val="005E75"/>
      </a:accent2>
      <a:accent3>
        <a:srgbClr val="CC2A2A"/>
      </a:accent3>
      <a:accent4>
        <a:srgbClr val="CACBCF"/>
      </a:accent4>
      <a:accent5>
        <a:srgbClr val="00AFEC"/>
      </a:accent5>
      <a:accent6>
        <a:srgbClr val="DF0054"/>
      </a:accent6>
      <a:hlink>
        <a:srgbClr val="005E75"/>
      </a:hlink>
      <a:folHlink>
        <a:srgbClr val="005E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Breitbild</PresentationFormat>
  <Paragraphs>136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Office</vt:lpstr>
      <vt:lpstr>Erasmus+ Möglichkeiten für Hochschulpersonal</vt:lpstr>
      <vt:lpstr>Überblick: Erasmus+ für Hochschulpersonal</vt:lpstr>
      <vt:lpstr>Wer kann an einer Erasmus+ Personalmobilität teilnehmen?</vt:lpstr>
      <vt:lpstr>Wohin mit Erasmus+?</vt:lpstr>
      <vt:lpstr>Möglichkeiten von Erasmus+ für Hochschulpersonal</vt:lpstr>
      <vt:lpstr>Möglichkeiten von Erasmus+ für Hochschulpersonal</vt:lpstr>
      <vt:lpstr>Mobilitätsformate bei Erasmus+ Personalmobilität</vt:lpstr>
      <vt:lpstr>Durchgeführte STA-STT-Mobilität pro Call in Österreich (2008-2023)</vt:lpstr>
      <vt:lpstr>Durchgeführte Personalmobilitäten nach Staff-Kategorie (2014-2022)</vt:lpstr>
      <vt:lpstr>Mobilitätsarten von durchgeführten Mobilitäten nach Kategorie des Personals</vt:lpstr>
      <vt:lpstr>Mögliche Hürden für die Teilnehme des nicht-akademischen Personals an dem Erasmus+ Programm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Digi Talk!</dc:title>
  <dc:creator>Meixner, Julia</dc:creator>
  <cp:lastModifiedBy>Husak, Olesia</cp:lastModifiedBy>
  <cp:revision>118</cp:revision>
  <dcterms:created xsi:type="dcterms:W3CDTF">2020-12-11T14:42:28Z</dcterms:created>
  <dcterms:modified xsi:type="dcterms:W3CDTF">2024-10-14T13:12:11Z</dcterms:modified>
</cp:coreProperties>
</file>