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5"/>
  </p:sldMasterIdLst>
  <p:notesMasterIdLst>
    <p:notesMasterId r:id="rId14"/>
  </p:notesMasterIdLst>
  <p:handoutMasterIdLst>
    <p:handoutMasterId r:id="rId15"/>
  </p:handoutMasterIdLst>
  <p:sldIdLst>
    <p:sldId id="836" r:id="rId6"/>
    <p:sldId id="257" r:id="rId7"/>
    <p:sldId id="258" r:id="rId8"/>
    <p:sldId id="837" r:id="rId9"/>
    <p:sldId id="259" r:id="rId10"/>
    <p:sldId id="260" r:id="rId11"/>
    <p:sldId id="838" r:id="rId12"/>
    <p:sldId id="839" r:id="rId13"/>
  </p:sldIdLst>
  <p:sldSz cx="9144000" cy="5143500" type="screen16x9"/>
  <p:notesSz cx="6797675" cy="9926638"/>
  <p:custDataLst>
    <p:custData r:id="rId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9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10304" initials="U" lastIdx="1" clrIdx="0">
    <p:extLst>
      <p:ext uri="{19B8F6BF-5375-455C-9EA6-DF929625EA0E}">
        <p15:presenceInfo xmlns:p15="http://schemas.microsoft.com/office/powerpoint/2012/main" userId="S::U10304@office365.vetmeduni.ac.at::d865f7c5-4087-42d9-b9a3-26fd557249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3C"/>
    <a:srgbClr val="000000"/>
    <a:srgbClr val="919BA0"/>
    <a:srgbClr val="CECFD1"/>
    <a:srgbClr val="58585A"/>
    <a:srgbClr val="960032"/>
    <a:srgbClr val="005A99"/>
    <a:srgbClr val="828C96"/>
    <a:srgbClr val="DADAD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53" autoAdjust="0"/>
    <p:restoredTop sz="68905" autoAdjust="0"/>
  </p:normalViewPr>
  <p:slideViewPr>
    <p:cSldViewPr showGuides="1">
      <p:cViewPr varScale="1">
        <p:scale>
          <a:sx n="103" d="100"/>
          <a:sy n="103" d="100"/>
        </p:scale>
        <p:origin x="1812" y="108"/>
      </p:cViewPr>
      <p:guideLst>
        <p:guide orient="horz" pos="169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94" d="100"/>
          <a:sy n="94" d="100"/>
        </p:scale>
        <p:origin x="-3624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 b="1"/>
            </a:lvl1pPr>
          </a:lstStyle>
          <a:p>
            <a:pPr>
              <a:defRPr/>
            </a:pPr>
            <a:r>
              <a:rPr lang="de-DE"/>
              <a:t>Veterinärmedizinische Universität Wien (</a:t>
            </a:r>
            <a:r>
              <a:rPr lang="de-DE" err="1"/>
              <a:t>Vetmeduni</a:t>
            </a:r>
            <a:r>
              <a:rPr lang="de-DE"/>
              <a:t> Vienna)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398838" y="9429750"/>
            <a:ext cx="12239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pPr>
              <a:defRPr/>
            </a:pPr>
            <a:fld id="{A4C14470-728E-456D-ACDC-4601FAEB848B}" type="datetime1">
              <a:rPr lang="de-DE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32543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86425" y="9429750"/>
            <a:ext cx="928688" cy="496888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400" b="1"/>
            </a:lvl1pPr>
          </a:lstStyle>
          <a:p>
            <a:pPr>
              <a:defRPr/>
            </a:pPr>
            <a:fld id="{D6EC04E1-E700-421F-B0FF-9801239E14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8438" name="Grafik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49225"/>
            <a:ext cx="14954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0872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3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 b="1"/>
            </a:lvl1pPr>
          </a:lstStyle>
          <a:p>
            <a:pPr>
              <a:defRPr/>
            </a:pPr>
            <a:r>
              <a:rPr lang="de-DE"/>
              <a:t>Veterinärmedizinische Universität Wien (</a:t>
            </a:r>
            <a:r>
              <a:rPr lang="de-DE" err="1"/>
              <a:t>Vetmeduni</a:t>
            </a:r>
            <a:r>
              <a:rPr lang="de-DE"/>
              <a:t> Vienna)</a:t>
            </a:r>
          </a:p>
        </p:txBody>
      </p:sp>
      <p:sp>
        <p:nvSpPr>
          <p:cNvPr id="18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398838" y="9429750"/>
            <a:ext cx="12239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pPr>
              <a:defRPr/>
            </a:pPr>
            <a:fld id="{40A72BB8-0301-48F9-BF98-712717FB4BEA}" type="datetime1">
              <a:rPr lang="de-DE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32543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5686425" y="9429750"/>
            <a:ext cx="928688" cy="496888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400" b="1"/>
            </a:lvl1pPr>
          </a:lstStyle>
          <a:p>
            <a:pPr>
              <a:defRPr/>
            </a:pPr>
            <a:fld id="{C3382F99-6017-4339-A3DF-DF5874A92B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7416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49225"/>
            <a:ext cx="14954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2156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285750" indent="-285750" algn="l" rtl="0" eaLnBrk="0" fontAlgn="base" hangingPunct="0">
      <a:spcBef>
        <a:spcPct val="30000"/>
      </a:spcBef>
      <a:spcAft>
        <a:spcPct val="0"/>
      </a:spcAft>
      <a:buClr>
        <a:srgbClr val="A0003C"/>
      </a:buClr>
      <a:buFont typeface="Wingdings" pitchFamily="2" charset="2"/>
      <a:buChar char="n"/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85850" indent="-171450" algn="l" rtl="0" eaLnBrk="0" fontAlgn="base" hangingPunct="0">
      <a:spcBef>
        <a:spcPct val="30000"/>
      </a:spcBef>
      <a:spcAft>
        <a:spcPct val="0"/>
      </a:spcAft>
      <a:buClr>
        <a:schemeClr val="bg2"/>
      </a:buClr>
      <a:buSzPct val="80000"/>
      <a:buFont typeface="Wingdings" pitchFamily="2" charset="2"/>
      <a:buChar char="o"/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543050" indent="-171450" algn="l" rtl="0" eaLnBrk="0" fontAlgn="base" hangingPunct="0">
      <a:spcBef>
        <a:spcPct val="30000"/>
      </a:spcBef>
      <a:spcAft>
        <a:spcPct val="0"/>
      </a:spcAft>
      <a:buClr>
        <a:srgbClr val="A0003C"/>
      </a:buClr>
      <a:buSzPct val="80000"/>
      <a:buFont typeface="Wingdings" pitchFamily="2" charset="2"/>
      <a:buChar char="o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00250" indent="-171450" algn="l" rtl="0" eaLnBrk="0" fontAlgn="base" hangingPunct="0">
      <a:spcBef>
        <a:spcPct val="30000"/>
      </a:spcBef>
      <a:spcAft>
        <a:spcPct val="0"/>
      </a:spcAft>
      <a:buClr>
        <a:schemeClr val="bg2"/>
      </a:buClr>
      <a:buSzPct val="80000"/>
      <a:buFont typeface="Wingdings" pitchFamily="2" charset="2"/>
      <a:buChar char="o"/>
      <a:defRPr sz="9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Veterinärmedizinische Universität Wien (Vetmeduni Vienna)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0A72BB8-0301-48F9-BF98-712717FB4BEA}" type="datetime1">
              <a:rPr lang="de-DE" smtClean="0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3382F99-6017-4339-A3DF-DF5874A92B5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27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Das Service ist DSGVO konform und IT-Security auditiert.</a:t>
            </a:r>
          </a:p>
          <a:p>
            <a:r>
              <a:rPr lang="de-AT" dirty="0"/>
              <a:t>Der Support wird extern abgewickelt. </a:t>
            </a:r>
          </a:p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Veterinärmedizinische Universität Wien (Vetmeduni Vienna)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0A72BB8-0301-48F9-BF98-712717FB4BEA}" type="datetime1">
              <a:rPr lang="de-DE" smtClean="0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82F99-6017-4339-A3DF-DF5874A92B5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71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Veterinärmedizinische Universität Wien (Vetmeduni Vienna)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0A72BB8-0301-48F9-BF98-712717FB4BEA}" type="datetime1">
              <a:rPr lang="de-DE" smtClean="0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82F99-6017-4339-A3DF-DF5874A92B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57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Veterinärmedizinische Universität Wien (Vetmeduni Vienna)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0A72BB8-0301-48F9-BF98-712717FB4BEA}" type="datetime1">
              <a:rPr lang="de-DE" smtClean="0"/>
              <a:pPr>
                <a:defRPr/>
              </a:pPr>
              <a:t>11.05.2021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82F99-6017-4339-A3DF-DF5874A92B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36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elplatzhalter 1"/>
          <p:cNvSpPr>
            <a:spLocks noGrp="1"/>
          </p:cNvSpPr>
          <p:nvPr>
            <p:ph type="ctrTitle"/>
          </p:nvPr>
        </p:nvSpPr>
        <p:spPr>
          <a:xfrm>
            <a:off x="900114" y="2549351"/>
            <a:ext cx="7488237" cy="1102519"/>
          </a:xfrm>
        </p:spPr>
        <p:txBody>
          <a:bodyPr/>
          <a:lstStyle>
            <a:lvl1pPr>
              <a:defRPr sz="4400">
                <a:solidFill>
                  <a:srgbClr val="A0003C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0484" name="Textplatzhalter 2"/>
          <p:cNvSpPr>
            <a:spLocks noGrp="1"/>
          </p:cNvSpPr>
          <p:nvPr>
            <p:ph type="subTitle" idx="1"/>
          </p:nvPr>
        </p:nvSpPr>
        <p:spPr>
          <a:xfrm>
            <a:off x="900114" y="3684108"/>
            <a:ext cx="7488237" cy="739378"/>
          </a:xfrm>
        </p:spPr>
        <p:txBody>
          <a:bodyPr anchor="ctr"/>
          <a:lstStyle>
            <a:lvl1pPr marL="0" indent="0" algn="l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pic>
        <p:nvPicPr>
          <p:cNvPr id="1026" name="Picture 2" descr="Q:\Corporate_Design\Office-Vorlagen\Powerpoint-Vorlagen\bildleiste_vetmeduni_allg_titelse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 userDrawn="1"/>
        </p:nvSpPr>
        <p:spPr>
          <a:xfrm>
            <a:off x="827584" y="4734255"/>
            <a:ext cx="7848872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e-AT" sz="1400" b="0" dirty="0">
                <a:solidFill>
                  <a:srgbClr val="919BA0"/>
                </a:solidFill>
              </a:rPr>
              <a:t>Veterinärmedizinische Universität Wien (Vetmeduni</a:t>
            </a:r>
            <a:r>
              <a:rPr lang="de-AT" sz="1400" b="0" baseline="0" dirty="0">
                <a:solidFill>
                  <a:srgbClr val="919BA0"/>
                </a:solidFill>
              </a:rPr>
              <a:t> Vienna)</a:t>
            </a:r>
            <a:endParaRPr lang="de-AT" sz="1400" b="0" dirty="0">
              <a:solidFill>
                <a:srgbClr val="919BA0"/>
              </a:solidFill>
            </a:endParaRP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706BC6B-51F6-4D33-A8D3-0A927F9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42" y="4547863"/>
            <a:ext cx="1341509" cy="4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4572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n"/>
              <a:defRPr/>
            </a:lvl1pPr>
            <a:lvl2pPr>
              <a:buClr>
                <a:schemeClr val="bg2"/>
              </a:buClr>
              <a:defRPr/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/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/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7E4F1-7194-46AD-94EE-5403CB5FDD90}" type="datetime1">
              <a:rPr lang="de-DE" smtClean="0"/>
              <a:t>11.05.2021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C93D4-EB9B-4A23-BE69-EF92EFFF64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05564" y="1201500"/>
            <a:ext cx="1982787" cy="30456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1" y="1201500"/>
            <a:ext cx="5795963" cy="3045600"/>
          </a:xfrm>
        </p:spPr>
        <p:txBody>
          <a:bodyPr vert="eaVer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defRPr/>
            </a:lvl1pPr>
            <a:lvl2pPr>
              <a:buClr>
                <a:schemeClr val="bg2"/>
              </a:buClr>
              <a:defRPr/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o"/>
              <a:defRPr/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 sz="1600"/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o"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7EDA3-9CBA-442D-AA77-A80E560DFF70}" type="datetime1">
              <a:rPr lang="de-DE" smtClean="0"/>
              <a:t>11.05.2021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642F-5976-4A77-9B6A-9E6DD001006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893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A0003C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A0003C"/>
              </a:buClr>
              <a:buSzPct val="100000"/>
              <a:buFont typeface="Wingdings" pitchFamily="2" charset="2"/>
              <a:buChar char=""/>
              <a:defRPr sz="2400">
                <a:solidFill>
                  <a:srgbClr val="333333"/>
                </a:solidFill>
              </a:defRPr>
            </a:lvl1pPr>
            <a:lvl2pPr>
              <a:buClr>
                <a:srgbClr val="919BA0"/>
              </a:buClr>
              <a:defRPr sz="2000">
                <a:solidFill>
                  <a:srgbClr val="333333"/>
                </a:solidFill>
              </a:defRPr>
            </a:lvl2pPr>
            <a:lvl3pPr marL="1143000" indent="-228600">
              <a:buClr>
                <a:srgbClr val="919BA0"/>
              </a:buClr>
              <a:buSzPct val="80000"/>
              <a:buFont typeface="Wingdings" pitchFamily="2" charset="2"/>
              <a:buChar char=""/>
              <a:defRPr sz="1800">
                <a:solidFill>
                  <a:srgbClr val="333333"/>
                </a:solidFill>
              </a:defRPr>
            </a:lvl3pPr>
            <a:lvl4pPr marL="1600200" indent="-228600">
              <a:buClr>
                <a:srgbClr val="A0003C"/>
              </a:buClr>
              <a:buSzPct val="80000"/>
              <a:buFont typeface="Wingdings" pitchFamily="2" charset="2"/>
              <a:buChar char=""/>
              <a:defRPr sz="1600">
                <a:solidFill>
                  <a:srgbClr val="333333"/>
                </a:solidFill>
              </a:defRPr>
            </a:lvl4pPr>
            <a:lvl5pPr marL="2057400" indent="-228600">
              <a:buClr>
                <a:schemeClr val="bg2"/>
              </a:buClr>
              <a:buSzPct val="80000"/>
              <a:buFont typeface="Wingdings" pitchFamily="2" charset="2"/>
              <a:buChar char=""/>
              <a:defRPr sz="1400">
                <a:solidFill>
                  <a:srgbClr val="333333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BF26E-E560-495B-80FC-0C660FA49DDD}" type="datetime1">
              <a:rPr lang="de-DE" smtClean="0"/>
              <a:t>11.05.2021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671BC-6F66-47CA-A558-C1736CEE6E2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21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E3ACB-E460-4AC4-86E0-D1FEC5759F7B}" type="datetime1">
              <a:rPr lang="de-DE" smtClean="0"/>
              <a:t>11.05.2021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F74FD-1855-448F-B041-F965F489658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1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1" y="1200150"/>
            <a:ext cx="3889375" cy="3045619"/>
          </a:xfrm>
        </p:spPr>
        <p:txBody>
          <a:bodyPr/>
          <a:lstStyle>
            <a:lvl1pPr marL="342900" indent="-342900">
              <a:buSzPct val="100000"/>
              <a:buFont typeface="Wingdings" pitchFamily="2" charset="2"/>
              <a:buChar char="n"/>
              <a:defRPr lang="de-DE" sz="24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chemeClr val="bg2"/>
              </a:buClr>
              <a:defRPr lang="de-DE" sz="1800" dirty="0" smtClean="0">
                <a:solidFill>
                  <a:srgbClr val="333333"/>
                </a:solidFill>
                <a:latin typeface="+mn-lt"/>
                <a:cs typeface="+mn-cs"/>
              </a:defRPr>
            </a:lvl2pPr>
            <a:lvl3pPr marL="1143000" indent="-228600">
              <a:buClr>
                <a:schemeClr val="bg2"/>
              </a:buClr>
              <a:buFont typeface="Wingdings" pitchFamily="2" charset="2"/>
              <a:buChar char="o"/>
              <a:defRPr lang="de-DE" sz="1600" dirty="0" smtClean="0">
                <a:solidFill>
                  <a:srgbClr val="333333"/>
                </a:solidFill>
                <a:latin typeface="+mn-lt"/>
                <a:cs typeface="+mn-cs"/>
              </a:defRPr>
            </a:lvl3pPr>
            <a:lvl4pPr marL="1657350" indent="-285750">
              <a:buSzPct val="80000"/>
              <a:buFont typeface="Wingdings" pitchFamily="2" charset="2"/>
              <a:buChar char="o"/>
              <a:defRPr lang="de-DE" sz="1400" b="0" dirty="0" smtClean="0">
                <a:solidFill>
                  <a:srgbClr val="333333"/>
                </a:solidFill>
                <a:latin typeface="+mn-lt"/>
                <a:cs typeface="+mn-cs"/>
              </a:defRPr>
            </a:lvl4pPr>
            <a:lvl5pPr marL="2057400" indent="-228600">
              <a:buClr>
                <a:schemeClr val="bg2"/>
              </a:buClr>
              <a:buSzPct val="80000"/>
              <a:buFont typeface="Wingdings" pitchFamily="2" charset="2"/>
              <a:buChar char="o"/>
              <a:defRPr lang="de-DE" sz="1200" dirty="0">
                <a:solidFill>
                  <a:srgbClr val="333333"/>
                </a:solidFill>
                <a:latin typeface="+mn-lt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98976" y="1200150"/>
            <a:ext cx="3889375" cy="3045619"/>
          </a:xfr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None/>
              <a:defRPr lang="de-DE" sz="24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buClr>
                <a:srgbClr val="919BA0"/>
              </a:buClr>
              <a:defRPr lang="de-DE" sz="1800" dirty="0" smtClean="0">
                <a:solidFill>
                  <a:srgbClr val="333333"/>
                </a:solidFill>
                <a:latin typeface="+mn-lt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lang="de-DE" sz="1600" dirty="0" smtClean="0">
                <a:solidFill>
                  <a:srgbClr val="333333"/>
                </a:solidFill>
                <a:latin typeface="+mn-lt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 lang="de-DE" sz="1400" b="0" dirty="0" smtClean="0">
                <a:solidFill>
                  <a:srgbClr val="333333"/>
                </a:solidFill>
                <a:latin typeface="+mn-lt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lang="de-DE" sz="1200" dirty="0">
                <a:solidFill>
                  <a:srgbClr val="333333"/>
                </a:solidFill>
                <a:latin typeface="+mn-lt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4A68-D1DF-445A-AA55-8266BA4DDFA7}" type="datetime1">
              <a:rPr lang="de-DE" smtClean="0"/>
              <a:t>11.05.2021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2C349-B770-4067-BD62-5EE5B8CD7B7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64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51100"/>
            <a:ext cx="5915025" cy="54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830804"/>
          </a:xfrm>
        </p:spPr>
        <p:txBody>
          <a:bodyPr/>
          <a:lstStyle>
            <a:lvl1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tabLst/>
              <a:defRPr sz="2400"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n"/>
              <a:tabLst/>
              <a:defRPr sz="1800"/>
            </a:lvl2pPr>
            <a:lvl3pPr marL="11430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600"/>
            </a:lvl3pPr>
            <a:lvl4pPr marL="16002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tabLst/>
              <a:defRPr sz="1400"/>
            </a:lvl4pPr>
            <a:lvl5pPr marL="20574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830804"/>
          </a:xfrm>
        </p:spPr>
        <p:txBody>
          <a:bodyPr/>
          <a:lstStyle>
            <a:lvl1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tabLst/>
              <a:defRPr sz="2400"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n"/>
              <a:tabLst/>
              <a:defRPr sz="1800"/>
            </a:lvl2pPr>
            <a:lvl3pPr marL="11430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600"/>
            </a:lvl3pPr>
            <a:lvl4pPr marL="16002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tabLst/>
              <a:defRPr sz="1400"/>
            </a:lvl4pPr>
            <a:lvl5pPr marL="20574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345D6-BF4F-494B-8500-73DF24EB99FF}" type="datetime1">
              <a:rPr lang="de-DE" smtClean="0"/>
              <a:t>11.05.2021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FF7E0-5880-4343-B7B8-C5CE2725581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13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1996-3A22-44D7-BF02-D1816913C0A0}" type="datetime1">
              <a:rPr lang="de-DE" smtClean="0"/>
              <a:t>11.05.2021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A8A73-576A-4540-BEFE-90767D67D06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80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E219B-6197-4454-8F78-45BB317FA17A}" type="datetime1">
              <a:rPr lang="de-DE" smtClean="0"/>
              <a:t>11.05.2021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527B-FF3C-477B-8AEE-8E600FB923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139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51100"/>
            <a:ext cx="3008313" cy="70047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67595"/>
            <a:ext cx="5111750" cy="3294366"/>
          </a:xfr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defRPr sz="2800"/>
            </a:lvl1pPr>
            <a:lvl2pPr>
              <a:buClr>
                <a:schemeClr val="bg2"/>
              </a:buClr>
              <a:defRPr sz="2000"/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sz="1800"/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 sz="1600"/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67593"/>
            <a:ext cx="3008313" cy="32943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BF4D-D527-4FE2-B8C1-A381DF2948BB}" type="datetime1">
              <a:rPr lang="de-DE" smtClean="0"/>
              <a:t>11.05.2021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D9F60-8278-476E-A99F-D2A8FE26BF2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67594"/>
            <a:ext cx="5486400" cy="2378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4364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9326-C243-4C53-8339-E5AE9E121053}" type="datetime1">
              <a:rPr lang="de-DE" smtClean="0"/>
              <a:t>11.05.2021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6A1-F03F-428C-89BE-2CA7AA2CCE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4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4442400"/>
            <a:ext cx="9144000" cy="532800"/>
          </a:xfrm>
          <a:prstGeom prst="rect">
            <a:avLst/>
          </a:prstGeom>
          <a:solidFill>
            <a:srgbClr val="CEC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1" y="250031"/>
            <a:ext cx="5915025" cy="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7931150" cy="30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9" name="Rechteck 6"/>
          <p:cNvSpPr>
            <a:spLocks noChangeArrowheads="1"/>
          </p:cNvSpPr>
          <p:nvPr/>
        </p:nvSpPr>
        <p:spPr bwMode="auto">
          <a:xfrm>
            <a:off x="0" y="1051323"/>
            <a:ext cx="9144000" cy="34528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585098"/>
            <a:ext cx="9461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58585A"/>
                </a:solidFill>
                <a:cs typeface="+mn-cs"/>
              </a:defRPr>
            </a:lvl1pPr>
          </a:lstStyle>
          <a:p>
            <a:pPr>
              <a:defRPr/>
            </a:pPr>
            <a:fld id="{8C442356-3BD1-4B19-A406-A9946A7BF176}" type="datetime1">
              <a:rPr lang="de-DE" smtClean="0"/>
              <a:t>11.05.2021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85118" y="4585098"/>
            <a:ext cx="6859289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58585A"/>
                </a:solidFill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43888" y="4585098"/>
            <a:ext cx="558800" cy="273844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58585A"/>
                </a:solidFill>
                <a:cs typeface="+mn-cs"/>
              </a:defRPr>
            </a:lvl1pPr>
          </a:lstStyle>
          <a:p>
            <a:pPr>
              <a:defRPr/>
            </a:pPr>
            <a:fld id="{F0113A99-ECC5-458E-ABA4-786694B71CA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9DECD66-0DBF-4ABD-A146-3B604C27F57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26" y="250031"/>
            <a:ext cx="1402024" cy="4221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rgbClr val="A0003C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A0003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A0003C"/>
        </a:buClr>
        <a:buSzPct val="100000"/>
        <a:buFont typeface="Wingdings" pitchFamily="2" charset="2"/>
        <a:buChar char="n"/>
        <a:defRPr lang="de-DE" sz="2800" dirty="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lang="de-DE" sz="2000" dirty="0">
          <a:solidFill>
            <a:srgbClr val="333333"/>
          </a:solidFill>
          <a:latin typeface="+mn-lt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919BA0"/>
        </a:buClr>
        <a:buSzPct val="80000"/>
        <a:buFont typeface="Wingdings" pitchFamily="2" charset="2"/>
        <a:buChar char="o"/>
        <a:defRPr lang="de-DE" dirty="0">
          <a:solidFill>
            <a:srgbClr val="333333"/>
          </a:solidFill>
          <a:latin typeface="+mn-lt"/>
          <a:cs typeface="+mn-cs"/>
        </a:defRPr>
      </a:lvl3pPr>
      <a:lvl4pPr marL="16573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SzPct val="80000"/>
        <a:buFont typeface="Wingdings" pitchFamily="2" charset="2"/>
        <a:buChar char="o"/>
        <a:defRPr lang="de-DE" sz="1600" dirty="0">
          <a:solidFill>
            <a:srgbClr val="333333"/>
          </a:solidFill>
          <a:latin typeface="+mn-lt"/>
          <a:cs typeface="+mn-cs"/>
        </a:defRPr>
      </a:lvl4pPr>
      <a:lvl5pPr marL="21145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o"/>
        <a:defRPr lang="de-DE" sz="1400" dirty="0">
          <a:solidFill>
            <a:srgbClr val="333333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2000">
          <a:solidFill>
            <a:srgbClr val="7F7F7F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2000">
          <a:solidFill>
            <a:srgbClr val="7F7F7F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2000">
          <a:solidFill>
            <a:srgbClr val="7F7F7F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2000">
          <a:solidFill>
            <a:srgbClr val="7F7F7F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900114" y="2549351"/>
            <a:ext cx="8136382" cy="1102519"/>
          </a:xfrm>
        </p:spPr>
        <p:txBody>
          <a:bodyPr/>
          <a:lstStyle/>
          <a:p>
            <a:r>
              <a:rPr lang="de-AT" sz="3600" dirty="0"/>
              <a:t>Beispiele hochschulischer Praxis: </a:t>
            </a:r>
            <a:br>
              <a:rPr lang="de-AT" sz="3600" dirty="0"/>
            </a:br>
            <a:r>
              <a:rPr lang="de-AT" sz="3600" dirty="0"/>
              <a:t>Apps zur Workload-Erhebung</a:t>
            </a: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900114" y="3651870"/>
            <a:ext cx="7488237" cy="739378"/>
          </a:xfrm>
        </p:spPr>
        <p:txBody>
          <a:bodyPr/>
          <a:lstStyle/>
          <a:p>
            <a:r>
              <a:rPr lang="de-AT" sz="2400" dirty="0"/>
              <a:t>OEAD: 3. Dialog zur hochschulischen Lehre</a:t>
            </a:r>
            <a:br>
              <a:rPr lang="de-AT" sz="2400" dirty="0"/>
            </a:br>
            <a:r>
              <a:rPr lang="de-AT" sz="1400" u="sng" dirty="0"/>
              <a:t>Sibylle Kneissl</a:t>
            </a:r>
            <a:r>
              <a:rPr lang="de-AT" sz="1400" dirty="0"/>
              <a:t>, Thérèse </a:t>
            </a:r>
            <a:r>
              <a:rPr lang="de-AT" sz="1400" dirty="0" err="1"/>
              <a:t>Tomiska</a:t>
            </a:r>
            <a:r>
              <a:rPr lang="de-AT" sz="1400" dirty="0"/>
              <a:t>, Michael Forster, Jürgen </a:t>
            </a:r>
            <a:r>
              <a:rPr lang="de-AT" sz="1400" dirty="0" err="1"/>
              <a:t>Rehage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8090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309DFC8-4928-4813-9B3D-8922E22EB76C}"/>
              </a:ext>
            </a:extLst>
          </p:cNvPr>
          <p:cNvSpPr/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200150"/>
            <a:ext cx="4248472" cy="3045619"/>
          </a:xfrm>
        </p:spPr>
        <p:txBody>
          <a:bodyPr/>
          <a:lstStyle/>
          <a:p>
            <a:r>
              <a:rPr lang="de-AT" dirty="0"/>
              <a:t>Zeitüberschreitungen des curricular vorgegebenen Workloads zu identifizieren und zu quantifizieren</a:t>
            </a:r>
          </a:p>
          <a:p>
            <a:r>
              <a:rPr lang="de-AT" dirty="0"/>
              <a:t>Ergebnisse regelmäßig dem Senat berichten und im Intranet veröffentlichen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243888" y="6113463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rgbClr val="333333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2B0A567E-FCDE-4AFD-92E3-F237F2E6A29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8FCA1C-529B-4296-B507-B775EBBBE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02" y="-38427"/>
            <a:ext cx="4651513" cy="52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2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 1/2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686800" cy="3045619"/>
          </a:xfrm>
        </p:spPr>
        <p:txBody>
          <a:bodyPr/>
          <a:lstStyle/>
          <a:p>
            <a:r>
              <a:rPr lang="de-AT" dirty="0"/>
              <a:t>Studierende laden sich die App </a:t>
            </a:r>
            <a:r>
              <a:rPr lang="de-AT" dirty="0" err="1"/>
              <a:t>Studo</a:t>
            </a:r>
            <a:r>
              <a:rPr lang="de-AT" dirty="0"/>
              <a:t> aus dem App Store herunter.</a:t>
            </a:r>
          </a:p>
          <a:p>
            <a:r>
              <a:rPr lang="de-AT" dirty="0"/>
              <a:t>Nach der Kursauswahl erfolgt die Anmeldung zur Workload-Erhebung mit der Angabe von drei sozio-demographischen Angaben</a:t>
            </a:r>
          </a:p>
          <a:p>
            <a:pPr lvl="1"/>
            <a:r>
              <a:rPr lang="de-AT" dirty="0"/>
              <a:t>Betreuungspflichten</a:t>
            </a:r>
          </a:p>
          <a:p>
            <a:pPr lvl="1"/>
            <a:r>
              <a:rPr lang="de-AT" dirty="0"/>
              <a:t>Nebenbeschäftigung</a:t>
            </a:r>
          </a:p>
          <a:p>
            <a:pPr lvl="1"/>
            <a:r>
              <a:rPr lang="de-AT" dirty="0"/>
              <a:t>Anreisezeit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243888" y="6113463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rgbClr val="333333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2B0A567E-FCDE-4AFD-92E3-F237F2E6A29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310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 2/2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345488" cy="3045619"/>
          </a:xfrm>
        </p:spPr>
        <p:txBody>
          <a:bodyPr/>
          <a:lstStyle/>
          <a:p>
            <a:r>
              <a:rPr lang="de-AT" dirty="0"/>
              <a:t>Die Workload-Erhebung besteht aus drei Teilen:</a:t>
            </a:r>
          </a:p>
          <a:p>
            <a:pPr lvl="1"/>
            <a:r>
              <a:rPr lang="de-AT" dirty="0"/>
              <a:t>Anwesenheit</a:t>
            </a:r>
          </a:p>
          <a:p>
            <a:pPr lvl="1"/>
            <a:r>
              <a:rPr lang="de-AT" dirty="0"/>
              <a:t>Selbststudium und </a:t>
            </a:r>
          </a:p>
          <a:p>
            <a:pPr lvl="1"/>
            <a:r>
              <a:rPr lang="de-AT" dirty="0"/>
              <a:t>Zeit für wissenschaftliche Recherche. </a:t>
            </a:r>
          </a:p>
          <a:p>
            <a:r>
              <a:rPr lang="de-AT" dirty="0"/>
              <a:t>Der Workload soll über den gesamten LV-Zeitraum, der mit der LV-Prüfung endet, angegeben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243888" y="6113463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rgbClr val="333333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2B0A567E-FCDE-4AFD-92E3-F237F2E6A29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930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0128E95-B88E-4067-8BB8-D7D7933193CC}"/>
              </a:ext>
            </a:extLst>
          </p:cNvPr>
          <p:cNvSpPr/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Screenshots App </a:t>
            </a:r>
            <a:r>
              <a:rPr lang="de-AT" dirty="0" err="1"/>
              <a:t>Studo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243888" y="6113463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rgbClr val="333333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2B0A567E-FCDE-4AFD-92E3-F237F2E6A29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460DD-C267-4097-856E-23459C5D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8" y="1190614"/>
            <a:ext cx="1695203" cy="345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C2E2D64-FDAF-41FC-A10F-489F0478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0614"/>
            <a:ext cx="1695203" cy="345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A6A930-ACF2-4623-BC34-C69734637D37}"/>
              </a:ext>
            </a:extLst>
          </p:cNvPr>
          <p:cNvSpPr txBox="1"/>
          <p:nvPr/>
        </p:nvSpPr>
        <p:spPr>
          <a:xfrm>
            <a:off x="457201" y="4710043"/>
            <a:ext cx="8345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1. Kursauswahl           </a:t>
            </a:r>
            <a:r>
              <a:rPr lang="de-AT" sz="1400" dirty="0">
                <a:solidFill>
                  <a:schemeClr val="tx2"/>
                </a:solidFill>
              </a:rPr>
              <a:t>►       </a:t>
            </a:r>
            <a:r>
              <a:rPr lang="de-AT" sz="1400" dirty="0"/>
              <a:t> 2.  Anmeldung            </a:t>
            </a:r>
            <a:r>
              <a:rPr lang="de-AT" sz="1400" dirty="0">
                <a:solidFill>
                  <a:schemeClr val="tx2"/>
                </a:solidFill>
              </a:rPr>
              <a:t>►</a:t>
            </a:r>
            <a:r>
              <a:rPr lang="de-AT" sz="1400" dirty="0"/>
              <a:t>   3. Workload-Erfassung    </a:t>
            </a:r>
            <a:r>
              <a:rPr lang="de-AT" sz="1400" dirty="0">
                <a:solidFill>
                  <a:schemeClr val="tx2"/>
                </a:solidFill>
              </a:rPr>
              <a:t>►</a:t>
            </a:r>
            <a:r>
              <a:rPr lang="de-AT" sz="1400" dirty="0"/>
              <a:t>        4. Fortschritt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8515F4-B76F-427F-83C8-BFA89D7A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0614"/>
            <a:ext cx="1695203" cy="345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1AB0A6D-D5F0-4A4E-BDF8-F94E0867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06" y="1190614"/>
            <a:ext cx="1695203" cy="345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23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2C4D09D-3084-43DD-8C5C-ED9E66A1A10D}"/>
              </a:ext>
            </a:extLst>
          </p:cNvPr>
          <p:cNvSpPr/>
          <p:nvPr/>
        </p:nvSpPr>
        <p:spPr>
          <a:xfrm>
            <a:off x="0" y="915566"/>
            <a:ext cx="9144000" cy="4227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Auswertungsbeispiel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243888" y="6113463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rgbClr val="333333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2B0A567E-FCDE-4AFD-92E3-F237F2E6A29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02355A-7DB9-4179-B23C-08E9DCCF0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38458" r="17224" b="15375"/>
          <a:stretch/>
        </p:blipFill>
        <p:spPr>
          <a:xfrm>
            <a:off x="0" y="927077"/>
            <a:ext cx="8964488" cy="40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88002-08C0-4AD3-80ED-D6D19ECF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Ergebnisse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0B1DA17A-BB79-487D-9B79-162546593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656172"/>
              </p:ext>
            </p:extLst>
          </p:nvPr>
        </p:nvGraphicFramePr>
        <p:xfrm>
          <a:off x="0" y="1313308"/>
          <a:ext cx="918051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322">
                  <a:extLst>
                    <a:ext uri="{9D8B030D-6E8A-4147-A177-3AD203B41FA5}">
                      <a16:colId xmlns:a16="http://schemas.microsoft.com/office/drawing/2014/main" val="1156167031"/>
                    </a:ext>
                  </a:extLst>
                </a:gridCol>
                <a:gridCol w="1596700">
                  <a:extLst>
                    <a:ext uri="{9D8B030D-6E8A-4147-A177-3AD203B41FA5}">
                      <a16:colId xmlns:a16="http://schemas.microsoft.com/office/drawing/2014/main" val="3596491892"/>
                    </a:ext>
                  </a:extLst>
                </a:gridCol>
                <a:gridCol w="748580">
                  <a:extLst>
                    <a:ext uri="{9D8B030D-6E8A-4147-A177-3AD203B41FA5}">
                      <a16:colId xmlns:a16="http://schemas.microsoft.com/office/drawing/2014/main" val="1003154327"/>
                    </a:ext>
                  </a:extLst>
                </a:gridCol>
                <a:gridCol w="606915">
                  <a:extLst>
                    <a:ext uri="{9D8B030D-6E8A-4147-A177-3AD203B41FA5}">
                      <a16:colId xmlns:a16="http://schemas.microsoft.com/office/drawing/2014/main" val="3064029824"/>
                    </a:ext>
                  </a:extLst>
                </a:gridCol>
                <a:gridCol w="676668">
                  <a:extLst>
                    <a:ext uri="{9D8B030D-6E8A-4147-A177-3AD203B41FA5}">
                      <a16:colId xmlns:a16="http://schemas.microsoft.com/office/drawing/2014/main" val="265913767"/>
                    </a:ext>
                  </a:extLst>
                </a:gridCol>
                <a:gridCol w="1616055">
                  <a:extLst>
                    <a:ext uri="{9D8B030D-6E8A-4147-A177-3AD203B41FA5}">
                      <a16:colId xmlns:a16="http://schemas.microsoft.com/office/drawing/2014/main" val="125120874"/>
                    </a:ext>
                  </a:extLst>
                </a:gridCol>
                <a:gridCol w="2448271">
                  <a:extLst>
                    <a:ext uri="{9D8B030D-6E8A-4147-A177-3AD203B41FA5}">
                      <a16:colId xmlns:a16="http://schemas.microsoft.com/office/drawing/2014/main" val="3231718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Semester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Anzahl </a:t>
                      </a:r>
                      <a:r>
                        <a:rPr lang="de-AT" dirty="0" err="1"/>
                        <a:t>LVen</a:t>
                      </a:r>
                      <a:endParaRPr lang="de-AT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AT" dirty="0"/>
                        <a:t>Beteiligung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[</a:t>
                      </a:r>
                      <a:r>
                        <a:rPr lang="de-AT" b="1" dirty="0"/>
                        <a:t>Ø </a:t>
                      </a:r>
                      <a:r>
                        <a:rPr lang="de-AT" dirty="0"/>
                        <a:t>%</a:t>
                      </a:r>
                      <a:r>
                        <a:rPr lang="de-AT" b="1" dirty="0"/>
                        <a:t>, min, </a:t>
                      </a:r>
                      <a:r>
                        <a:rPr lang="de-AT" b="1" dirty="0" err="1"/>
                        <a:t>max</a:t>
                      </a:r>
                      <a:r>
                        <a:rPr lang="de-AT" b="1" dirty="0"/>
                        <a:t>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Anteil </a:t>
                      </a:r>
                      <a:br>
                        <a:rPr lang="de-AT" dirty="0"/>
                      </a:br>
                      <a:r>
                        <a:rPr lang="de-AT" dirty="0"/>
                        <a:t>Berufstätige*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Anmerkung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1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WS 2018/19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 Überschreitungen**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729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SS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WS 2019/20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31508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F76FE7-C3E9-473B-B329-9702F1CE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671BC-6F66-47CA-A558-C1736CEE6E2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1FF0C5C-8DA9-4550-BB7F-A75DCC92180F}"/>
              </a:ext>
            </a:extLst>
          </p:cNvPr>
          <p:cNvSpPr/>
          <p:nvPr/>
        </p:nvSpPr>
        <p:spPr>
          <a:xfrm>
            <a:off x="161294" y="3219822"/>
            <a:ext cx="8713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 Es wurden nur Personen mit mehr als 10 Wochenstunden berücksichtigt.</a:t>
            </a:r>
          </a:p>
          <a:p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 In zwei der 54 pilotierten Lehrveranstaltungen (</a:t>
            </a:r>
            <a:r>
              <a:rPr lang="de-AT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LVen</a:t>
            </a: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wurde das curricular festgelegte     </a:t>
            </a:r>
            <a:b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Stundenausmaß um 13 bzw. 34 Stunden überschritten, in 52 pilotierten </a:t>
            </a:r>
            <a:b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Lehrveranstaltungen lag der Workload innerhalb der festgelegten Grenze.</a:t>
            </a:r>
            <a:endParaRPr lang="de-AT" i="1" dirty="0"/>
          </a:p>
        </p:txBody>
      </p:sp>
    </p:spTree>
    <p:extLst>
      <p:ext uri="{BB962C8B-B14F-4D97-AF65-F5344CB8AC3E}">
        <p14:creationId xmlns:p14="http://schemas.microsoft.com/office/powerpoint/2010/main" val="110315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4E9163C-7DDB-4F87-8E04-33250FB21570}"/>
              </a:ext>
            </a:extLst>
          </p:cNvPr>
          <p:cNvSpPr/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56E4F5-568A-4E48-9149-2EC15C83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Conclusio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16B8AF-4E3F-443A-A8D3-C9CB3D2FC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4042793" cy="3045619"/>
          </a:xfrm>
        </p:spPr>
        <p:txBody>
          <a:bodyPr/>
          <a:lstStyle/>
          <a:p>
            <a:r>
              <a:rPr lang="de-AT" sz="1700" dirty="0"/>
              <a:t>Mit zwei Ausnahmen liegt kein Hinweis für eine curricular bedingte Workload-Überschreitung vor.</a:t>
            </a:r>
          </a:p>
          <a:p>
            <a:r>
              <a:rPr lang="de-AT" sz="1700" dirty="0"/>
              <a:t>Einzelne Studierenden sind teilzeitbeschäftigt und daher individuell erhöht belastet.</a:t>
            </a:r>
          </a:p>
          <a:p>
            <a:r>
              <a:rPr lang="de-AT" sz="1700" dirty="0"/>
              <a:t>Zukünftig können wir die Anwesenheitszeiten in Lehrveranstaltungen über die Studierendenkarte messen.</a:t>
            </a:r>
          </a:p>
          <a:p>
            <a:pPr marL="0" indent="0">
              <a:buNone/>
            </a:pPr>
            <a:endParaRPr lang="de-AT" sz="1800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EB2A49-605D-4F89-8779-5B0DEEDC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671BC-6F66-47CA-A558-C1736CEE6E2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F45DC1-4963-490E-8B61-DFBE9C1D1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598"/>
          <a:stretch/>
        </p:blipFill>
        <p:spPr>
          <a:xfrm>
            <a:off x="4644008" y="0"/>
            <a:ext cx="4752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24841"/>
      </p:ext>
    </p:extLst>
  </p:cSld>
  <p:clrMapOvr>
    <a:masterClrMapping/>
  </p:clrMapOvr>
</p:sld>
</file>

<file path=ppt/theme/theme1.xml><?xml version="1.0" encoding="utf-8"?>
<a:theme xmlns:a="http://schemas.openxmlformats.org/drawingml/2006/main" name="Vetmeduni_Vienna_PowerPoint_16_9">
  <a:themeElements>
    <a:clrScheme name="Vetmeduni Vienna">
      <a:dk1>
        <a:srgbClr val="333333"/>
      </a:dk1>
      <a:lt1>
        <a:srgbClr val="FFFFFF"/>
      </a:lt1>
      <a:dk2>
        <a:srgbClr val="A0003C"/>
      </a:dk2>
      <a:lt2>
        <a:srgbClr val="919BA0"/>
      </a:lt2>
      <a:accent1>
        <a:srgbClr val="A0003C"/>
      </a:accent1>
      <a:accent2>
        <a:srgbClr val="919BA0"/>
      </a:accent2>
      <a:accent3>
        <a:srgbClr val="0076BD"/>
      </a:accent3>
      <a:accent4>
        <a:srgbClr val="007A61"/>
      </a:accent4>
      <a:accent5>
        <a:srgbClr val="F6A800"/>
      </a:accent5>
      <a:accent6>
        <a:srgbClr val="E75113"/>
      </a:accent6>
      <a:hlink>
        <a:srgbClr val="0076BD"/>
      </a:hlink>
      <a:folHlink>
        <a:srgbClr val="A0003C"/>
      </a:folHlink>
    </a:clrScheme>
    <a:fontScheme name="Office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Vetmeduni Vienna">
      <a:dk1>
        <a:srgbClr val="333333"/>
      </a:dk1>
      <a:lt1>
        <a:srgbClr val="FFFFFF"/>
      </a:lt1>
      <a:dk2>
        <a:srgbClr val="A0003C"/>
      </a:dk2>
      <a:lt2>
        <a:srgbClr val="9196A0"/>
      </a:lt2>
      <a:accent1>
        <a:srgbClr val="A0003C"/>
      </a:accent1>
      <a:accent2>
        <a:srgbClr val="9196A0"/>
      </a:accent2>
      <a:accent3>
        <a:srgbClr val="0076BD"/>
      </a:accent3>
      <a:accent4>
        <a:srgbClr val="007A61"/>
      </a:accent4>
      <a:accent5>
        <a:srgbClr val="F6A800"/>
      </a:accent5>
      <a:accent6>
        <a:srgbClr val="E75113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Vetmeduni Vienna">
      <a:dk1>
        <a:srgbClr val="333333"/>
      </a:dk1>
      <a:lt1>
        <a:srgbClr val="FFFFFF"/>
      </a:lt1>
      <a:dk2>
        <a:srgbClr val="A0003C"/>
      </a:dk2>
      <a:lt2>
        <a:srgbClr val="9196A0"/>
      </a:lt2>
      <a:accent1>
        <a:srgbClr val="A0003C"/>
      </a:accent1>
      <a:accent2>
        <a:srgbClr val="9196A0"/>
      </a:accent2>
      <a:accent3>
        <a:srgbClr val="0076BD"/>
      </a:accent3>
      <a:accent4>
        <a:srgbClr val="007A61"/>
      </a:accent4>
      <a:accent5>
        <a:srgbClr val="F6A800"/>
      </a:accent5>
      <a:accent6>
        <a:srgbClr val="E75113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37F6571A289D49AC9966D8AEBF7F69" ma:contentTypeVersion="0" ma:contentTypeDescription="Ein neues Dokument erstellen." ma:contentTypeScope="" ma:versionID="a8ad48b72cdcb81026abda6265b28d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f5dc90cf06628c3b90945c8266c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IAPPresMetadata>
  <IAPAddInVersion>5.1.2</IAPAddInVersion>
  <DolphinEchoVersion>6.1.3</DolphinEchoVersion>
</IAPPresMetadata>
</file>

<file path=customXml/itemProps1.xml><?xml version="1.0" encoding="utf-8"?>
<ds:datastoreItem xmlns:ds="http://schemas.openxmlformats.org/officeDocument/2006/customXml" ds:itemID="{404E68F9-2D17-4BB3-AD45-4EAD82881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D26556-A08D-42AF-8B75-5F55D1C23B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EA257-9078-402E-9D13-EF8D74B1A850}">
  <ds:schemaRefs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511A968-9525-44D7-8566-D23E4B3DA9B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</Words>
  <Application>Microsoft Office PowerPoint</Application>
  <PresentationFormat>Bildschirmpräsentation (16:9)</PresentationFormat>
  <Paragraphs>73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Vetmeduni_Vienna_PowerPoint_16_9</vt:lpstr>
      <vt:lpstr>Beispiele hochschulischer Praxis:  Apps zur Workload-Erhebung</vt:lpstr>
      <vt:lpstr>Ziele</vt:lpstr>
      <vt:lpstr>Prozess 1/2</vt:lpstr>
      <vt:lpstr>Prozess 2/2</vt:lpstr>
      <vt:lpstr>Screenshots App Studo</vt:lpstr>
      <vt:lpstr>Auswertungsbeispiel</vt:lpstr>
      <vt:lpstr>Ergebnisse</vt:lpstr>
      <vt:lpstr>Conclusio</vt:lpstr>
    </vt:vector>
  </TitlesOfParts>
  <Company>Vetmeduni Vienna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Mag. (FH) Felizitas Steindl</dc:creator>
  <cp:lastModifiedBy>Treml, Beate</cp:lastModifiedBy>
  <cp:revision>137</cp:revision>
  <cp:lastPrinted>2021-03-10T07:20:23Z</cp:lastPrinted>
  <dcterms:created xsi:type="dcterms:W3CDTF">2013-10-23T07:13:34Z</dcterms:created>
  <dcterms:modified xsi:type="dcterms:W3CDTF">2021-05-11T07:13:09Z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0x0101006937F6571A289D49AC9966D8AEBF7F69</vt:lpwstr>
  </property>
  <property fmtid="{D5CDD505-2E9C-101B-9397-08002B2CF9AE}" pid="3" name="Kategorie">
    <vt:lpwstr>PowerPoint Vorlagen</vt:lpwstr>
  </property>
  <property fmtid="{D5CDD505-2E9C-101B-9397-08002B2CF9AE}" pid="4" name="Anmerkungen">
    <vt:lpwstr>ohne Inhalt, mit Bildleiste</vt:lpwstr>
  </property>
  <property fmtid="{D5CDD505-2E9C-101B-9397-08002B2CF9AE}" pid="5" name="_dlc_DocIdItemGuid">
    <vt:lpwstr>a45dea73-6dae-47e3-8cf2-e09cdf7a9c23</vt:lpwstr>
  </property>
</Properties>
</file>