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2F2B20"/>
                </a:solidFill>
                <a:latin typeface="Corbel"/>
              </a:rPr>
              <a:t>Folie mittels Klicken verschieben</a:t>
            </a: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2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2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2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2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4DAD6DE-F05F-46D0-B8DC-98549980F45A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ECTS: drücken den Umfang des Lernens auf Basis definierter Lernergebnisse und den damit verbundenen Arbeitsaufwand aus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  Angabe von Lernergebnissen als auch den damit verbundenen Arbeitsaufwand, die Lernaktivitaten und Lehrmethoden sowie die Beurteilungsverfahren/-kriterien</a:t>
            </a:r>
            <a:endParaRPr lang="de-DE" sz="1200" b="0" strike="noStrike" spc="-1">
              <a:latin typeface="Arial"/>
            </a:endParaRPr>
          </a:p>
        </p:txBody>
      </p:sp>
      <p:sp>
        <p:nvSpPr>
          <p:cNvPr id="343" name="Foliennummernplatzhalt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6F0DFCB-CA63-4C25-B1FF-25F272FBC473}" type="slidenum">
              <a:rPr lang="de-AT" sz="1200" b="0" strike="noStrike" spc="-1">
                <a:latin typeface="Times New Roman"/>
              </a:rPr>
              <a:t>5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besser überschaubare Studien- und Prüfungsanforderungen, die auf Basis der an Lehrveranstaltungen gebundenen Kreditpunkte erstellt werden.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- Ziel ist, die Planung, Durchfuhrung und Evaluation von Studiengangen durch die Anerkennung von Lernleistungen, Abschlussen und Studienaufenthalten zu erleichtern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</p:txBody>
      </p:sp>
      <p:sp>
        <p:nvSpPr>
          <p:cNvPr id="346" name="Foliennummernplatzhalt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FCC165D-1BFF-48FF-A510-DD44ADAD07BF}" type="slidenum">
              <a:rPr lang="de-AT" sz="1200" b="0" strike="noStrike" spc="-1">
                <a:latin typeface="Times New Roman"/>
              </a:rPr>
              <a:t>6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de-AT" sz="2000" b="0" strike="noStrike" spc="-1">
                <a:latin typeface="Arial"/>
              </a:rPr>
              <a:t>Dialog wird nicht alles auflösen</a:t>
            </a: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de-DE" sz="2000" b="0" strike="noStrike" spc="-1">
              <a:latin typeface="Arial"/>
            </a:endParaRPr>
          </a:p>
        </p:txBody>
      </p:sp>
      <p:sp>
        <p:nvSpPr>
          <p:cNvPr id="349" name="Foliennummernplatzhalter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C1E5901-12E3-4619-9EAD-BEAAF7D279C4}" type="slidenum">
              <a:rPr lang="de-AT" sz="1200" b="0" strike="noStrike" spc="-1">
                <a:latin typeface="Times New Roman"/>
              </a:rPr>
              <a:t>8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3410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8142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8678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63410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8142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255960" y="1143000"/>
            <a:ext cx="2834280" cy="1101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3410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8142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38678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63410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8142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255960" y="1143000"/>
            <a:ext cx="2834280" cy="1101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3410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88142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38678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63410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88142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ubTitle"/>
          </p:nvPr>
        </p:nvSpPr>
        <p:spPr>
          <a:xfrm>
            <a:off x="255960" y="1143000"/>
            <a:ext cx="2834280" cy="1101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3410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88142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38678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76" name="PlaceHolder 6"/>
          <p:cNvSpPr>
            <a:spLocks noGrp="1"/>
          </p:cNvSpPr>
          <p:nvPr>
            <p:ph type="body"/>
          </p:nvPr>
        </p:nvSpPr>
        <p:spPr>
          <a:xfrm>
            <a:off x="63410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77" name="PlaceHolder 7"/>
          <p:cNvSpPr>
            <a:spLocks noGrp="1"/>
          </p:cNvSpPr>
          <p:nvPr>
            <p:ph type="body"/>
          </p:nvPr>
        </p:nvSpPr>
        <p:spPr>
          <a:xfrm>
            <a:off x="88142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255960" y="1143000"/>
            <a:ext cx="2834280" cy="1101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255960" y="1143000"/>
            <a:ext cx="2834280" cy="11019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3410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8814240" y="8686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38678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body"/>
          </p:nvPr>
        </p:nvSpPr>
        <p:spPr>
          <a:xfrm>
            <a:off x="63410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body"/>
          </p:nvPr>
        </p:nvSpPr>
        <p:spPr>
          <a:xfrm>
            <a:off x="8814240" y="3543480"/>
            <a:ext cx="235512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512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616160" y="35434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616160" y="868680"/>
            <a:ext cx="356940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867840" y="3543480"/>
            <a:ext cx="7314840" cy="2442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 hidden="1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Rectangle 37" hidden="1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6"/>
          <p:cNvSpPr/>
          <p:nvPr/>
        </p:nvSpPr>
        <p:spPr>
          <a:xfrm>
            <a:off x="0" y="762120"/>
            <a:ext cx="9141120" cy="533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7"/>
          <p:cNvSpPr/>
          <p:nvPr/>
        </p:nvSpPr>
        <p:spPr>
          <a:xfrm>
            <a:off x="9270360" y="762120"/>
            <a:ext cx="2925000" cy="53337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69920" y="1298520"/>
            <a:ext cx="7314840" cy="3254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5900" b="0" strike="noStrike" spc="-100">
                <a:solidFill>
                  <a:srgbClr val="FFFFFF"/>
                </a:solidFill>
                <a:latin typeface="Corbel"/>
              </a:rPr>
              <a:t>Mastertitelformat bearbeiten</a:t>
            </a:r>
            <a:endParaRPr lang="en-US" sz="59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8C21FC1-3FF2-404B-8901-AEC410C83DC2}" type="datetime">
              <a:rPr lang="en-US" sz="1100" b="0" strike="noStrike" spc="-1">
                <a:solidFill>
                  <a:srgbClr val="A89D7F"/>
                </a:solidFill>
                <a:latin typeface="Corbel"/>
              </a:rPr>
              <a:t>5/18/2021</a:t>
            </a:fld>
            <a:endParaRPr lang="de-DE" sz="11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0C43C7E-2FEA-44B4-8E90-181CF5BB393D}" type="slidenum">
              <a:rPr lang="en-US" sz="1200" b="1" strike="noStrike" spc="-1">
                <a:solidFill>
                  <a:srgbClr val="A9A57C"/>
                </a:solidFill>
                <a:latin typeface="Corbe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6F664C"/>
                </a:solidFill>
                <a:latin typeface="Corbe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6F664C"/>
                </a:solidFill>
                <a:latin typeface="Corbe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Rectangle 37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3600" b="0" strike="noStrike" spc="-60">
                <a:solidFill>
                  <a:srgbClr val="FFFFFF"/>
                </a:solidFill>
                <a:latin typeface="Corbel"/>
              </a:rPr>
              <a:t>Mastertitelformat bearbeiten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867840" y="1023480"/>
            <a:ext cx="3474360" cy="8074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2000" b="1" strike="noStrike" spc="-1">
                <a:solidFill>
                  <a:srgbClr val="897D5D"/>
                </a:solidFill>
                <a:latin typeface="Corbel"/>
              </a:rPr>
              <a:t>Mastertextformat bearbeiten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867840" y="1931040"/>
            <a:ext cx="3474360" cy="402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Mastertextformat bearbeiten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685800" lvl="1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800" b="0" strike="noStrike" spc="-1">
                <a:solidFill>
                  <a:srgbClr val="6F664C"/>
                </a:solidFill>
                <a:latin typeface="Corbel"/>
              </a:rPr>
              <a:t>Zweite Ebene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1143000" lvl="2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600" b="0" strike="noStrike" spc="-1">
                <a:solidFill>
                  <a:srgbClr val="6F664C"/>
                </a:solidFill>
                <a:latin typeface="Corbel"/>
              </a:rPr>
              <a:t>Dritte Ebene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600200" lvl="3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Vierte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  <a:p>
            <a:pPr marL="2057400" lvl="4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Fünfte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7818480" y="1023480"/>
            <a:ext cx="3474360" cy="8128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2000" b="1" strike="noStrike" spc="-1">
                <a:solidFill>
                  <a:srgbClr val="897D5D"/>
                </a:solidFill>
                <a:latin typeface="Corbel"/>
              </a:rPr>
              <a:t>Mastertextformat bearbeiten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7818480" y="1931040"/>
            <a:ext cx="3474360" cy="402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Mastertextformat bearbeiten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685800" lvl="1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800" b="0" strike="noStrike" spc="-1">
                <a:solidFill>
                  <a:srgbClr val="6F664C"/>
                </a:solidFill>
                <a:latin typeface="Corbel"/>
              </a:rPr>
              <a:t>Zweite Ebene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1143000" lvl="2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600" b="0" strike="noStrike" spc="-1">
                <a:solidFill>
                  <a:srgbClr val="6F664C"/>
                </a:solidFill>
                <a:latin typeface="Corbel"/>
              </a:rPr>
              <a:t>Dritte Ebene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600200" lvl="3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Vierte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  <a:p>
            <a:pPr marL="2057400" lvl="4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Fünfte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6B51F28-8BDE-45FC-9853-ACF37CB464A2}" type="datetime">
              <a:rPr lang="en-US" sz="1100" b="0" strike="noStrike" spc="-1">
                <a:solidFill>
                  <a:srgbClr val="A89D7F"/>
                </a:solidFill>
                <a:latin typeface="Corbel"/>
              </a:rPr>
              <a:t>5/18/2021</a:t>
            </a:fld>
            <a:endParaRPr lang="de-DE" sz="1100" b="0" strike="noStrike" spc="-1"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27004F-9EE9-4850-B293-755E59351681}" type="slidenum">
              <a:rPr lang="en-US" sz="1200" b="1" strike="noStrike" spc="-1">
                <a:solidFill>
                  <a:srgbClr val="A9A57C"/>
                </a:solidFill>
                <a:latin typeface="Corbe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Rectangle 37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3600" b="0" strike="noStrike" spc="-60">
                <a:solidFill>
                  <a:srgbClr val="FFFFFF"/>
                </a:solidFill>
                <a:latin typeface="Corbel"/>
              </a:rPr>
              <a:t>Mastertitelformat bearbeiten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Mastertextformat bearbeiten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685800" lvl="1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800" b="0" strike="noStrike" spc="-1">
                <a:solidFill>
                  <a:srgbClr val="6F664C"/>
                </a:solidFill>
                <a:latin typeface="Corbel"/>
              </a:rPr>
              <a:t>Zweite Ebene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1143000" lvl="2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600" b="0" strike="noStrike" spc="-1">
                <a:solidFill>
                  <a:srgbClr val="6F664C"/>
                </a:solidFill>
                <a:latin typeface="Corbel"/>
              </a:rPr>
              <a:t>Dritte Ebene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600200" lvl="3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Vierte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  <a:p>
            <a:pPr marL="2057400" lvl="4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Fünfte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AA73095-53BD-40AE-A693-74AB451387CC}" type="datetime">
              <a:rPr lang="en-US" sz="1100" b="0" strike="noStrike" spc="-1">
                <a:solidFill>
                  <a:srgbClr val="A89D7F"/>
                </a:solidFill>
                <a:latin typeface="Corbel"/>
              </a:rPr>
              <a:t>5/18/2021</a:t>
            </a:fld>
            <a:endParaRPr lang="de-DE" sz="1100" b="0" strike="noStrike" spc="-1"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2AED7FD-CB73-4295-A51E-4F275902B056}" type="slidenum">
              <a:rPr lang="en-US" sz="1200" b="1" strike="noStrike" spc="-1">
                <a:solidFill>
                  <a:srgbClr val="A9A57C"/>
                </a:solidFill>
                <a:latin typeface="Corbe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Rectangle 37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55960" y="1143000"/>
            <a:ext cx="2834280" cy="23770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3200" b="0" strike="noStrike" spc="-60">
                <a:solidFill>
                  <a:srgbClr val="FFFFFF"/>
                </a:solidFill>
                <a:latin typeface="Corbel"/>
              </a:rPr>
              <a:t>Mastertitelformat bearbeiten</a:t>
            </a:r>
            <a:endParaRPr lang="en-US" sz="32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867840" y="868680"/>
            <a:ext cx="7314840" cy="5120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Mastertextformat bearbeiten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685800" lvl="1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800" b="0" strike="noStrike" spc="-1">
                <a:solidFill>
                  <a:srgbClr val="6F664C"/>
                </a:solidFill>
                <a:latin typeface="Corbel"/>
              </a:rPr>
              <a:t>Zweite Ebene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1143000" lvl="2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600" b="0" strike="noStrike" spc="-1">
                <a:solidFill>
                  <a:srgbClr val="6F664C"/>
                </a:solidFill>
                <a:latin typeface="Corbel"/>
              </a:rPr>
              <a:t>Dritte Ebene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600200" lvl="3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Vierte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  <a:p>
            <a:pPr marL="2057400" lvl="4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Fünfte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55960" y="3494160"/>
            <a:ext cx="2834280" cy="23216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Corbel"/>
              </a:rPr>
              <a:t>Mastertextformat bearbeiten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CF38763-A684-4A8F-A08E-9DBB8F073D52}" type="datetime">
              <a:rPr lang="en-US" sz="1100" b="0" strike="noStrike" spc="-1">
                <a:solidFill>
                  <a:srgbClr val="A89D7F"/>
                </a:solidFill>
                <a:latin typeface="Corbel"/>
              </a:rPr>
              <a:t>5/18/2021</a:t>
            </a:fld>
            <a:endParaRPr lang="de-DE" sz="1100" b="0" strike="noStrike" spc="-1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DEA2839-B731-4F4D-B960-0A5A1B0A3CB1}" type="slidenum">
              <a:rPr lang="en-US" sz="1200" b="1" strike="noStrike" spc="-1">
                <a:solidFill>
                  <a:srgbClr val="A9A57C"/>
                </a:solidFill>
                <a:latin typeface="Corbe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6"/>
          <p:cNvSpPr/>
          <p:nvPr/>
        </p:nvSpPr>
        <p:spPr>
          <a:xfrm>
            <a:off x="0" y="758880"/>
            <a:ext cx="344340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Rectangle 37"/>
          <p:cNvSpPr/>
          <p:nvPr/>
        </p:nvSpPr>
        <p:spPr>
          <a:xfrm>
            <a:off x="11815920" y="758880"/>
            <a:ext cx="38376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960" cy="4600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3600" b="0" strike="noStrike" spc="-60">
                <a:solidFill>
                  <a:srgbClr val="FFFFFF"/>
                </a:solidFill>
                <a:latin typeface="Corbel"/>
              </a:rPr>
              <a:t>Mastertitelformat bearbeiten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3869280" y="864000"/>
            <a:ext cx="7314840" cy="5120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Mastertextformat bearbeiten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685800" lvl="1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800" b="0" strike="noStrike" spc="-1">
                <a:solidFill>
                  <a:srgbClr val="6F664C"/>
                </a:solidFill>
                <a:latin typeface="Corbel"/>
              </a:rPr>
              <a:t>Zweite Ebene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1143000" lvl="2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600" b="0" strike="noStrike" spc="-1">
                <a:solidFill>
                  <a:srgbClr val="6F664C"/>
                </a:solidFill>
                <a:latin typeface="Corbel"/>
              </a:rPr>
              <a:t>Dritte Ebene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600200" lvl="3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Vierte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  <a:p>
            <a:pPr marL="2057400" lvl="4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DE" sz="1400" b="0" strike="noStrike" spc="-1">
                <a:solidFill>
                  <a:srgbClr val="6F664C"/>
                </a:solidFill>
                <a:latin typeface="Corbel"/>
              </a:rPr>
              <a:t>Fünfte Ebene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dt"/>
          </p:nvPr>
        </p:nvSpPr>
        <p:spPr>
          <a:xfrm>
            <a:off x="26244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D2222CE-1850-47F8-80D3-A74DD06C4D47}" type="datetime">
              <a:rPr lang="en-US" sz="1100" b="0" strike="noStrike" spc="-1">
                <a:solidFill>
                  <a:srgbClr val="A89D7F"/>
                </a:solidFill>
                <a:latin typeface="Corbel"/>
              </a:rPr>
              <a:t>5/18/2021</a:t>
            </a:fld>
            <a:endParaRPr lang="de-DE" sz="1100" b="0" strike="noStrike" spc="-1"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ftr"/>
          </p:nvPr>
        </p:nvSpPr>
        <p:spPr>
          <a:xfrm>
            <a:off x="3869280" y="6356520"/>
            <a:ext cx="59112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 type="sldNum"/>
          </p:nvPr>
        </p:nvSpPr>
        <p:spPr>
          <a:xfrm>
            <a:off x="10634040" y="6356520"/>
            <a:ext cx="15307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D7A40D-47CC-4FA3-BF8F-A24F46EEDFB0}" type="slidenum">
              <a:rPr lang="en-US" sz="1200" b="1" strike="noStrike" spc="-1">
                <a:solidFill>
                  <a:srgbClr val="A9A57C"/>
                </a:solidFill>
                <a:latin typeface="Corbel"/>
              </a:rPr>
              <a:t>‹Nr.›</a:t>
            </a:fld>
            <a:endParaRPr lang="de-D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wf.gv.at/Themen/HS-Uni/Studium/Anerkennung/ECTS-System.html" TargetMode="External"/><Relationship Id="rId2" Type="http://schemas.openxmlformats.org/officeDocument/2006/relationships/hyperlink" Target="file:///C:\Users\sabine.harter\Downloads\gp_daily_WEB_NC0514068DEC_002.pdf.de.pdf" TargetMode="Externa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Untertitel 2"/>
          <p:cNvSpPr txBox="1"/>
          <p:nvPr/>
        </p:nvSpPr>
        <p:spPr>
          <a:xfrm>
            <a:off x="1044000" y="4906800"/>
            <a:ext cx="7314840" cy="9140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200" b="0" strike="noStrike" spc="-1">
                <a:solidFill>
                  <a:srgbClr val="EEEDE5"/>
                </a:solidFill>
                <a:latin typeface="Corbel"/>
              </a:rPr>
              <a:t>OeAD: 3. Dialog hochschulischer Lehre</a:t>
            </a:r>
            <a:endParaRPr lang="de-DE" sz="22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200" b="0" strike="noStrike" spc="-1">
                <a:solidFill>
                  <a:srgbClr val="EEEDE5"/>
                </a:solidFill>
                <a:latin typeface="Corbel"/>
              </a:rPr>
              <a:t>18.Mai 2021</a:t>
            </a:r>
            <a:endParaRPr lang="de-DE" sz="2200" b="0" strike="noStrike" spc="-1">
              <a:latin typeface="Arial"/>
            </a:endParaRPr>
          </a:p>
        </p:txBody>
      </p:sp>
      <p:sp>
        <p:nvSpPr>
          <p:cNvPr id="228" name="Rectangle 1"/>
          <p:cNvSpPr txBox="1"/>
          <p:nvPr/>
        </p:nvSpPr>
        <p:spPr>
          <a:xfrm>
            <a:off x="106920" y="2563920"/>
            <a:ext cx="8967960" cy="20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2400" b="1" strike="noStrike" spc="-100">
                <a:solidFill>
                  <a:srgbClr val="6F664C"/>
                </a:solidFill>
                <a:latin typeface="Corbel"/>
              </a:rPr>
              <a:t>Herausforderungen für Workload-Gerechtigkeit </a:t>
            </a:r>
            <a:br/>
            <a:r>
              <a:rPr lang="de-DE" sz="2400" b="1" strike="noStrike" spc="-100">
                <a:solidFill>
                  <a:srgbClr val="6F664C"/>
                </a:solidFill>
                <a:latin typeface="Corbel"/>
              </a:rPr>
              <a:t>in Verbundstudien aus Sicht der Studierenden </a:t>
            </a:r>
            <a:br/>
            <a:r>
              <a:rPr lang="de-DE" sz="2000" b="0" strike="noStrike" spc="-100">
                <a:solidFill>
                  <a:srgbClr val="6F664C"/>
                </a:solidFill>
                <a:latin typeface="Corbel"/>
              </a:rPr>
              <a:t>(am Beispiel von Lehramtsstudien im Verbund Mitte) </a:t>
            </a:r>
            <a:br/>
            <a:br/>
            <a:r>
              <a:rPr lang="de-DE" sz="2000" b="0" strike="noStrike" spc="-100">
                <a:solidFill>
                  <a:srgbClr val="6F664C"/>
                </a:solidFill>
                <a:latin typeface="Corbel"/>
              </a:rPr>
              <a:t>Harter-Reiter Sabine</a:t>
            </a:r>
            <a:br/>
            <a:r>
              <a:rPr lang="de-DE" sz="2000" b="0" strike="noStrike" spc="-100">
                <a:solidFill>
                  <a:srgbClr val="6F664C"/>
                </a:solidFill>
                <a:latin typeface="Corbel"/>
              </a:rPr>
              <a:t>Wagner Maximilian</a:t>
            </a:r>
            <a:endParaRPr lang="en-US" sz="2000" b="0" strike="noStrike" spc="-1">
              <a:solidFill>
                <a:srgbClr val="2F2B2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Inhaltsplatzhalter 2_2"/>
          <p:cNvSpPr txBox="1"/>
          <p:nvPr/>
        </p:nvSpPr>
        <p:spPr>
          <a:xfrm>
            <a:off x="3869640" y="205560"/>
            <a:ext cx="7314840" cy="6593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ECTS ist der Workload eines/einer “durchschnittlichen Studierenden”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Workload ist in vielen Aspekten individuelle Einzelarbeit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Damit ist ein direkter Abgleich mit anderen nur schwer möglich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Wer/was ist der ‘Durchschnitt’ ist damit noch schwerer faßbar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Ohnmacht gegenüber Workload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Annahme: Sobald ich im Kurs bin, ist es sowieso zu spät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Hierarchie-Verhältnis Lehrende vs. Studierende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‚Durch die Evaluierungen ändert sich doch sowieso nichts’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Fehlende Anreize, ECTS-Ungleichheiten nachzugehen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solidFill>
                  <a:srgbClr val="6F664C"/>
                </a:solidFill>
                <a:latin typeface="Corbel"/>
              </a:rPr>
              <a:t>‘Ich habe mich durch diesen Kurs mit viel zu hohem Workload gequält, warum sollten es andere später besser haben’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spcBef>
                <a:spcPts val="1417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1800" b="0" strike="noStrike" spc="-1">
                <a:solidFill>
                  <a:srgbClr val="6F664C"/>
                </a:solidFill>
                <a:latin typeface="Corbel"/>
              </a:rPr>
              <a:t>Gamification – ECTS ‚sammeln’?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solidFill>
                  <a:srgbClr val="6F664C"/>
                </a:solidFill>
                <a:latin typeface="Corbel"/>
              </a:rPr>
              <a:t>ECTS wird von Studierenden auch als Erfolgsgrad gesehen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solidFill>
                  <a:srgbClr val="6F664C"/>
                </a:solidFill>
                <a:latin typeface="Corbel"/>
              </a:rPr>
              <a:t>‘billige’ ECTS können gesammelt werden, um diesen Erfolgsgrad zu erhöhen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solidFill>
                  <a:srgbClr val="6F664C"/>
                </a:solidFill>
                <a:latin typeface="Corbel"/>
              </a:rPr>
              <a:t>Häufige Frage in Foren: “Kann mir wer ein einfaches Wahlfach mit x ECTS empfehlen”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55" name="Textfeld 254"/>
          <p:cNvSpPr txBox="1"/>
          <p:nvPr/>
        </p:nvSpPr>
        <p:spPr>
          <a:xfrm>
            <a:off x="24624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ECTS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aus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studentischer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Sicht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Inhaltsplatzhalter 2_7"/>
          <p:cNvSpPr txBox="1"/>
          <p:nvPr/>
        </p:nvSpPr>
        <p:spPr>
          <a:xfrm>
            <a:off x="3869640" y="205560"/>
            <a:ext cx="7314840" cy="6593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Kurzer Exkurs: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Covid19 Fernlehre: wiederholt ist in diversen Erhebungen der ÖH sowie in hochschulischen Erhebungen eine negative Veränderung des Workloads aufgrund Umstellung auf Fernlehre sichtbar geworden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“Infolge  des  Distance-Learnings  war  eine  Neugestaltung  des  Studienalltags  notwendig.  Wir  nehmen an, dass die Studierenden im Zuge dieser Neugestaltung mit einem erhöhten Arbeits-aufwand konfrontiert waren, als in einem regulären Semester. Ob es sich dabei um eine längere Dauer von Lehrveranstaltungen handelt, weil Dozent*innen die Online-Einheiten umfangreicher gestalten wollten oder um eine erhöhte Anzahl an Hausübungen - Studierende nahmen aus  unterschiedlichen  Gründen  eine  Mehrbelastung  wahr.” (Prietl 2021)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57" name="Textfeld 256"/>
          <p:cNvSpPr txBox="1"/>
          <p:nvPr/>
        </p:nvSpPr>
        <p:spPr>
          <a:xfrm>
            <a:off x="24624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ECTS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aus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studentischer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Sicht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rafik 257"/>
          <p:cNvPicPr/>
          <p:nvPr/>
        </p:nvPicPr>
        <p:blipFill>
          <a:blip r:embed="rId2"/>
          <a:stretch/>
        </p:blipFill>
        <p:spPr>
          <a:xfrm>
            <a:off x="4331520" y="396000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259" name="Grafik 258"/>
          <p:cNvPicPr/>
          <p:nvPr/>
        </p:nvPicPr>
        <p:blipFill>
          <a:blip r:embed="rId2"/>
          <a:stretch/>
        </p:blipFill>
        <p:spPr>
          <a:xfrm>
            <a:off x="6671520" y="396000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260" name="Grafik 259"/>
          <p:cNvPicPr/>
          <p:nvPr/>
        </p:nvPicPr>
        <p:blipFill>
          <a:blip r:embed="rId2"/>
          <a:stretch/>
        </p:blipFill>
        <p:spPr>
          <a:xfrm>
            <a:off x="9180000" y="3960000"/>
            <a:ext cx="1428480" cy="1428480"/>
          </a:xfrm>
          <a:prstGeom prst="rect">
            <a:avLst/>
          </a:prstGeom>
          <a:ln w="0">
            <a:noFill/>
          </a:ln>
        </p:spPr>
      </p:pic>
      <p:sp>
        <p:nvSpPr>
          <p:cNvPr id="261" name="Textfeld 260"/>
          <p:cNvSpPr txBox="1"/>
          <p:nvPr/>
        </p:nvSpPr>
        <p:spPr>
          <a:xfrm>
            <a:off x="4140000" y="733680"/>
            <a:ext cx="6840000" cy="264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800" b="0" strike="noStrike" spc="-1">
                <a:latin typeface="Arial"/>
              </a:rPr>
              <a:t>Gemeinsam eingerichtete Studien (z.B. Lehramt)</a:t>
            </a:r>
          </a:p>
          <a:p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Arial"/>
              </a:rPr>
              <a:t>1. Basierend auf Vereinbarungen zwischen Institutionen</a:t>
            </a:r>
          </a:p>
          <a:p>
            <a:r>
              <a:rPr lang="de-DE" sz="1800" b="0" strike="noStrike" spc="-1">
                <a:latin typeface="Arial"/>
              </a:rPr>
              <a:t>2. Gremien- und Kommunikationsstruktur (außerhalb der gesetzlichen Strukturen) müssen erst festgelegt werden</a:t>
            </a:r>
          </a:p>
          <a:p>
            <a:r>
              <a:rPr lang="de-DE" sz="1800" b="0" strike="noStrike" spc="-1">
                <a:latin typeface="Arial"/>
              </a:rPr>
              <a:t>3. verbinden häufig unterschiedliche Hochschulsektoren (Uni/PH/FH)</a:t>
            </a:r>
          </a:p>
          <a:p>
            <a:r>
              <a:rPr lang="de-DE" sz="1800" b="0" strike="noStrike" spc="-1">
                <a:latin typeface="Arial"/>
              </a:rPr>
              <a:t>4. Studierende können flexibel zwischen und in den Institutionen im Rahmen des Studienplans und des Lehrangebots studieren</a:t>
            </a:r>
          </a:p>
          <a:p>
            <a:endParaRPr lang="de-DE" sz="1800" b="0" strike="noStrike" spc="-1">
              <a:latin typeface="Arial"/>
            </a:endParaRPr>
          </a:p>
        </p:txBody>
      </p:sp>
      <p:sp>
        <p:nvSpPr>
          <p:cNvPr id="262" name="Textfeld 261"/>
          <p:cNvSpPr txBox="1"/>
          <p:nvPr/>
        </p:nvSpPr>
        <p:spPr>
          <a:xfrm>
            <a:off x="24624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300" b="0" strike="noStrike" spc="-1">
                <a:solidFill>
                  <a:srgbClr val="FFFFFF"/>
                </a:solidFill>
                <a:latin typeface="Corbel"/>
              </a:rPr>
              <a:t>Verbundsstudien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feld 262"/>
          <p:cNvSpPr txBox="1"/>
          <p:nvPr/>
        </p:nvSpPr>
        <p:spPr>
          <a:xfrm>
            <a:off x="3960000" y="5545800"/>
            <a:ext cx="792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800" b="0" strike="noStrike" spc="-1">
                <a:latin typeface="Arial"/>
              </a:rPr>
              <a:t>Innerhalb der Institutionen:</a:t>
            </a:r>
          </a:p>
          <a:p>
            <a:r>
              <a:rPr lang="de-DE" sz="1800" b="0" strike="noStrike" spc="-1">
                <a:latin typeface="Arial"/>
              </a:rPr>
              <a:t>- Institute/Fachbereiche/Organisationseinheiten</a:t>
            </a:r>
          </a:p>
          <a:p>
            <a:r>
              <a:rPr lang="de-DE" sz="1800" b="0" strike="noStrike" spc="-1">
                <a:latin typeface="Arial"/>
              </a:rPr>
              <a:t>- rechtliche Gremien (Fachbereichsrat, Curricular- oder Studienkommission, Senat/Kollegium)</a:t>
            </a:r>
          </a:p>
        </p:txBody>
      </p:sp>
      <p:pic>
        <p:nvPicPr>
          <p:cNvPr id="264" name="Grafik 263"/>
          <p:cNvPicPr/>
          <p:nvPr/>
        </p:nvPicPr>
        <p:blipFill>
          <a:blip r:embed="rId2"/>
          <a:stretch/>
        </p:blipFill>
        <p:spPr>
          <a:xfrm>
            <a:off x="4331520" y="396000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265" name="Grafik 264"/>
          <p:cNvPicPr/>
          <p:nvPr/>
        </p:nvPicPr>
        <p:blipFill>
          <a:blip r:embed="rId2"/>
          <a:stretch/>
        </p:blipFill>
        <p:spPr>
          <a:xfrm>
            <a:off x="6671520" y="396000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266" name="Grafik 265"/>
          <p:cNvPicPr/>
          <p:nvPr/>
        </p:nvPicPr>
        <p:blipFill>
          <a:blip r:embed="rId2"/>
          <a:stretch/>
        </p:blipFill>
        <p:spPr>
          <a:xfrm>
            <a:off x="9180000" y="3960000"/>
            <a:ext cx="1428480" cy="1428480"/>
          </a:xfrm>
          <a:prstGeom prst="rect">
            <a:avLst/>
          </a:prstGeom>
          <a:ln w="0">
            <a:noFill/>
          </a:ln>
        </p:spPr>
      </p:pic>
      <p:sp>
        <p:nvSpPr>
          <p:cNvPr id="267" name="Textfeld 266"/>
          <p:cNvSpPr txBox="1"/>
          <p:nvPr/>
        </p:nvSpPr>
        <p:spPr>
          <a:xfrm>
            <a:off x="4140000" y="733680"/>
            <a:ext cx="6840000" cy="1882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800" b="0" strike="noStrike" spc="-1">
                <a:latin typeface="Arial"/>
              </a:rPr>
              <a:t>Gemeinsam eingerichtete Studien (Beispiel einer Zusatzstruktur)</a:t>
            </a:r>
          </a:p>
          <a:p>
            <a:endParaRPr lang="de-DE" sz="1800" b="0" strike="noStrike" spc="-1">
              <a:latin typeface="Arial"/>
            </a:endParaRPr>
          </a:p>
          <a:p>
            <a:r>
              <a:rPr lang="de-DE" sz="1800" b="0" strike="noStrike" spc="-1">
                <a:latin typeface="Arial"/>
              </a:rPr>
              <a:t>1. Steuerungsgruppe (Rektorate)</a:t>
            </a:r>
          </a:p>
          <a:p>
            <a:r>
              <a:rPr lang="de-DE" sz="1800" b="0" strike="noStrike" spc="-1">
                <a:latin typeface="Arial"/>
              </a:rPr>
              <a:t>2. Kommission für Rahmencurricula</a:t>
            </a:r>
          </a:p>
          <a:p>
            <a:r>
              <a:rPr lang="de-DE" sz="1800" b="0" strike="noStrike" spc="-1">
                <a:latin typeface="Arial"/>
              </a:rPr>
              <a:t>3. Arbeitsgruppen für diverse Bereiche (Studienplan und Lehrplanung)</a:t>
            </a:r>
          </a:p>
          <a:p>
            <a:endParaRPr lang="de-DE" sz="1800" b="0" strike="noStrike" spc="-1">
              <a:latin typeface="Arial"/>
            </a:endParaRPr>
          </a:p>
        </p:txBody>
      </p:sp>
      <p:sp>
        <p:nvSpPr>
          <p:cNvPr id="268" name="Freihandform: Form 267"/>
          <p:cNvSpPr/>
          <p:nvPr/>
        </p:nvSpPr>
        <p:spPr>
          <a:xfrm>
            <a:off x="4968000" y="2520000"/>
            <a:ext cx="180000" cy="1080000"/>
          </a:xfrm>
          <a:custGeom>
            <a:avLst/>
            <a:gdLst/>
            <a:ahLst/>
            <a:cxnLst/>
            <a:rect l="0" t="0" r="r" b="b"/>
            <a:pathLst>
              <a:path w="502" h="3002">
                <a:moveTo>
                  <a:pt x="125" y="0"/>
                </a:moveTo>
                <a:lnTo>
                  <a:pt x="125" y="2250"/>
                </a:lnTo>
                <a:lnTo>
                  <a:pt x="0" y="2250"/>
                </a:lnTo>
                <a:lnTo>
                  <a:pt x="250" y="3001"/>
                </a:lnTo>
                <a:lnTo>
                  <a:pt x="501" y="2250"/>
                </a:lnTo>
                <a:lnTo>
                  <a:pt x="375" y="2250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Freihandform: Form 268"/>
          <p:cNvSpPr/>
          <p:nvPr/>
        </p:nvSpPr>
        <p:spPr>
          <a:xfrm>
            <a:off x="7308000" y="2520000"/>
            <a:ext cx="180000" cy="1080000"/>
          </a:xfrm>
          <a:custGeom>
            <a:avLst/>
            <a:gdLst/>
            <a:ahLst/>
            <a:cxnLst/>
            <a:rect l="0" t="0" r="r" b="b"/>
            <a:pathLst>
              <a:path w="502" h="3002">
                <a:moveTo>
                  <a:pt x="125" y="0"/>
                </a:moveTo>
                <a:lnTo>
                  <a:pt x="125" y="2250"/>
                </a:lnTo>
                <a:lnTo>
                  <a:pt x="0" y="2250"/>
                </a:lnTo>
                <a:lnTo>
                  <a:pt x="250" y="3001"/>
                </a:lnTo>
                <a:lnTo>
                  <a:pt x="501" y="2250"/>
                </a:lnTo>
                <a:lnTo>
                  <a:pt x="375" y="2250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Freihandform: Form 269"/>
          <p:cNvSpPr/>
          <p:nvPr/>
        </p:nvSpPr>
        <p:spPr>
          <a:xfrm>
            <a:off x="9792000" y="2556000"/>
            <a:ext cx="180000" cy="1080000"/>
          </a:xfrm>
          <a:custGeom>
            <a:avLst/>
            <a:gdLst/>
            <a:ahLst/>
            <a:cxnLst/>
            <a:rect l="0" t="0" r="r" b="b"/>
            <a:pathLst>
              <a:path w="502" h="3002">
                <a:moveTo>
                  <a:pt x="125" y="0"/>
                </a:moveTo>
                <a:lnTo>
                  <a:pt x="125" y="2250"/>
                </a:lnTo>
                <a:lnTo>
                  <a:pt x="0" y="2250"/>
                </a:lnTo>
                <a:lnTo>
                  <a:pt x="250" y="3001"/>
                </a:lnTo>
                <a:lnTo>
                  <a:pt x="501" y="2250"/>
                </a:lnTo>
                <a:lnTo>
                  <a:pt x="375" y="2250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Textfeld 270"/>
          <p:cNvSpPr txBox="1"/>
          <p:nvPr/>
        </p:nvSpPr>
        <p:spPr>
          <a:xfrm>
            <a:off x="23976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300" b="0" strike="noStrike" spc="-1">
                <a:solidFill>
                  <a:srgbClr val="FFFFFF"/>
                </a:solidFill>
                <a:latin typeface="Corbel"/>
              </a:rPr>
              <a:t>Verbundsstudien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rafik 271"/>
          <p:cNvPicPr/>
          <p:nvPr/>
        </p:nvPicPr>
        <p:blipFill>
          <a:blip r:embed="rId2"/>
          <a:stretch/>
        </p:blipFill>
        <p:spPr>
          <a:xfrm>
            <a:off x="4331520" y="396000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273" name="Grafik 272"/>
          <p:cNvPicPr/>
          <p:nvPr/>
        </p:nvPicPr>
        <p:blipFill>
          <a:blip r:embed="rId2"/>
          <a:stretch/>
        </p:blipFill>
        <p:spPr>
          <a:xfrm>
            <a:off x="6671520" y="396000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274" name="Grafik 273"/>
          <p:cNvPicPr/>
          <p:nvPr/>
        </p:nvPicPr>
        <p:blipFill>
          <a:blip r:embed="rId2"/>
          <a:stretch/>
        </p:blipFill>
        <p:spPr>
          <a:xfrm>
            <a:off x="9180000" y="3960000"/>
            <a:ext cx="1428480" cy="1428480"/>
          </a:xfrm>
          <a:prstGeom prst="rect">
            <a:avLst/>
          </a:prstGeom>
          <a:ln w="0">
            <a:noFill/>
          </a:ln>
        </p:spPr>
      </p:pic>
      <p:sp>
        <p:nvSpPr>
          <p:cNvPr id="275" name="Textfeld 274"/>
          <p:cNvSpPr txBox="1"/>
          <p:nvPr/>
        </p:nvSpPr>
        <p:spPr>
          <a:xfrm>
            <a:off x="4140000" y="733680"/>
            <a:ext cx="68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800" b="0" strike="noStrike" spc="-1">
                <a:latin typeface="Arial"/>
              </a:rPr>
              <a:t>Gemeinsam eingerichtete Studien aus Sicht von Studierenden</a:t>
            </a:r>
          </a:p>
          <a:p>
            <a:endParaRPr lang="de-DE" sz="1800" b="0" strike="noStrike" spc="-1">
              <a:latin typeface="Arial"/>
            </a:endParaRPr>
          </a:p>
        </p:txBody>
      </p:sp>
      <p:pic>
        <p:nvPicPr>
          <p:cNvPr id="276" name="Grafik 275"/>
          <p:cNvPicPr/>
          <p:nvPr/>
        </p:nvPicPr>
        <p:blipFill>
          <a:blip r:embed="rId3"/>
          <a:stretch/>
        </p:blipFill>
        <p:spPr>
          <a:xfrm>
            <a:off x="6804000" y="1620000"/>
            <a:ext cx="1260000" cy="1260000"/>
          </a:xfrm>
          <a:prstGeom prst="rect">
            <a:avLst/>
          </a:prstGeom>
          <a:ln w="0">
            <a:noFill/>
          </a:ln>
        </p:spPr>
      </p:pic>
      <p:sp>
        <p:nvSpPr>
          <p:cNvPr id="277" name="Textfeld 276"/>
          <p:cNvSpPr txBox="1"/>
          <p:nvPr/>
        </p:nvSpPr>
        <p:spPr>
          <a:xfrm>
            <a:off x="3780000" y="3669840"/>
            <a:ext cx="306000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400" b="0" strike="noStrike" spc="-1">
                <a:latin typeface="Arial"/>
              </a:rPr>
              <a:t>Lehrveranstaltungsangebot</a:t>
            </a:r>
          </a:p>
        </p:txBody>
      </p:sp>
      <p:sp>
        <p:nvSpPr>
          <p:cNvPr id="278" name="Textfeld 277"/>
          <p:cNvSpPr txBox="1"/>
          <p:nvPr/>
        </p:nvSpPr>
        <p:spPr>
          <a:xfrm>
            <a:off x="6300000" y="3669840"/>
            <a:ext cx="306000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400" b="0" strike="noStrike" spc="-1">
                <a:latin typeface="Arial"/>
              </a:rPr>
              <a:t>Lehrveranstaltungsangebot</a:t>
            </a:r>
          </a:p>
        </p:txBody>
      </p:sp>
      <p:sp>
        <p:nvSpPr>
          <p:cNvPr id="279" name="Textfeld 278"/>
          <p:cNvSpPr txBox="1"/>
          <p:nvPr/>
        </p:nvSpPr>
        <p:spPr>
          <a:xfrm>
            <a:off x="8820000" y="3669840"/>
            <a:ext cx="306000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400" b="0" strike="noStrike" spc="-1">
                <a:latin typeface="Arial"/>
              </a:rPr>
              <a:t>Lehrveranstaltungsangebot</a:t>
            </a:r>
          </a:p>
        </p:txBody>
      </p:sp>
      <p:sp>
        <p:nvSpPr>
          <p:cNvPr id="280" name="Gerader Verbinder 279"/>
          <p:cNvSpPr/>
          <p:nvPr/>
        </p:nvSpPr>
        <p:spPr>
          <a:xfrm flipH="1">
            <a:off x="5220000" y="2520000"/>
            <a:ext cx="1440000" cy="108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Gerader Verbinder 280"/>
          <p:cNvSpPr/>
          <p:nvPr/>
        </p:nvSpPr>
        <p:spPr>
          <a:xfrm>
            <a:off x="7380000" y="3060000"/>
            <a:ext cx="0" cy="54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Gerader Verbinder 281"/>
          <p:cNvSpPr/>
          <p:nvPr/>
        </p:nvSpPr>
        <p:spPr>
          <a:xfrm>
            <a:off x="8280000" y="2520000"/>
            <a:ext cx="1440000" cy="108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Textfeld 282"/>
          <p:cNvSpPr txBox="1"/>
          <p:nvPr/>
        </p:nvSpPr>
        <p:spPr>
          <a:xfrm>
            <a:off x="3960000" y="1620000"/>
            <a:ext cx="288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800" b="0" strike="noStrike" spc="-1">
                <a:latin typeface="Arial"/>
              </a:rPr>
              <a:t>Belegen Lehrveranstaltungen an verschiedenen Hochschulen</a:t>
            </a:r>
          </a:p>
        </p:txBody>
      </p:sp>
      <p:sp>
        <p:nvSpPr>
          <p:cNvPr id="284" name="Textfeld 283"/>
          <p:cNvSpPr txBox="1"/>
          <p:nvPr/>
        </p:nvSpPr>
        <p:spPr>
          <a:xfrm>
            <a:off x="8640000" y="1620000"/>
            <a:ext cx="3060000" cy="137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800" b="0" strike="noStrike" spc="-1">
                <a:latin typeface="Arial"/>
              </a:rPr>
              <a:t>Unterschiede in Lehre, Kursgestaltung, Workload-Gestaltung und Kursanforderungen werden sichtbar</a:t>
            </a:r>
          </a:p>
        </p:txBody>
      </p:sp>
      <p:sp>
        <p:nvSpPr>
          <p:cNvPr id="285" name="Textfeld 284"/>
          <p:cNvSpPr txBox="1"/>
          <p:nvPr/>
        </p:nvSpPr>
        <p:spPr>
          <a:xfrm>
            <a:off x="23976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300" b="0" strike="noStrike" spc="-1">
                <a:solidFill>
                  <a:srgbClr val="FFFFFF"/>
                </a:solidFill>
                <a:latin typeface="Corbel"/>
              </a:rPr>
              <a:t>Verbundsstudien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fik 285"/>
          <p:cNvPicPr/>
          <p:nvPr/>
        </p:nvPicPr>
        <p:blipFill>
          <a:blip r:embed="rId2"/>
          <a:stretch/>
        </p:blipFill>
        <p:spPr>
          <a:xfrm>
            <a:off x="4331520" y="396000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287" name="Grafik 286"/>
          <p:cNvPicPr/>
          <p:nvPr/>
        </p:nvPicPr>
        <p:blipFill>
          <a:blip r:embed="rId2"/>
          <a:stretch/>
        </p:blipFill>
        <p:spPr>
          <a:xfrm>
            <a:off x="6671520" y="3960000"/>
            <a:ext cx="1428480" cy="1428480"/>
          </a:xfrm>
          <a:prstGeom prst="rect">
            <a:avLst/>
          </a:prstGeom>
          <a:ln w="0">
            <a:noFill/>
          </a:ln>
        </p:spPr>
      </p:pic>
      <p:pic>
        <p:nvPicPr>
          <p:cNvPr id="288" name="Grafik 287"/>
          <p:cNvPicPr/>
          <p:nvPr/>
        </p:nvPicPr>
        <p:blipFill>
          <a:blip r:embed="rId2"/>
          <a:stretch/>
        </p:blipFill>
        <p:spPr>
          <a:xfrm>
            <a:off x="9180000" y="3960000"/>
            <a:ext cx="1428480" cy="1428480"/>
          </a:xfrm>
          <a:prstGeom prst="rect">
            <a:avLst/>
          </a:prstGeom>
          <a:ln w="0">
            <a:noFill/>
          </a:ln>
        </p:spPr>
      </p:pic>
      <p:sp>
        <p:nvSpPr>
          <p:cNvPr id="289" name="Textfeld 288"/>
          <p:cNvSpPr txBox="1"/>
          <p:nvPr/>
        </p:nvSpPr>
        <p:spPr>
          <a:xfrm>
            <a:off x="4140000" y="733680"/>
            <a:ext cx="6840000" cy="60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800" b="0" strike="noStrike" spc="-1">
                <a:latin typeface="Arial"/>
              </a:rPr>
              <a:t>Gemeinsam eingerichtete Studien aus Sicht von Lehrenden</a:t>
            </a:r>
          </a:p>
          <a:p>
            <a:endParaRPr lang="de-DE" sz="1800" b="0" strike="noStrike" spc="-1">
              <a:latin typeface="Arial"/>
            </a:endParaRPr>
          </a:p>
        </p:txBody>
      </p:sp>
      <p:sp>
        <p:nvSpPr>
          <p:cNvPr id="290" name="Textfeld 289"/>
          <p:cNvSpPr txBox="1"/>
          <p:nvPr/>
        </p:nvSpPr>
        <p:spPr>
          <a:xfrm>
            <a:off x="3780000" y="3669840"/>
            <a:ext cx="3060000" cy="29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400" b="0" strike="noStrike" spc="-1">
                <a:latin typeface="Arial"/>
              </a:rPr>
              <a:t>Lehrpersonal</a:t>
            </a:r>
          </a:p>
        </p:txBody>
      </p:sp>
      <p:sp>
        <p:nvSpPr>
          <p:cNvPr id="291" name="Textfeld 290"/>
          <p:cNvSpPr txBox="1"/>
          <p:nvPr/>
        </p:nvSpPr>
        <p:spPr>
          <a:xfrm>
            <a:off x="6300000" y="3669840"/>
            <a:ext cx="306000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latin typeface="Arial"/>
              </a:rPr>
              <a:t>Lehrpersonal</a:t>
            </a:r>
          </a:p>
        </p:txBody>
      </p:sp>
      <p:sp>
        <p:nvSpPr>
          <p:cNvPr id="292" name="Textfeld 291"/>
          <p:cNvSpPr txBox="1"/>
          <p:nvPr/>
        </p:nvSpPr>
        <p:spPr>
          <a:xfrm>
            <a:off x="8820000" y="3669840"/>
            <a:ext cx="3060000" cy="3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0" strike="noStrike" spc="-1">
                <a:latin typeface="Arial"/>
              </a:rPr>
              <a:t>Lehrpersonal</a:t>
            </a:r>
          </a:p>
        </p:txBody>
      </p:sp>
      <p:pic>
        <p:nvPicPr>
          <p:cNvPr id="293" name="Grafik 292"/>
          <p:cNvPicPr/>
          <p:nvPr/>
        </p:nvPicPr>
        <p:blipFill>
          <a:blip r:embed="rId3"/>
          <a:stretch/>
        </p:blipFill>
        <p:spPr>
          <a:xfrm>
            <a:off x="5402880" y="324000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294" name="Grafik 293"/>
          <p:cNvPicPr/>
          <p:nvPr/>
        </p:nvPicPr>
        <p:blipFill>
          <a:blip r:embed="rId3"/>
          <a:stretch/>
        </p:blipFill>
        <p:spPr>
          <a:xfrm>
            <a:off x="4320000" y="324000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295" name="Grafik 294"/>
          <p:cNvPicPr/>
          <p:nvPr/>
        </p:nvPicPr>
        <p:blipFill>
          <a:blip r:embed="rId3"/>
          <a:stretch/>
        </p:blipFill>
        <p:spPr>
          <a:xfrm>
            <a:off x="4677120" y="324612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296" name="Grafik 295"/>
          <p:cNvPicPr/>
          <p:nvPr/>
        </p:nvPicPr>
        <p:blipFill>
          <a:blip r:embed="rId3"/>
          <a:stretch/>
        </p:blipFill>
        <p:spPr>
          <a:xfrm>
            <a:off x="5040000" y="324000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297" name="Grafik 296"/>
          <p:cNvPicPr/>
          <p:nvPr/>
        </p:nvPicPr>
        <p:blipFill>
          <a:blip r:embed="rId3"/>
          <a:stretch/>
        </p:blipFill>
        <p:spPr>
          <a:xfrm>
            <a:off x="3957120" y="324036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298" name="Grafik 297"/>
          <p:cNvPicPr/>
          <p:nvPr/>
        </p:nvPicPr>
        <p:blipFill>
          <a:blip r:embed="rId3"/>
          <a:stretch/>
        </p:blipFill>
        <p:spPr>
          <a:xfrm>
            <a:off x="7017120" y="324612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299" name="Grafik 298"/>
          <p:cNvPicPr/>
          <p:nvPr/>
        </p:nvPicPr>
        <p:blipFill>
          <a:blip r:embed="rId3"/>
          <a:stretch/>
        </p:blipFill>
        <p:spPr>
          <a:xfrm>
            <a:off x="7380000" y="324000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0" name="Grafik 299"/>
          <p:cNvPicPr/>
          <p:nvPr/>
        </p:nvPicPr>
        <p:blipFill>
          <a:blip r:embed="rId3"/>
          <a:stretch/>
        </p:blipFill>
        <p:spPr>
          <a:xfrm>
            <a:off x="7737120" y="324000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1" name="Grafik 300"/>
          <p:cNvPicPr/>
          <p:nvPr/>
        </p:nvPicPr>
        <p:blipFill>
          <a:blip r:embed="rId3"/>
          <a:stretch/>
        </p:blipFill>
        <p:spPr>
          <a:xfrm>
            <a:off x="10625760" y="324000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2" name="Grafik 301"/>
          <p:cNvPicPr/>
          <p:nvPr/>
        </p:nvPicPr>
        <p:blipFill>
          <a:blip r:embed="rId3"/>
          <a:stretch/>
        </p:blipFill>
        <p:spPr>
          <a:xfrm>
            <a:off x="9542880" y="324000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3" name="Grafik 302"/>
          <p:cNvPicPr/>
          <p:nvPr/>
        </p:nvPicPr>
        <p:blipFill>
          <a:blip r:embed="rId3"/>
          <a:stretch/>
        </p:blipFill>
        <p:spPr>
          <a:xfrm>
            <a:off x="9900000" y="324612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4" name="Grafik 303"/>
          <p:cNvPicPr/>
          <p:nvPr/>
        </p:nvPicPr>
        <p:blipFill>
          <a:blip r:embed="rId3"/>
          <a:stretch/>
        </p:blipFill>
        <p:spPr>
          <a:xfrm>
            <a:off x="10262880" y="324000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5" name="Grafik 304"/>
          <p:cNvPicPr/>
          <p:nvPr/>
        </p:nvPicPr>
        <p:blipFill>
          <a:blip r:embed="rId3"/>
          <a:stretch/>
        </p:blipFill>
        <p:spPr>
          <a:xfrm>
            <a:off x="9180000" y="324036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6" name="Grafik 305"/>
          <p:cNvPicPr/>
          <p:nvPr/>
        </p:nvPicPr>
        <p:blipFill>
          <a:blip r:embed="rId3"/>
          <a:stretch/>
        </p:blipFill>
        <p:spPr>
          <a:xfrm>
            <a:off x="5940000" y="155628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7" name="Grafik 306"/>
          <p:cNvPicPr/>
          <p:nvPr/>
        </p:nvPicPr>
        <p:blipFill>
          <a:blip r:embed="rId3"/>
          <a:stretch/>
        </p:blipFill>
        <p:spPr>
          <a:xfrm>
            <a:off x="7377120" y="1556280"/>
            <a:ext cx="362880" cy="423720"/>
          </a:xfrm>
          <a:prstGeom prst="rect">
            <a:avLst/>
          </a:prstGeom>
          <a:ln w="0">
            <a:noFill/>
          </a:ln>
        </p:spPr>
      </p:pic>
      <p:pic>
        <p:nvPicPr>
          <p:cNvPr id="308" name="Grafik 307"/>
          <p:cNvPicPr/>
          <p:nvPr/>
        </p:nvPicPr>
        <p:blipFill>
          <a:blip r:embed="rId3"/>
          <a:stretch/>
        </p:blipFill>
        <p:spPr>
          <a:xfrm>
            <a:off x="8640000" y="1556280"/>
            <a:ext cx="362880" cy="423720"/>
          </a:xfrm>
          <a:prstGeom prst="rect">
            <a:avLst/>
          </a:prstGeom>
          <a:ln w="0">
            <a:noFill/>
          </a:ln>
        </p:spPr>
      </p:pic>
      <p:sp>
        <p:nvSpPr>
          <p:cNvPr id="309" name="Gerader Verbinder 308"/>
          <p:cNvSpPr/>
          <p:nvPr/>
        </p:nvSpPr>
        <p:spPr>
          <a:xfrm flipH="1" flipV="1">
            <a:off x="9000000" y="2160000"/>
            <a:ext cx="1080000" cy="90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Gerader Verbinder 309"/>
          <p:cNvSpPr/>
          <p:nvPr/>
        </p:nvSpPr>
        <p:spPr>
          <a:xfrm flipV="1">
            <a:off x="4860000" y="2160000"/>
            <a:ext cx="900000" cy="90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Gerader Verbinder 310"/>
          <p:cNvSpPr/>
          <p:nvPr/>
        </p:nvSpPr>
        <p:spPr>
          <a:xfrm flipV="1">
            <a:off x="7488000" y="2160000"/>
            <a:ext cx="0" cy="900000"/>
          </a:xfrm>
          <a:prstGeom prst="line">
            <a:avLst/>
          </a:prstGeom>
          <a:ln w="0">
            <a:solidFill>
              <a:srgbClr val="3465A4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Freihandform: Form 311"/>
          <p:cNvSpPr/>
          <p:nvPr/>
        </p:nvSpPr>
        <p:spPr>
          <a:xfrm>
            <a:off x="6408000" y="1691640"/>
            <a:ext cx="720000" cy="180000"/>
          </a:xfrm>
          <a:custGeom>
            <a:avLst/>
            <a:gdLst/>
            <a:ahLst/>
            <a:cxnLst/>
            <a:rect l="0" t="0" r="r" b="b"/>
            <a:pathLst>
              <a:path w="2002" h="502">
                <a:moveTo>
                  <a:pt x="0" y="251"/>
                </a:moveTo>
                <a:lnTo>
                  <a:pt x="398" y="501"/>
                </a:lnTo>
                <a:lnTo>
                  <a:pt x="398" y="376"/>
                </a:lnTo>
                <a:lnTo>
                  <a:pt x="1602" y="376"/>
                </a:lnTo>
                <a:lnTo>
                  <a:pt x="1602" y="501"/>
                </a:lnTo>
                <a:lnTo>
                  <a:pt x="2001" y="251"/>
                </a:lnTo>
                <a:lnTo>
                  <a:pt x="1602" y="0"/>
                </a:lnTo>
                <a:lnTo>
                  <a:pt x="1602" y="126"/>
                </a:lnTo>
                <a:lnTo>
                  <a:pt x="398" y="126"/>
                </a:lnTo>
                <a:lnTo>
                  <a:pt x="398" y="0"/>
                </a:lnTo>
                <a:lnTo>
                  <a:pt x="0" y="251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Freihandform: Form 312"/>
          <p:cNvSpPr/>
          <p:nvPr/>
        </p:nvSpPr>
        <p:spPr>
          <a:xfrm>
            <a:off x="7740000" y="1691640"/>
            <a:ext cx="720000" cy="180000"/>
          </a:xfrm>
          <a:custGeom>
            <a:avLst/>
            <a:gdLst/>
            <a:ahLst/>
            <a:cxnLst/>
            <a:rect l="0" t="0" r="r" b="b"/>
            <a:pathLst>
              <a:path w="2002" h="502">
                <a:moveTo>
                  <a:pt x="0" y="251"/>
                </a:moveTo>
                <a:lnTo>
                  <a:pt x="398" y="501"/>
                </a:lnTo>
                <a:lnTo>
                  <a:pt x="398" y="376"/>
                </a:lnTo>
                <a:lnTo>
                  <a:pt x="1602" y="376"/>
                </a:lnTo>
                <a:lnTo>
                  <a:pt x="1602" y="501"/>
                </a:lnTo>
                <a:lnTo>
                  <a:pt x="2001" y="251"/>
                </a:lnTo>
                <a:lnTo>
                  <a:pt x="1602" y="0"/>
                </a:lnTo>
                <a:lnTo>
                  <a:pt x="1602" y="126"/>
                </a:lnTo>
                <a:lnTo>
                  <a:pt x="398" y="126"/>
                </a:lnTo>
                <a:lnTo>
                  <a:pt x="398" y="0"/>
                </a:lnTo>
                <a:lnTo>
                  <a:pt x="0" y="251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Textfeld 313"/>
          <p:cNvSpPr txBox="1"/>
          <p:nvPr/>
        </p:nvSpPr>
        <p:spPr>
          <a:xfrm>
            <a:off x="3600000" y="1440000"/>
            <a:ext cx="1980000" cy="515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000" b="0" strike="noStrike" spc="-1">
                <a:latin typeface="Arial"/>
              </a:rPr>
              <a:t>Gremienebene von Verbundsstudien: Lehrplanung, Studienpläne</a:t>
            </a:r>
          </a:p>
        </p:txBody>
      </p:sp>
      <p:sp>
        <p:nvSpPr>
          <p:cNvPr id="315" name="Textfeld 314"/>
          <p:cNvSpPr txBox="1"/>
          <p:nvPr/>
        </p:nvSpPr>
        <p:spPr>
          <a:xfrm>
            <a:off x="5760000" y="3060000"/>
            <a:ext cx="1260000" cy="65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de-DE" sz="1000" b="0" strike="noStrike" spc="-1">
                <a:latin typeface="Arial"/>
              </a:rPr>
              <a:t>Oft kein direkter breiter Austausch zwischen Hochschulen</a:t>
            </a:r>
          </a:p>
        </p:txBody>
      </p:sp>
      <p:sp>
        <p:nvSpPr>
          <p:cNvPr id="316" name="Textfeld 315"/>
          <p:cNvSpPr txBox="1"/>
          <p:nvPr/>
        </p:nvSpPr>
        <p:spPr>
          <a:xfrm>
            <a:off x="4320000" y="5580000"/>
            <a:ext cx="1440000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200" b="0" strike="noStrike" spc="-1">
                <a:latin typeface="Arial"/>
              </a:rPr>
              <a:t>Hochschulinterne QS-Systeme</a:t>
            </a:r>
          </a:p>
        </p:txBody>
      </p:sp>
      <p:sp>
        <p:nvSpPr>
          <p:cNvPr id="317" name="Textfeld 316"/>
          <p:cNvSpPr txBox="1"/>
          <p:nvPr/>
        </p:nvSpPr>
        <p:spPr>
          <a:xfrm>
            <a:off x="6660000" y="5580000"/>
            <a:ext cx="1440000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200" b="0" strike="noStrike" spc="-1">
                <a:latin typeface="Arial"/>
              </a:rPr>
              <a:t>Hochschulinterne QS-Systeme</a:t>
            </a:r>
          </a:p>
        </p:txBody>
      </p:sp>
      <p:sp>
        <p:nvSpPr>
          <p:cNvPr id="318" name="Textfeld 317"/>
          <p:cNvSpPr txBox="1"/>
          <p:nvPr/>
        </p:nvSpPr>
        <p:spPr>
          <a:xfrm>
            <a:off x="9180000" y="5580000"/>
            <a:ext cx="1440000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200" b="0" strike="noStrike" spc="-1">
                <a:latin typeface="Arial"/>
              </a:rPr>
              <a:t>Hochschulinterne QS-Systeme</a:t>
            </a:r>
          </a:p>
        </p:txBody>
      </p:sp>
      <p:sp>
        <p:nvSpPr>
          <p:cNvPr id="319" name="Textfeld 318"/>
          <p:cNvSpPr txBox="1"/>
          <p:nvPr/>
        </p:nvSpPr>
        <p:spPr>
          <a:xfrm>
            <a:off x="23976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300" b="0" strike="noStrike" spc="-1">
                <a:solidFill>
                  <a:srgbClr val="FFFFFF"/>
                </a:solidFill>
                <a:latin typeface="Corbel"/>
              </a:rPr>
              <a:t>Verbundsstudien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Inhaltsplatzhalter 2_3"/>
          <p:cNvSpPr txBox="1"/>
          <p:nvPr/>
        </p:nvSpPr>
        <p:spPr>
          <a:xfrm>
            <a:off x="3870000" y="205920"/>
            <a:ext cx="7314840" cy="6593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Gemeinsam eingerichtete Studien können Probleme im Bereich ECTS verstärken: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Unterschiedliche didaktische Ansätze von verschiedenen Hochschulen (‘Lehrkultur’)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unterschiedliche Traditionen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bestehende Lehrveranstaltungen werden in Verbundsstudien unverändert übernommen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Höherer Overhead durch das Arbeiten in verschiedenen Onlinesystemen, Lernsystemen und Infrastrukturen (Bibliotheken)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Pendeln/Fahrtzeiten zwischen Hochschulen für Studierende (kein Workload, aber letztlich Zeit im Rahmen des Studiums)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Wenig Abgleich zwischen Lehrenden der selben Lehrveranstaltung an verschiedenen Hochschulen, oder der Lehrveranstaltungen in einem gemeinsamen Modul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321" name="Textfeld 320"/>
          <p:cNvSpPr txBox="1"/>
          <p:nvPr/>
        </p:nvSpPr>
        <p:spPr>
          <a:xfrm>
            <a:off x="23976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3300" b="0" strike="noStrike" spc="-1">
                <a:solidFill>
                  <a:srgbClr val="FFFFFF"/>
                </a:solidFill>
                <a:latin typeface="Corbel"/>
              </a:rPr>
              <a:t>Verbundsstudien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el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Ansätze für „good practice“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23" name="Inhaltsplatzhalter 2"/>
          <p:cNvSpPr txBox="1"/>
          <p:nvPr/>
        </p:nvSpPr>
        <p:spPr>
          <a:xfrm>
            <a:off x="3869280" y="1040040"/>
            <a:ext cx="7314840" cy="471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182880" indent="-182520">
              <a:lnSpc>
                <a:spcPct val="115000"/>
              </a:lnSpc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Konsequente Aufklärungs- und Einstellungsarbeit gegenüber allen Betroffenen (Studierende):</a:t>
            </a:r>
            <a:endParaRPr lang="de-AT" sz="2000" b="0" strike="noStrike" spc="-1">
              <a:solidFill>
                <a:srgbClr val="6F664C"/>
              </a:solidFill>
              <a:latin typeface="Corbel"/>
              <a:ea typeface="Microsoft YaHei"/>
            </a:endParaRPr>
          </a:p>
          <a:p>
            <a:pPr marL="864000" lvl="1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Studierende müssen den Sinn und die Funktionsweise von Qualitätssicherungssystemen und den Evaluierungen verstehen</a:t>
            </a:r>
          </a:p>
          <a:p>
            <a:pPr marL="864000" lvl="1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Studierende brauchen Hilfsmittel, um Workload besser abschätzen zu können (z.B. durch Angaben von geschätztem Arbeitsaufwand jeder Aufgabe im Syllabus) und Diskrepanzen besser einschätzen zu können</a:t>
            </a:r>
          </a:p>
          <a:p>
            <a:pPr marL="864000" lvl="1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Studierende müssen sich als essenzielle Säule von Qualitätssicherungssystemen verstehen</a:t>
            </a:r>
          </a:p>
          <a:p>
            <a:pPr marL="864000" lvl="1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Studierende müssen reale Änderungen an Kursen/Workload/Curriculum wahrnehmen, um auch ein Selbstwirksamkeitskonzept zu entwickeln</a:t>
            </a:r>
          </a:p>
          <a:p>
            <a:pPr marL="864000" lvl="1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Abbau von Hierarchien wenn es um Feedback geht: Benotung und geäußerte Kritik / Feedback muss aktiv getrennt werden</a:t>
            </a:r>
          </a:p>
          <a:p>
            <a:pPr marL="864000" lvl="1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Qualitätssicherung darf nicht nur eine Sache für das Semesterende sein – laufende Kleinevaluierungen oder Rückmeldungen als regulärer Teil von Kursen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el 1_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Ansätze für „good practice“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25" name="Inhaltsplatzhalter 2_4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Konsequente Aufklärungs- und Einstellungsarbeit gegenüber allen Betroffenen (Lehrende):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Lehrende dürfen Evaluierungen nicht als Nebensache sehen 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ECTS, Kompetenzen und Stellung im Studienplan müssen konstant hinterfragt, justiert und aufeinander ausgerichtet werden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Lehrende müssen Qualitätssicherungssysteme verstehen und als wirkliche Unterstützung wahrnehmen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Feedback/Erkenntnisse aus Evaluierungen müssen entsprechend aufbereitet werden und dürfen in Folge keinesfalls als ‘Bedrohung’ wahrgenommen werden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Anpassungen/Verbesserungen der künftigen Lehre aufgrund Feedbackschleifen müssen transparent gemacht werden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ECTS und Workloadverteilung müssen bereits bei der Konzeption von Kursen zentrale Säule werden: genaue Aufschlüsselung des geplanten Workloads jeder Lektüre und jeder Aufgabe, Feedbacksysteme während des gesamten Kurses mitdenken/planen, Stellung im Studienplan und Kompetenzvermittlungsauftrag transparent machen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Bei gemeinsam eingerichteten Studien: Sensibilisierung der Lehrenden gegenüber der neuen Struktur und der Studienrealität der Studierenden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Bei gemeinsam eingerichteten Studien: dem hochschulübergreifenden Austausch, Feedbackschleifen und auch dem inhaltlichen Austausch muss genügend Platz gegeben werden. Qualitätssicherende Gespräche dürfen keine Zusatzbelastung sein.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itel 1_2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Ansätze für „good practice“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27" name="Inhaltsplatzhalter 2_5"/>
          <p:cNvSpPr txBox="1"/>
          <p:nvPr/>
        </p:nvSpPr>
        <p:spPr>
          <a:xfrm>
            <a:off x="3869280" y="936000"/>
            <a:ext cx="7314840" cy="492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Konsequente Aufklärungs- und Einstellungsarbeit gegenüber allen Betroffenen (Gremien): </a:t>
            </a:r>
            <a:endParaRPr lang="en-US" sz="2000" b="0" strike="noStrike" spc="-1">
              <a:solidFill>
                <a:srgbClr val="6F664C"/>
              </a:solidFill>
              <a:latin typeface="Corbel"/>
              <a:ea typeface="Microsoft YaHei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Gremienarbeit an Studienplänen sollte evidenzbasiert passieren (Evaluierungen und QS-Prozesse sollten auch darauf ausgerichtet werden)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Je größer die Prozesse und Studiensysteme, desto losgelöster ist die reale Lehrebene von der Planungsebene (Lehrpläne/Studienpläne) und braucht partizipative Mechanismen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Historisches Problem: Doppelverwendungen von Lehrveranstaltungen in mehreren Studienplänen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Problem: Studienvertretungen/ÖH haben bisher keine gesetzlich-verankerte Einsicht in Evaluierungen und Workload-Erhebungen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Unterschiedliche Prozessstrukturen (Fachaufsicht, QS-Verantwortliche, Kollegialorgane) müssen enger zusammengeführt und in Austausch gesetzt werden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Hochschulübergreifend angeglichene oder kompatible Qualitätssicherungssysteme, inkl. definierter Schnittstellen (und rechtliche Verankerung eines Datenaustauschs im Rahmen von QS-Systemen)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F664C"/>
                </a:solidFill>
                <a:latin typeface="Corbel"/>
              </a:rPr>
              <a:t>Studienvertretungen müssen stärker für die Herausforderungen rund um ECTS-Gerechtigkeit in Lehre und Studienplänen herangezogen werden – und gleichzeitig braucht es auch hier konstante interne Weiterbildungsangebote seitens der ÖH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el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Referent:in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30" name="Textplatzhalter 2"/>
          <p:cNvSpPr txBox="1"/>
          <p:nvPr/>
        </p:nvSpPr>
        <p:spPr>
          <a:xfrm>
            <a:off x="3872880" y="258120"/>
            <a:ext cx="3474360" cy="807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AT" sz="2000" b="1" strike="noStrike" spc="-1">
                <a:solidFill>
                  <a:srgbClr val="897D5D"/>
                </a:solidFill>
                <a:latin typeface="Corbel"/>
              </a:rPr>
              <a:t>Harter-Reiter Sabine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31" name="Inhaltsplatzhalter 3"/>
          <p:cNvSpPr txBox="1"/>
          <p:nvPr/>
        </p:nvSpPr>
        <p:spPr>
          <a:xfrm>
            <a:off x="3867840" y="1931040"/>
            <a:ext cx="3474360" cy="466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Pädagogische Hochschule Salzburg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Institut für Bildungswissenschaften und Forschung/Fachbereich Allgemeine Erziehungswissenschaft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Lehre und Forschung </a:t>
            </a:r>
            <a:r>
              <a:rPr lang="de-AT" sz="1400" b="0" strike="noStrike" spc="-1">
                <a:solidFill>
                  <a:srgbClr val="6F664C"/>
                </a:solidFill>
                <a:latin typeface="Corbel"/>
              </a:rPr>
              <a:t>(Schwerpunkte: Leistungskultur; diversitätssensible Lehr- und Lernsysteme; Inklusive Hochschule)</a:t>
            </a:r>
            <a:endParaRPr lang="en-US" sz="14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Stv.Vorsitzende des Hochschulkollegiums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32" name="Textplatzhalter 4"/>
          <p:cNvSpPr txBox="1"/>
          <p:nvPr/>
        </p:nvSpPr>
        <p:spPr>
          <a:xfrm>
            <a:off x="7805880" y="310680"/>
            <a:ext cx="3474360" cy="812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AT" sz="2000" b="1" strike="noStrike" spc="-1">
                <a:solidFill>
                  <a:srgbClr val="897D5D"/>
                </a:solidFill>
                <a:latin typeface="Corbel"/>
              </a:rPr>
              <a:t>Wagner Maximilian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pic>
        <p:nvPicPr>
          <p:cNvPr id="233" name="Inhaltsplatzhalter 7"/>
          <p:cNvPicPr/>
          <p:nvPr/>
        </p:nvPicPr>
        <p:blipFill>
          <a:blip r:embed="rId2"/>
          <a:stretch/>
        </p:blipFill>
        <p:spPr>
          <a:xfrm>
            <a:off x="3949920" y="987120"/>
            <a:ext cx="1181520" cy="1767240"/>
          </a:xfrm>
          <a:prstGeom prst="rect">
            <a:avLst/>
          </a:prstGeom>
          <a:ln w="0">
            <a:noFill/>
          </a:ln>
        </p:spPr>
      </p:pic>
      <p:pic>
        <p:nvPicPr>
          <p:cNvPr id="234" name="Grafik 233"/>
          <p:cNvPicPr/>
          <p:nvPr/>
        </p:nvPicPr>
        <p:blipFill>
          <a:blip r:embed="rId3"/>
          <a:stretch/>
        </p:blipFill>
        <p:spPr>
          <a:xfrm>
            <a:off x="8114760" y="1094760"/>
            <a:ext cx="1605240" cy="1605240"/>
          </a:xfrm>
          <a:prstGeom prst="rect">
            <a:avLst/>
          </a:prstGeom>
          <a:ln w="0">
            <a:noFill/>
          </a:ln>
        </p:spPr>
      </p:pic>
      <p:sp>
        <p:nvSpPr>
          <p:cNvPr id="235" name="Inhaltsplatzhalter 3_0"/>
          <p:cNvSpPr txBox="1"/>
          <p:nvPr/>
        </p:nvSpPr>
        <p:spPr>
          <a:xfrm>
            <a:off x="7505640" y="1908000"/>
            <a:ext cx="3474360" cy="4668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Uni Salzburg/PH Salzburg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Studienvertreter an der Universität Salzburg, PH Salzburg und Universität Mozarteum (Lehramt), ÖH Bundesvertretung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Nationaler Experte für den europäischen Hochschulraum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el 1_3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Conclusio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29" name="Inhaltsplatzhalter 2_6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Gerade in gemeinsam eingerichteten Studiensystemen braucht es besonders starke Systeme, um Qualitätssicherung und ECTS-Gerechtigkeit systematisch verfolgen zu können</a:t>
            </a:r>
          </a:p>
          <a:p>
            <a:pPr marL="182880" indent="-182520"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Es braucht umfangreiches Verständnis von allen Beteiligten und auf allen Ebenen, welche Rolle jede/r in diesen QS-Systemen spielt und warum ECTS-Gerechtigkeit eine tragende Rolle in der </a:t>
            </a: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Zertifizierung</a:t>
            </a: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 von Bildungsprozessen spielt</a:t>
            </a:r>
          </a:p>
          <a:p>
            <a:pPr marL="182880" indent="-182520"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Bildungssysteme und Bildungsinstitutionen sind heterogen und komplex, und im ständigen Wandel, doch das konstante Streben nach Verbesserungen lohnt sich – daher freuen wir uns auf den weiteren Austausch während dieser Veranstaltung mit Ihnen</a:t>
            </a:r>
          </a:p>
          <a:p>
            <a:pPr marL="182880" indent="-182520"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Gerade nach einem Jahr Pandemie mit der bevorstehenden Umstellung auf eine Post-Covid19 Lehre kann man auch den Vorstoß wagen, direkt in eine EC-gerechtere Welt aufzubrechen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feld 329"/>
          <p:cNvSpPr txBox="1"/>
          <p:nvPr/>
        </p:nvSpPr>
        <p:spPr>
          <a:xfrm>
            <a:off x="4500000" y="3377160"/>
            <a:ext cx="6120000" cy="797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de-DE" sz="2500" b="0" strike="noStrike" spc="-1">
                <a:latin typeface="Arial"/>
              </a:rPr>
              <a:t>Wir danke für Ihre Aufmerksamkeit und freuen uns auf Ihre Fragen!</a:t>
            </a:r>
          </a:p>
        </p:txBody>
      </p:sp>
      <p:pic>
        <p:nvPicPr>
          <p:cNvPr id="331" name="Inhaltsplatzhalter 7_0"/>
          <p:cNvPicPr/>
          <p:nvPr/>
        </p:nvPicPr>
        <p:blipFill>
          <a:blip r:embed="rId2"/>
          <a:stretch/>
        </p:blipFill>
        <p:spPr>
          <a:xfrm>
            <a:off x="5040000" y="900000"/>
            <a:ext cx="1181520" cy="1767240"/>
          </a:xfrm>
          <a:prstGeom prst="rect">
            <a:avLst/>
          </a:prstGeom>
          <a:ln w="0">
            <a:noFill/>
          </a:ln>
        </p:spPr>
      </p:pic>
      <p:sp>
        <p:nvSpPr>
          <p:cNvPr id="332" name="Textplatzhalter 2_0"/>
          <p:cNvSpPr txBox="1"/>
          <p:nvPr/>
        </p:nvSpPr>
        <p:spPr>
          <a:xfrm>
            <a:off x="4445640" y="0"/>
            <a:ext cx="3474360" cy="807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AT" sz="2000" b="1" strike="noStrike" spc="-1">
                <a:solidFill>
                  <a:srgbClr val="897D5D"/>
                </a:solidFill>
                <a:latin typeface="Corbel"/>
              </a:rPr>
              <a:t>Harter-Reiter Sabine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333" name="Textplatzhalter 4_0"/>
          <p:cNvSpPr txBox="1"/>
          <p:nvPr/>
        </p:nvSpPr>
        <p:spPr>
          <a:xfrm>
            <a:off x="7806240" y="0"/>
            <a:ext cx="3474360" cy="812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AT" sz="2000" b="1" strike="noStrike" spc="-1">
                <a:solidFill>
                  <a:srgbClr val="897D5D"/>
                </a:solidFill>
                <a:latin typeface="Corbel"/>
              </a:rPr>
              <a:t>Wagner Maximilian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pic>
        <p:nvPicPr>
          <p:cNvPr id="334" name="Grafik 333"/>
          <p:cNvPicPr/>
          <p:nvPr/>
        </p:nvPicPr>
        <p:blipFill>
          <a:blip r:embed="rId3"/>
          <a:stretch/>
        </p:blipFill>
        <p:spPr>
          <a:xfrm>
            <a:off x="8115120" y="1023120"/>
            <a:ext cx="1605240" cy="1605240"/>
          </a:xfrm>
          <a:prstGeom prst="rect">
            <a:avLst/>
          </a:prstGeom>
          <a:ln w="0">
            <a:noFill/>
          </a:ln>
        </p:spPr>
      </p:pic>
      <p:sp>
        <p:nvSpPr>
          <p:cNvPr id="335" name="Titel 1_4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Conclusio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36" name="Textfeld 335"/>
          <p:cNvSpPr txBox="1"/>
          <p:nvPr/>
        </p:nvSpPr>
        <p:spPr>
          <a:xfrm>
            <a:off x="4140000" y="2785320"/>
            <a:ext cx="3960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300" b="0" strike="noStrike" spc="-1">
                <a:latin typeface="Arial"/>
              </a:rPr>
              <a:t>Sabine.Harter-Reiter@phsalzburg.at</a:t>
            </a:r>
          </a:p>
        </p:txBody>
      </p:sp>
      <p:sp>
        <p:nvSpPr>
          <p:cNvPr id="337" name="Textfeld 336"/>
          <p:cNvSpPr txBox="1"/>
          <p:nvPr/>
        </p:nvSpPr>
        <p:spPr>
          <a:xfrm>
            <a:off x="7740000" y="2785320"/>
            <a:ext cx="2700000" cy="27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de-DE" sz="1300" b="0" strike="noStrike" spc="-1">
                <a:latin typeface="Arial"/>
              </a:rPr>
              <a:t>Maximilian.wagner@oeh.ac.at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el 1"/>
          <p:cNvSpPr txBox="1"/>
          <p:nvPr/>
        </p:nvSpPr>
        <p:spPr>
          <a:xfrm>
            <a:off x="255960" y="1143000"/>
            <a:ext cx="2834280" cy="505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AT" sz="3200" b="0" strike="noStrike" spc="-60">
                <a:solidFill>
                  <a:srgbClr val="FFFFFF"/>
                </a:solidFill>
                <a:latin typeface="Corbel"/>
              </a:rPr>
              <a:t>Literatur</a:t>
            </a:r>
            <a:endParaRPr lang="en-US" sz="32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339" name="Inhaltsplatzhalter 2"/>
          <p:cNvSpPr txBox="1"/>
          <p:nvPr/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ECTS Leitfaden </a:t>
            </a:r>
            <a:r>
              <a:rPr lang="de-AT" sz="1500" b="0" u="sng" strike="noStrike" spc="-1">
                <a:solidFill>
                  <a:srgbClr val="ED7D3F"/>
                </a:solidFill>
                <a:uFillTx/>
                <a:latin typeface="Corbel"/>
                <a:hlinkClick r:id="rId2"/>
              </a:rPr>
              <a:t>gp_daily_WEB_NC0514068DEC_002.pdf.de.pdf</a:t>
            </a: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1500" b="0" u="sng" strike="noStrike" spc="-1">
                <a:solidFill>
                  <a:srgbClr val="ED7D3F"/>
                </a:solidFill>
                <a:uFillTx/>
                <a:latin typeface="Corbel"/>
                <a:hlinkClick r:id="rId3"/>
              </a:rPr>
              <a:t>ECTS-System (bmbwf.gv.at)</a:t>
            </a: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Bude, H. (2019). </a:t>
            </a:r>
            <a:r>
              <a:rPr lang="de-AT" sz="1500" b="0" i="1" strike="noStrike" spc="-1">
                <a:solidFill>
                  <a:srgbClr val="6F664C"/>
                </a:solidFill>
                <a:latin typeface="Corbel"/>
              </a:rPr>
              <a:t>Solidarität</a:t>
            </a: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. München: Carl Hanser Verlag.</a:t>
            </a: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Höffe, O. (2006). Einführung in Rawls´ Theorie der Gerechtigkeit. In O. Höffe (Hrsg.), </a:t>
            </a:r>
            <a:r>
              <a:rPr lang="de-AT" sz="1500" b="0" i="1" strike="noStrike" spc="-1">
                <a:solidFill>
                  <a:srgbClr val="6F664C"/>
                </a:solidFill>
                <a:latin typeface="Corbel"/>
              </a:rPr>
              <a:t>John Rawls, eine Theorie der Gerechtigkeit</a:t>
            </a: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 (2. Aufl.). Berlin: Akademie Verlag.</a:t>
            </a: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Lenzen, D. (2015). Stichwort: Gerechtigkeit und Erziehung. In V. Manitius, B. Hermstein, N. Berkemeyer &amp; W. Bos (Hrsg.), </a:t>
            </a:r>
            <a:r>
              <a:rPr lang="de-AT" sz="1500" b="0" i="1" strike="noStrike" spc="-1">
                <a:solidFill>
                  <a:srgbClr val="6F664C"/>
                </a:solidFill>
                <a:latin typeface="Corbel"/>
              </a:rPr>
              <a:t>Zur Gerechtigkeit von Schule</a:t>
            </a: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 (S. 111–130). Münster: Waxmann.</a:t>
            </a: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Prietl, B. (Hrsg.). (2021). Online-Lehre auf dem Corona-Prüfstand. Wie JKU-Studierende den Umstieg auf Distance Learning im Sommersemester 2020 erlebt haben: Endbericht zum Lehr-forschungspraktikum „Digitalen Wandel erforschen“. Linz: Johannes Kepler Universität. Abrufbar von https://www.jku.at/fileadmin/gruppen/119/SID/Lehrforschungsbe-richte/Prietl_2021_Online-Lehre_auf_dem_Corona-Pruefstand_Endbericht_Forschungsprak-tikum.pdf</a:t>
            </a: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Rawls, J. (1975). </a:t>
            </a:r>
            <a:r>
              <a:rPr lang="de-AT" sz="1500" b="0" i="1" strike="noStrike" spc="-1">
                <a:solidFill>
                  <a:srgbClr val="6F664C"/>
                </a:solidFill>
                <a:latin typeface="Corbel"/>
              </a:rPr>
              <a:t>Eine Theorie der Gerechtigkeit</a:t>
            </a: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. Frankfurt/Main: Suhrkamp.</a:t>
            </a: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1500" b="0" strike="noStrike" spc="-1">
                <a:solidFill>
                  <a:srgbClr val="6F664C"/>
                </a:solidFill>
                <a:latin typeface="Corbel"/>
              </a:rPr>
              <a:t>Sen, A. (2020). Die Idee der Gerechtigkeit. München: Dtv.</a:t>
            </a: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15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340" name="Textplatzhalter 3"/>
          <p:cNvSpPr txBox="1"/>
          <p:nvPr/>
        </p:nvSpPr>
        <p:spPr>
          <a:xfrm>
            <a:off x="255960" y="3494160"/>
            <a:ext cx="2834280" cy="2321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el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Thematische Einbettung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37" name="Inhaltsplatzhalter 2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Gemeinsam eingerichtete Studien sind ein Zukunftsmodell (European Universities Initative, UG/HG Novelle, Lehramtsstudien, Lehrgänge)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Solche Studien im großen Ausmaß sind noch recht junge Konstruktionen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ECTS als zentrale Säule von Studiengestaltungen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Erstarkter gesetzlicher Auftrag von Evaluierungen im Bereich ECTS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Hochschulübergreifendes Studieren erfordert das hochschulübergreifende Zusammenarbeiten der Institutionen in vielen Bereichen (institutionell, Lehre, Koordination, Onlinesysteme, Prüfungswesen, QS-Systeme)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Covid19 Fernlehre hat in vielen Fällen auch zu Veränderungen oder veränderter Wahrnehmung bei ECTS-Workload  geführt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el 1_0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Überblick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39" name="Inhaltsplatzhalter 2_1"/>
          <p:cNvSpPr txBox="1"/>
          <p:nvPr/>
        </p:nvSpPr>
        <p:spPr>
          <a:xfrm>
            <a:off x="3869280" y="86400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Funktionskonzepte von ECTS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Rahmung von Gerechtigkeitsperspektiven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ECTS aus studentischer Sicht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Gemeinsam eingerichtete Studien / Verbundstudien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Best Practice – Lösungsansätze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el 1"/>
          <p:cNvSpPr txBox="1"/>
          <p:nvPr/>
        </p:nvSpPr>
        <p:spPr>
          <a:xfrm>
            <a:off x="255960" y="963000"/>
            <a:ext cx="2834280" cy="1357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AT" sz="3200" b="0" strike="noStrike" spc="-60">
                <a:solidFill>
                  <a:srgbClr val="FFFFFF"/>
                </a:solidFill>
                <a:latin typeface="Corbel"/>
              </a:rPr>
              <a:t>ECTS</a:t>
            </a:r>
            <a:endParaRPr lang="en-US" sz="32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41" name="Inhaltsplatzhalter 2"/>
          <p:cNvSpPr txBox="1"/>
          <p:nvPr/>
        </p:nvSpPr>
        <p:spPr>
          <a:xfrm>
            <a:off x="3867840" y="868680"/>
            <a:ext cx="760212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 ECTS  „</a:t>
            </a: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European Credit Transfer and Accumulation System”</a:t>
            </a: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en-US" sz="2000" b="0" strike="noStrike" spc="-1">
                <a:solidFill>
                  <a:srgbClr val="6F664C"/>
                </a:solidFill>
                <a:latin typeface="Corbel"/>
              </a:rPr>
              <a:t>1989: Instrument zur </a:t>
            </a: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Übertragung und Akkumulierung von Credits (ECTS) im Europäischen Hochschulraums (Erasmus) </a:t>
            </a:r>
            <a:r>
              <a:rPr lang="de-AT" sz="2000" b="0" strike="noStrike" spc="-1">
                <a:solidFill>
                  <a:srgbClr val="6F664C"/>
                </a:solidFill>
                <a:latin typeface="Wingdings"/>
              </a:rPr>
              <a:t></a:t>
            </a: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 generelle Übertragung auf Studiengänge an Hochschulen 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 1 </a:t>
            </a: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ECTS-Punkt: 25 Echtstunden á 60 Minuten Arbeitsaufwand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Ø Bemessungsgrundlage; diversitätssensibler Umgang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	</a:t>
            </a:r>
            <a:r>
              <a:rPr lang="de-DE" sz="2000" b="0" strike="noStrike" spc="-1">
                <a:solidFill>
                  <a:srgbClr val="6F664C"/>
                </a:solidFill>
                <a:latin typeface="Wingdings"/>
              </a:rPr>
              <a:t></a:t>
            </a:r>
            <a:r>
              <a:rPr lang="de-DE" sz="2000" b="0" strike="noStrike" spc="-1">
                <a:solidFill>
                  <a:srgbClr val="6F664C"/>
                </a:solidFill>
                <a:latin typeface="Corbel"/>
              </a:rPr>
              <a:t> </a:t>
            </a:r>
            <a:r>
              <a:rPr lang="de-AT" sz="2000" b="0" i="1" strike="noStrike" spc="-1">
                <a:solidFill>
                  <a:srgbClr val="6F664C"/>
                </a:solidFill>
                <a:latin typeface="Corbel"/>
              </a:rPr>
              <a:t>Ein:e selbständig Lernende:r kann die zum Erreichen eines 	Abschlusses erforderlichen Credits auf unterschiedlichen 	Lernwegen akkumulieren.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42" name="Textplatzhalter 3"/>
          <p:cNvSpPr txBox="1"/>
          <p:nvPr/>
        </p:nvSpPr>
        <p:spPr>
          <a:xfrm>
            <a:off x="255960" y="2581560"/>
            <a:ext cx="2834280" cy="3234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400" b="0" i="1" strike="noStrike" spc="-1">
                <a:solidFill>
                  <a:srgbClr val="FFFFFF"/>
                </a:solidFill>
                <a:latin typeface="Corbel"/>
              </a:rPr>
              <a:t>Basics</a:t>
            </a:r>
            <a:endParaRPr lang="en-US" sz="24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43" name="Rectangle 5"/>
          <p:cNvSpPr/>
          <p:nvPr/>
        </p:nvSpPr>
        <p:spPr>
          <a:xfrm>
            <a:off x="0" y="-1846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el 1"/>
          <p:cNvSpPr txBox="1"/>
          <p:nvPr/>
        </p:nvSpPr>
        <p:spPr>
          <a:xfrm>
            <a:off x="255960" y="1256760"/>
            <a:ext cx="2834280" cy="903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AT" sz="3200" b="0" strike="noStrike" spc="-60">
                <a:solidFill>
                  <a:srgbClr val="FFFFFF"/>
                </a:solidFill>
                <a:latin typeface="Corbel"/>
              </a:rPr>
              <a:t>ECTS</a:t>
            </a:r>
            <a:endParaRPr lang="en-US" sz="32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45" name="Inhaltsplatzhalter 2"/>
          <p:cNvSpPr txBox="1"/>
          <p:nvPr/>
        </p:nvSpPr>
        <p:spPr>
          <a:xfrm>
            <a:off x="3657600" y="758880"/>
            <a:ext cx="7462800" cy="5280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Akkumulierung und Übertragung von Studienleistungen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Transparenz von Lern-/Lehr- und Bewertungsprozessen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685800" lvl="1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" charset="2"/>
              <a:buChar char=""/>
            </a:pPr>
            <a:r>
              <a:rPr lang="de-AT" sz="1800" b="0" strike="noStrike" spc="-1">
                <a:solidFill>
                  <a:srgbClr val="6F664C"/>
                </a:solidFill>
                <a:latin typeface="Corbel"/>
              </a:rPr>
              <a:t>Transparenz hinsichtlich der Arbeitsbelastung der Studierenden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685800" lvl="1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" charset="2"/>
              <a:buChar char=""/>
            </a:pPr>
            <a:r>
              <a:rPr lang="de-AT" sz="1800" b="0" strike="noStrike" spc="-1">
                <a:solidFill>
                  <a:srgbClr val="6F664C"/>
                </a:solidFill>
                <a:latin typeface="Corbel"/>
              </a:rPr>
              <a:t>erhöhte Planungssicherheit für Studierende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Planung, Durchführung und Evaluation von Studiengängen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schnellere Reaktionsmöglichkeiten für die Hochschulen auf Änderungen/Anforderungen am Arbeitsmarkt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kürzere Real-Studienzeiten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9601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9601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9601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tabLst>
                <a:tab pos="0" algn="l"/>
              </a:tabLst>
            </a:pPr>
            <a:r>
              <a:rPr lang="de-AT" sz="2000" b="1" i="1" strike="noStrike" spc="-1">
                <a:solidFill>
                  <a:srgbClr val="6F664C"/>
                </a:solidFill>
                <a:latin typeface="Corbel"/>
              </a:rPr>
              <a:t>   Gerechtigkeitsprinzipien sind keine explizite Funktion!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46" name="Textplatzhalter 3"/>
          <p:cNvSpPr txBox="1"/>
          <p:nvPr/>
        </p:nvSpPr>
        <p:spPr>
          <a:xfrm>
            <a:off x="255960" y="2208240"/>
            <a:ext cx="2834280" cy="3607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r>
              <a:rPr lang="de-AT" sz="2400" b="0" i="1" strike="noStrike" spc="-1">
                <a:solidFill>
                  <a:srgbClr val="FFFFFF"/>
                </a:solidFill>
                <a:latin typeface="Corbel"/>
              </a:rPr>
              <a:t>Funktionskonzepte</a:t>
            </a:r>
            <a:endParaRPr lang="en-US" sz="24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pos="0" algn="l"/>
              </a:tabLst>
            </a:pPr>
            <a:endParaRPr lang="en-US" sz="24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 1"/>
          <p:cNvSpPr txBox="1"/>
          <p:nvPr/>
        </p:nvSpPr>
        <p:spPr>
          <a:xfrm>
            <a:off x="255960" y="1143000"/>
            <a:ext cx="2834280" cy="2377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de-AT" sz="3200" b="0" strike="noStrike" spc="-60">
                <a:solidFill>
                  <a:srgbClr val="FFFFFF"/>
                </a:solidFill>
                <a:latin typeface="Corbel"/>
              </a:rPr>
              <a:t>Perspektiven auf (und von) Gerechtigkeit</a:t>
            </a:r>
            <a:endParaRPr lang="en-US" sz="32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48" name="Inhaltsplatzhalter 2"/>
          <p:cNvSpPr txBox="1"/>
          <p:nvPr/>
        </p:nvSpPr>
        <p:spPr>
          <a:xfrm>
            <a:off x="3867840" y="868680"/>
            <a:ext cx="7314840" cy="5120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Das ursprüngliche semantische Feld bezeichnet die Vorstellung eines Ordnens, etwas „berechenbar“ zu machen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(Lenzen, 2015)</a:t>
            </a:r>
            <a:endParaRPr lang="en-US" sz="12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„Gerecht sein“ scheint kein angeborener moralischer Sinn zu sein, sondern die Grundtugenden und Werte dafür seien durch soziale Konvention begründbar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(Hume, 1751, nach Lenzen, 2015).</a:t>
            </a:r>
            <a:endParaRPr lang="en-US" sz="12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„Grundsatz der Kontraktualität von Gerechtigkeit“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(Lenzen, 2015)</a:t>
            </a: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: gesellschaftliche bzw. institutionelle Verhandelbarkeit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  <p:sp>
        <p:nvSpPr>
          <p:cNvPr id="249" name="Textplatzhalter 3"/>
          <p:cNvSpPr txBox="1"/>
          <p:nvPr/>
        </p:nvSpPr>
        <p:spPr>
          <a:xfrm>
            <a:off x="255960" y="3494160"/>
            <a:ext cx="2834280" cy="2321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el 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Perspektiven von Gerechtigkeit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51" name="Inhaltsplatzhalter 2"/>
          <p:cNvSpPr txBox="1"/>
          <p:nvPr/>
        </p:nvSpPr>
        <p:spPr>
          <a:xfrm>
            <a:off x="3869280" y="205200"/>
            <a:ext cx="7314840" cy="6593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Sichtbar wird vor allem </a:t>
            </a:r>
            <a:r>
              <a:rPr lang="de-AT" sz="2000" b="0" i="1" strike="noStrike" spc="-1">
                <a:solidFill>
                  <a:srgbClr val="6F664C"/>
                </a:solidFill>
                <a:latin typeface="Corbel"/>
              </a:rPr>
              <a:t>Un</a:t>
            </a: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gerechtigkeit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(Sen, 2020)</a:t>
            </a:r>
            <a:endParaRPr lang="en-US" sz="12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„Theory of Justice“ von Rawls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(1975) </a:t>
            </a: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und seiner „Idee einer Verfahrenslogik der Gerechtigkeitsermittlung“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(Bude, 2019) </a:t>
            </a: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in der es im Sinne einer Verteilungsgerechtigkeit vor allem um „die Stabilität einer gerechtigkeitsverpflichteten Gesellschaft“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(Höffe, 2006) </a:t>
            </a: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geht.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685800" lvl="1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AT" sz="1800" b="0" strike="noStrike" spc="-1">
                <a:solidFill>
                  <a:srgbClr val="6F664C"/>
                </a:solidFill>
                <a:latin typeface="Corbel"/>
              </a:rPr>
              <a:t>Gerechte Institution</a:t>
            </a:r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endParaRPr lang="en-US" sz="18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Verhaltensmuster &amp; Lebensführung von Menschen muss berücksichtigt werden: Dynamik &amp; Dialog „Wie kann Gerechtigkeit erhöht werden?“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(Sen, 2020)</a:t>
            </a:r>
            <a:endParaRPr lang="en-US" sz="12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n-US" sz="1200" b="0" strike="noStrike" spc="-1">
              <a:solidFill>
                <a:srgbClr val="6F664C"/>
              </a:solidFill>
              <a:latin typeface="Corbel"/>
            </a:endParaRPr>
          </a:p>
          <a:p>
            <a:pPr marL="1143000" lvl="2" indent="-182520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A9A57C"/>
              </a:buClr>
              <a:buFont typeface="Wingdings 2" charset="2"/>
              <a:buChar char=""/>
            </a:pPr>
            <a:r>
              <a:rPr lang="de-AT" sz="2000" b="1" strike="noStrike" spc="-1">
                <a:solidFill>
                  <a:srgbClr val="6F664C"/>
                </a:solidFill>
                <a:latin typeface="Corbel"/>
              </a:rPr>
              <a:t>„Pluralität, in der wir dann enden, wird das Resultat des Vernunftgebrauchs […] sein.“ </a:t>
            </a:r>
            <a:r>
              <a:rPr lang="de-AT" sz="1200" b="0" strike="noStrike" spc="-1">
                <a:solidFill>
                  <a:srgbClr val="6F664C"/>
                </a:solidFill>
                <a:latin typeface="Corbel"/>
              </a:rPr>
              <a:t>(Sen, 2020)</a:t>
            </a:r>
            <a:endParaRPr lang="en-US" sz="12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n-US" sz="12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feld 251"/>
          <p:cNvSpPr txBox="1"/>
          <p:nvPr/>
        </p:nvSpPr>
        <p:spPr>
          <a:xfrm>
            <a:off x="253080" y="1123920"/>
            <a:ext cx="2946960" cy="460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ECTS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aus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studentischer</a:t>
            </a:r>
            <a:r>
              <a:rPr lang="en-US" sz="3600" b="0" strike="noStrike" spc="-1">
                <a:solidFill>
                  <a:srgbClr val="2F2B20"/>
                </a:solidFill>
                <a:latin typeface="Corbel"/>
              </a:rPr>
              <a:t> </a:t>
            </a:r>
            <a:r>
              <a:rPr lang="de-AT" sz="3600" b="0" strike="noStrike" spc="-60">
                <a:solidFill>
                  <a:srgbClr val="FFFFFF"/>
                </a:solidFill>
                <a:latin typeface="Corbel"/>
              </a:rPr>
              <a:t>Sicht</a:t>
            </a:r>
            <a:endParaRPr lang="en-US" sz="3600" b="0" strike="noStrike" spc="-1">
              <a:solidFill>
                <a:srgbClr val="2F2B20"/>
              </a:solidFill>
              <a:latin typeface="Corbel"/>
            </a:endParaRPr>
          </a:p>
        </p:txBody>
      </p:sp>
      <p:sp>
        <p:nvSpPr>
          <p:cNvPr id="253" name="Inhaltsplatzhalter 2_0"/>
          <p:cNvSpPr txBox="1"/>
          <p:nvPr/>
        </p:nvSpPr>
        <p:spPr>
          <a:xfrm>
            <a:off x="3869640" y="205560"/>
            <a:ext cx="7314840" cy="6593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ECTS sind für Studierende schwer faßbar: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Evaluierungen sind oft rückwirkend auf das Semester bezogen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Workload umfasst verschiedene Tätigkeitsbereiche und Tätigkeitsniveaus (Lektüre lesen, schriftliche Arbeiten schreiben, lockeres Recherchieren nach Quellen)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Studierende belegen viele Kurse gleichzeitig, der Workload jedes Kurses wird damit automatisch fragmentiert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Workload muss nicht immer gleich verteilt sein (Rezenzeffekte), Ballung häufig zu Semesterende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Kurse sind sehr heterogen aufgebaut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Pflicht- vs. Zusatzlektüre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Welche verpflichtenden Aufgaben sind zu machen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Welche Inhalte sind “prüfungsrelevant”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 marL="182880" indent="-182520">
              <a:lnSpc>
                <a:spcPct val="90000"/>
              </a:lnSpc>
              <a:spcBef>
                <a:spcPts val="1199"/>
              </a:spcBef>
              <a:buClr>
                <a:srgbClr val="A9A57C"/>
              </a:buClr>
              <a:buFont typeface="Wingdings 2" charset="2"/>
              <a:buChar char=""/>
            </a:pPr>
            <a:r>
              <a:rPr lang="de-AT" sz="2000" b="0" strike="noStrike" spc="-1">
                <a:solidFill>
                  <a:srgbClr val="6F664C"/>
                </a:solidFill>
                <a:latin typeface="Corbel"/>
              </a:rPr>
              <a:t>Ungerechtigkeiten werden häufig nur in direktem Vergleich parallel-laufender Kurse mit gleicher ECTS-Zahl sichtbar</a:t>
            </a:r>
            <a:endParaRPr lang="en-US" sz="2000" b="0" strike="noStrike" spc="-1">
              <a:solidFill>
                <a:srgbClr val="6F664C"/>
              </a:solidFill>
              <a:latin typeface="Corbe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AT" sz="1600" b="0" strike="noStrike" spc="-1">
                <a:solidFill>
                  <a:srgbClr val="6F664C"/>
                </a:solidFill>
                <a:latin typeface="Corbel"/>
              </a:rPr>
              <a:t>Der Kurs mit dem niedrigeren Workload wird häufig als Referenzwert herangezogen</a:t>
            </a: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n-US" sz="1600" b="0" strike="noStrike" spc="-1">
              <a:solidFill>
                <a:srgbClr val="6F664C"/>
              </a:solidFill>
              <a:latin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2057</Words>
  <Application>Microsoft Office PowerPoint</Application>
  <PresentationFormat>Breitbild</PresentationFormat>
  <Paragraphs>192</Paragraphs>
  <Slides>22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22</vt:i4>
      </vt:variant>
    </vt:vector>
  </HeadingPairs>
  <TitlesOfParts>
    <vt:vector size="34" baseType="lpstr">
      <vt:lpstr>Arial</vt:lpstr>
      <vt:lpstr>Corbel</vt:lpstr>
      <vt:lpstr>StarSymbol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Harter-Reiter, Sabine</dc:creator>
  <dc:description/>
  <cp:lastModifiedBy>Treml, Beate</cp:lastModifiedBy>
  <cp:revision>25</cp:revision>
  <dcterms:created xsi:type="dcterms:W3CDTF">2021-05-17T07:41:33Z</dcterms:created>
  <dcterms:modified xsi:type="dcterms:W3CDTF">2021-05-18T06:55:58Z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Breitbild</vt:lpwstr>
  </property>
  <property fmtid="{D5CDD505-2E9C-101B-9397-08002B2CF9AE}" pid="4" name="Slides">
    <vt:i4>9</vt:i4>
  </property>
</Properties>
</file>