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59" r:id="rId6"/>
    <p:sldId id="306" r:id="rId7"/>
    <p:sldId id="261" r:id="rId8"/>
    <p:sldId id="288" r:id="rId9"/>
    <p:sldId id="300" r:id="rId10"/>
    <p:sldId id="301" r:id="rId11"/>
    <p:sldId id="302" r:id="rId12"/>
    <p:sldId id="303" r:id="rId13"/>
    <p:sldId id="290" r:id="rId14"/>
    <p:sldId id="291" r:id="rId15"/>
    <p:sldId id="292" r:id="rId16"/>
    <p:sldId id="304" r:id="rId17"/>
    <p:sldId id="299" r:id="rId18"/>
    <p:sldId id="293" r:id="rId19"/>
    <p:sldId id="262" r:id="rId20"/>
    <p:sldId id="266" r:id="rId21"/>
    <p:sldId id="267" r:id="rId22"/>
    <p:sldId id="268" r:id="rId23"/>
    <p:sldId id="269" r:id="rId24"/>
    <p:sldId id="270" r:id="rId25"/>
    <p:sldId id="271" r:id="rId26"/>
    <p:sldId id="284" r:id="rId27"/>
    <p:sldId id="274" r:id="rId28"/>
    <p:sldId id="276" r:id="rId29"/>
    <p:sldId id="283" r:id="rId30"/>
    <p:sldId id="307" r:id="rId31"/>
    <p:sldId id="308" r:id="rId32"/>
    <p:sldId id="285" r:id="rId33"/>
    <p:sldId id="286" r:id="rId34"/>
    <p:sldId id="287" r:id="rId35"/>
    <p:sldId id="263" r:id="rId36"/>
    <p:sldId id="282" r:id="rId37"/>
    <p:sldId id="264" r:id="rId38"/>
    <p:sldId id="260" r:id="rId39"/>
    <p:sldId id="3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5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226" y="274638"/>
            <a:ext cx="5784574" cy="709962"/>
          </a:xfrm>
        </p:spPr>
        <p:txBody>
          <a:bodyPr>
            <a:noAutofit/>
          </a:bodyPr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2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5" descr="Dep_Raum_Landschaft_A4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14" t="27991" r="20262" b="27028"/>
          <a:stretch/>
        </p:blipFill>
        <p:spPr bwMode="auto">
          <a:xfrm>
            <a:off x="228600" y="298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026" y="298800"/>
            <a:ext cx="685584" cy="685800"/>
          </a:xfrm>
          <a:prstGeom prst="rect">
            <a:avLst/>
          </a:prstGeom>
        </p:spPr>
      </p:pic>
      <p:pic>
        <p:nvPicPr>
          <p:cNvPr id="9" name="Picture 2" descr="https://www.tuwien.ac.at/fileadmin/t/tuwien/downloads/cd/CD_NEU_2009/TU_Logos_2009/TU-Signe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36292"/>
            <a:ext cx="533400" cy="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en/9/9d/Logo_of_Bahir_Dar_Universit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298800"/>
            <a:ext cx="618698" cy="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 1" descr="APPEAR_Subline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026" y="6248400"/>
            <a:ext cx="1676400" cy="495300"/>
          </a:xfrm>
          <a:prstGeom prst="rect">
            <a:avLst/>
          </a:prstGeom>
          <a:noFill/>
        </p:spPr>
      </p:pic>
      <p:pic>
        <p:nvPicPr>
          <p:cNvPr id="13" name="Grafik 5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948" y="6238461"/>
            <a:ext cx="28956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31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3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1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6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8030-113B-4E9C-9FA2-BFF2A384EE24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BE996-C33B-4619-BEE6-A2DA77AA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2192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Land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Rights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Ethiopia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114800"/>
            <a:ext cx="3810000" cy="6096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Sayeh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Kassaw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Agegnehu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thiopian-flag-eprd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lag of Austria.sv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858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" descr="APPEAR_Subl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2209800" cy="990600"/>
          </a:xfrm>
          <a:prstGeom prst="rect">
            <a:avLst/>
          </a:prstGeom>
          <a:noFill/>
        </p:spPr>
      </p:pic>
      <p:pic>
        <p:nvPicPr>
          <p:cNvPr id="7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28956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6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tenure systems and tenure security in Ethiopia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tenure system during the </a:t>
            </a:r>
            <a:r>
              <a:rPr lang="en-US" dirty="0" err="1" smtClean="0"/>
              <a:t>Derg</a:t>
            </a:r>
            <a:r>
              <a:rPr lang="en-US" dirty="0" smtClean="0"/>
              <a:t> Era</a:t>
            </a:r>
          </a:p>
          <a:p>
            <a:pPr lvl="1"/>
            <a:r>
              <a:rPr lang="en-US" dirty="0" err="1"/>
              <a:t>Derg</a:t>
            </a:r>
            <a:r>
              <a:rPr lang="en-US" dirty="0"/>
              <a:t> regime overthrew Emperor Haile Selassie </a:t>
            </a:r>
            <a:endParaRPr lang="en-US" dirty="0" smtClean="0"/>
          </a:p>
          <a:p>
            <a:pPr lvl="1"/>
            <a:r>
              <a:rPr lang="en-US" dirty="0" smtClean="0"/>
              <a:t>Followed socialist </a:t>
            </a:r>
            <a:r>
              <a:rPr lang="en-US" dirty="0"/>
              <a:t>doctrine </a:t>
            </a:r>
            <a:endParaRPr lang="en-US" dirty="0" smtClean="0"/>
          </a:p>
          <a:p>
            <a:pPr lvl="1"/>
            <a:r>
              <a:rPr lang="en-US" dirty="0" smtClean="0"/>
              <a:t>In 1975 – Public </a:t>
            </a:r>
            <a:r>
              <a:rPr lang="en-US" dirty="0"/>
              <a:t>Ownership of Rural Lands </a:t>
            </a:r>
            <a:r>
              <a:rPr lang="en-US" dirty="0" smtClean="0"/>
              <a:t>Proclamation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basic provisions of this proclamation </a:t>
            </a:r>
            <a:r>
              <a:rPr lang="en-US" dirty="0" smtClean="0"/>
              <a:t>included:</a:t>
            </a:r>
          </a:p>
          <a:p>
            <a:pPr lvl="2"/>
            <a:r>
              <a:rPr lang="en-US" dirty="0"/>
              <a:t>public ownership of all rural </a:t>
            </a:r>
            <a:r>
              <a:rPr lang="en-US" dirty="0" smtClean="0"/>
              <a:t>lands, </a:t>
            </a:r>
          </a:p>
          <a:p>
            <a:pPr lvl="2"/>
            <a:r>
              <a:rPr lang="en-US" dirty="0"/>
              <a:t>distribution of private land to the tiller, and </a:t>
            </a:r>
            <a:endParaRPr lang="en-US" dirty="0" smtClean="0"/>
          </a:p>
          <a:p>
            <a:pPr lvl="2"/>
            <a:r>
              <a:rPr lang="en-US" dirty="0" smtClean="0"/>
              <a:t>prohibitions </a:t>
            </a:r>
            <a:r>
              <a:rPr lang="en-US" dirty="0"/>
              <a:t>on transfer of use rights by sale, exchange, succession, mortgage, and lease </a:t>
            </a:r>
            <a:endParaRPr lang="en-US" dirty="0" smtClean="0"/>
          </a:p>
          <a:p>
            <a:pPr lvl="1"/>
            <a:r>
              <a:rPr lang="en-US" dirty="0"/>
              <a:t>the </a:t>
            </a:r>
            <a:r>
              <a:rPr lang="en-US" dirty="0" err="1" smtClean="0"/>
              <a:t>R</a:t>
            </a:r>
            <a:r>
              <a:rPr lang="en-US" dirty="0" err="1" smtClean="0"/>
              <a:t>ist</a:t>
            </a:r>
            <a:r>
              <a:rPr lang="en-US" dirty="0" smtClean="0"/>
              <a:t>/</a:t>
            </a:r>
            <a:r>
              <a:rPr lang="en-US" dirty="0" err="1"/>
              <a:t>G</a:t>
            </a:r>
            <a:r>
              <a:rPr lang="en-US" dirty="0" err="1" smtClean="0"/>
              <a:t>ult</a:t>
            </a:r>
            <a:r>
              <a:rPr lang="en-US" dirty="0" smtClean="0"/>
              <a:t> </a:t>
            </a:r>
            <a:r>
              <a:rPr lang="en-US" dirty="0"/>
              <a:t>imperial land tenure system was abolished </a:t>
            </a:r>
          </a:p>
        </p:txBody>
      </p:sp>
    </p:spTree>
    <p:extLst>
      <p:ext uri="{BB962C8B-B14F-4D97-AF65-F5344CB8AC3E}">
        <p14:creationId xmlns:p14="http://schemas.microsoft.com/office/powerpoint/2010/main" val="39540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tenure systems and tenure security in Ethiopia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inheritance of land rights </a:t>
            </a:r>
            <a:r>
              <a:rPr lang="en-US" dirty="0" smtClean="0"/>
              <a:t>– limited scale </a:t>
            </a:r>
            <a:r>
              <a:rPr lang="en-US" dirty="0"/>
              <a:t>to spouse or </a:t>
            </a:r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10hectares – maximum landholding </a:t>
            </a:r>
          </a:p>
          <a:p>
            <a:pPr lvl="1"/>
            <a:r>
              <a:rPr lang="en-US" dirty="0" smtClean="0"/>
              <a:t>Tenure security critically challenged </a:t>
            </a:r>
          </a:p>
          <a:p>
            <a:r>
              <a:rPr lang="en-US" dirty="0" smtClean="0"/>
              <a:t>The current land tenure system </a:t>
            </a:r>
          </a:p>
          <a:p>
            <a:pPr lvl="1"/>
            <a:r>
              <a:rPr lang="en-US" dirty="0" err="1"/>
              <a:t>Derg</a:t>
            </a:r>
            <a:r>
              <a:rPr lang="en-US" dirty="0"/>
              <a:t> is overthrown and the Ethiopian People’s Revolutionary Democratic Front (EPRDF) came into power 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and </a:t>
            </a:r>
            <a:r>
              <a:rPr lang="en-US" dirty="0"/>
              <a:t>is owned by the government and people of </a:t>
            </a:r>
            <a:r>
              <a:rPr lang="en-US" dirty="0" smtClean="0"/>
              <a:t>Ethiopia</a:t>
            </a:r>
          </a:p>
          <a:p>
            <a:pPr lvl="1"/>
            <a:r>
              <a:rPr lang="en-US" dirty="0" smtClean="0"/>
              <a:t>Landholders’ right to </a:t>
            </a:r>
            <a:r>
              <a:rPr lang="en-US" dirty="0"/>
              <a:t>use their land in perpetuity </a:t>
            </a:r>
            <a:endParaRPr lang="en-US" dirty="0" smtClean="0"/>
          </a:p>
          <a:p>
            <a:pPr lvl="1"/>
            <a:r>
              <a:rPr lang="en-US" dirty="0" smtClean="0"/>
              <a:t>Farmers have right to obtain land without payment and of protection from eviction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regional governments to administer their land and natural resources </a:t>
            </a:r>
          </a:p>
        </p:txBody>
      </p:sp>
    </p:spTree>
    <p:extLst>
      <p:ext uri="{BB962C8B-B14F-4D97-AF65-F5344CB8AC3E}">
        <p14:creationId xmlns:p14="http://schemas.microsoft.com/office/powerpoint/2010/main" val="18445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tenure systems and tenure security in Ethiopia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70104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Different regions enacted their own land administration proclamation</a:t>
            </a:r>
          </a:p>
          <a:p>
            <a:r>
              <a:rPr lang="en-US" dirty="0" smtClean="0"/>
              <a:t>ANRS - </a:t>
            </a:r>
            <a:r>
              <a:rPr lang="en-US" dirty="0"/>
              <a:t>Proclamation 46/2000 </a:t>
            </a:r>
            <a:r>
              <a:rPr lang="en-US" dirty="0" smtClean="0"/>
              <a:t>, </a:t>
            </a:r>
            <a:r>
              <a:rPr lang="en-US" dirty="0"/>
              <a:t>Proclamation 133/2006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ural </a:t>
            </a:r>
            <a:r>
              <a:rPr lang="en-US" dirty="0"/>
              <a:t>land registration </a:t>
            </a:r>
            <a:r>
              <a:rPr lang="en-US" dirty="0" smtClean="0"/>
              <a:t>and certification launched</a:t>
            </a:r>
          </a:p>
          <a:p>
            <a:r>
              <a:rPr lang="en-US" dirty="0"/>
              <a:t>The key objective of it is guaranteeing landholding rights and assuring land tenure security </a:t>
            </a:r>
            <a:endParaRPr lang="en-US" dirty="0" smtClean="0"/>
          </a:p>
          <a:p>
            <a:r>
              <a:rPr lang="en-US" dirty="0" smtClean="0"/>
              <a:t>It also enables to get revenue through taxes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of Property rights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Property can be broadly defined as an object to which legal rights (rights of ownership or rights of use) are attached which can be described as bundles of </a:t>
            </a:r>
            <a:r>
              <a:rPr lang="en-US" dirty="0" smtClean="0"/>
              <a:t>rights</a:t>
            </a:r>
          </a:p>
          <a:p>
            <a:pPr algn="just"/>
            <a:r>
              <a:rPr lang="en-US" dirty="0" smtClean="0"/>
              <a:t>Tenure security --- </a:t>
            </a:r>
          </a:p>
          <a:p>
            <a:pPr lvl="1" algn="just"/>
            <a:r>
              <a:rPr lang="en-US" dirty="0" smtClean="0"/>
              <a:t>incentives to invest, </a:t>
            </a:r>
          </a:p>
          <a:p>
            <a:pPr lvl="1" algn="just"/>
            <a:r>
              <a:rPr lang="en-US" dirty="0" smtClean="0"/>
              <a:t>natural resources management, </a:t>
            </a:r>
          </a:p>
          <a:p>
            <a:pPr lvl="1" algn="just"/>
            <a:r>
              <a:rPr lang="en-US" dirty="0" smtClean="0"/>
              <a:t>reduces poverty, </a:t>
            </a:r>
          </a:p>
          <a:p>
            <a:pPr lvl="1" algn="just"/>
            <a:r>
              <a:rPr lang="en-US" dirty="0" smtClean="0"/>
              <a:t>social stability, </a:t>
            </a:r>
          </a:p>
          <a:p>
            <a:pPr lvl="1" algn="just"/>
            <a:r>
              <a:rPr lang="en-US" dirty="0" smtClean="0"/>
              <a:t>encourage good governance </a:t>
            </a:r>
          </a:p>
          <a:p>
            <a:pPr algn="just">
              <a:buBlip>
                <a:blip r:embed="rId2"/>
              </a:buBlip>
            </a:pPr>
            <a:r>
              <a:rPr lang="en-US" dirty="0" smtClean="0"/>
              <a:t>Brings economic development </a:t>
            </a:r>
          </a:p>
          <a:p>
            <a:pPr marL="0" indent="0" algn="just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14800" cy="300400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775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of Property </a:t>
            </a:r>
            <a:r>
              <a:rPr lang="en-US" dirty="0"/>
              <a:t>R</a:t>
            </a:r>
            <a:r>
              <a:rPr lang="en-US" dirty="0" smtClean="0"/>
              <a:t>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argue </a:t>
            </a:r>
            <a:r>
              <a:rPr lang="en-US" dirty="0"/>
              <a:t>that formalization of land rights didn’t bring tenure security in </a:t>
            </a:r>
            <a:r>
              <a:rPr lang="en-US" dirty="0" smtClean="0"/>
              <a:t>Africa (based on the study conducted in Kenya, Tanzania, Burkina Faso)</a:t>
            </a:r>
          </a:p>
          <a:p>
            <a:pPr lvl="1"/>
            <a:r>
              <a:rPr lang="en-US" dirty="0" smtClean="0"/>
              <a:t> not reduced poverty</a:t>
            </a:r>
          </a:p>
          <a:p>
            <a:pPr lvl="1"/>
            <a:r>
              <a:rPr lang="en-US" dirty="0" smtClean="0"/>
              <a:t>Didn’t bring economic development</a:t>
            </a:r>
          </a:p>
          <a:p>
            <a:r>
              <a:rPr lang="en-US" dirty="0" smtClean="0"/>
              <a:t>Their </a:t>
            </a:r>
            <a:r>
              <a:rPr lang="en-US" dirty="0" smtClean="0"/>
              <a:t>argument is based </a:t>
            </a:r>
            <a:r>
              <a:rPr lang="en-US" dirty="0" smtClean="0"/>
              <a:t>on: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pitfalls of execution </a:t>
            </a:r>
          </a:p>
          <a:p>
            <a:pPr lvl="2"/>
            <a:r>
              <a:rPr lang="en-US" dirty="0" smtClean="0"/>
              <a:t>Titles are not used as collateral</a:t>
            </a:r>
          </a:p>
          <a:p>
            <a:pPr lvl="2"/>
            <a:r>
              <a:rPr lang="en-US" dirty="0" smtClean="0"/>
              <a:t>Lack of investment </a:t>
            </a:r>
          </a:p>
          <a:p>
            <a:pPr lvl="2"/>
            <a:r>
              <a:rPr lang="en-US" dirty="0" smtClean="0"/>
              <a:t>Lack of alienation </a:t>
            </a:r>
          </a:p>
          <a:p>
            <a:pPr lvl="1"/>
            <a:r>
              <a:rPr lang="en-US" dirty="0" smtClean="0"/>
              <a:t>Lack of considering customary rights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of </a:t>
            </a:r>
            <a:r>
              <a:rPr lang="en-US" dirty="0" smtClean="0"/>
              <a:t>Property </a:t>
            </a:r>
            <a:r>
              <a:rPr lang="en-US" dirty="0"/>
              <a:t>R</a:t>
            </a:r>
            <a:r>
              <a:rPr lang="en-US" dirty="0" smtClean="0"/>
              <a:t>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Though contradictory arguments, land </a:t>
            </a:r>
            <a:r>
              <a:rPr lang="en-US" dirty="0"/>
              <a:t>titling programs have been exemplified as a means of securing land tenure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By means of formalizing land rights </a:t>
            </a:r>
          </a:p>
          <a:p>
            <a:r>
              <a:rPr lang="en-US" dirty="0" smtClean="0"/>
              <a:t>Formalizing – to make official the land rights  </a:t>
            </a:r>
          </a:p>
          <a:p>
            <a:r>
              <a:rPr lang="en-US" dirty="0"/>
              <a:t>Formalizing property rights – leads to tenure </a:t>
            </a:r>
            <a:r>
              <a:rPr lang="en-US" dirty="0" smtClean="0"/>
              <a:t>security</a:t>
            </a:r>
          </a:p>
          <a:p>
            <a:r>
              <a:rPr lang="en-US" dirty="0"/>
              <a:t>Formalizing land rights is </a:t>
            </a:r>
            <a:r>
              <a:rPr lang="en-US" dirty="0" smtClean="0"/>
              <a:t>one of the </a:t>
            </a:r>
            <a:r>
              <a:rPr lang="en-US" dirty="0"/>
              <a:t>prior </a:t>
            </a:r>
            <a:r>
              <a:rPr lang="en-US" dirty="0" smtClean="0"/>
              <a:t>agendas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4878"/>
            <a:ext cx="3150896" cy="2433522"/>
          </a:xfrm>
          <a:prstGeom prst="rect">
            <a:avLst/>
          </a:prstGeom>
          <a:noFill/>
        </p:spPr>
      </p:pic>
      <p:pic>
        <p:nvPicPr>
          <p:cNvPr id="5" name="Picture 4" descr="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599"/>
            <a:ext cx="3150896" cy="28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of Property Rights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2971800" cy="4724399"/>
          </a:xfrm>
        </p:spPr>
        <p:txBody>
          <a:bodyPr>
            <a:normAutofit/>
          </a:bodyPr>
          <a:lstStyle/>
          <a:p>
            <a:r>
              <a:rPr lang="en-US" dirty="0"/>
              <a:t>In order to assure land property rights:</a:t>
            </a:r>
          </a:p>
          <a:p>
            <a:pPr lvl="1"/>
            <a:r>
              <a:rPr lang="en-US" dirty="0"/>
              <a:t>recording of spatial information </a:t>
            </a:r>
          </a:p>
          <a:p>
            <a:pPr lvl="1"/>
            <a:r>
              <a:rPr lang="en-US" dirty="0"/>
              <a:t>non-spatial information </a:t>
            </a:r>
            <a:endParaRPr lang="en-US" dirty="0" smtClean="0"/>
          </a:p>
          <a:p>
            <a:r>
              <a:rPr lang="en-US" dirty="0" smtClean="0"/>
              <a:t>The information recorded both manually and in digital forms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Register_books_open_ 003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4316095" cy="1981200"/>
          </a:xfrm>
          <a:prstGeom prst="rect">
            <a:avLst/>
          </a:prstGeom>
          <a:noFill/>
          <a:extLst/>
        </p:spPr>
      </p:pic>
      <p:grpSp>
        <p:nvGrpSpPr>
          <p:cNvPr id="6" name="Group 5"/>
          <p:cNvGrpSpPr/>
          <p:nvPr/>
        </p:nvGrpSpPr>
        <p:grpSpPr>
          <a:xfrm>
            <a:off x="6248400" y="3567112"/>
            <a:ext cx="2362200" cy="1981200"/>
            <a:chOff x="5320286" y="3968750"/>
            <a:chExt cx="2858514" cy="220734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864" y="3968750"/>
              <a:ext cx="1043357" cy="790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286" y="4781376"/>
              <a:ext cx="2858514" cy="1394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362200" cy="2257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2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tenure systems and tenure security in Ethiopia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3352800" cy="46967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Four types of landholdings</a:t>
            </a:r>
          </a:p>
          <a:p>
            <a:pPr lvl="1"/>
            <a:r>
              <a:rPr lang="en-US" dirty="0" smtClean="0"/>
              <a:t>Individual</a:t>
            </a:r>
          </a:p>
          <a:p>
            <a:pPr lvl="1"/>
            <a:r>
              <a:rPr lang="en-US" dirty="0" smtClean="0"/>
              <a:t>Group  </a:t>
            </a:r>
          </a:p>
          <a:p>
            <a:pPr lvl="1"/>
            <a:r>
              <a:rPr lang="en-US" dirty="0" smtClean="0"/>
              <a:t>Communal</a:t>
            </a:r>
          </a:p>
          <a:p>
            <a:pPr lvl="1"/>
            <a:r>
              <a:rPr lang="en-US" dirty="0" smtClean="0"/>
              <a:t>State </a:t>
            </a:r>
          </a:p>
          <a:p>
            <a:r>
              <a:rPr lang="en-US" dirty="0"/>
              <a:t>The registration </a:t>
            </a:r>
          </a:p>
          <a:p>
            <a:pPr lvl="1"/>
            <a:r>
              <a:rPr lang="en-US" dirty="0"/>
              <a:t>Primary </a:t>
            </a:r>
          </a:p>
          <a:p>
            <a:pPr lvl="1"/>
            <a:r>
              <a:rPr lang="en-US" dirty="0"/>
              <a:t>Secondary </a:t>
            </a:r>
          </a:p>
          <a:p>
            <a:r>
              <a:rPr lang="en-US" dirty="0" smtClean="0"/>
              <a:t>Certificate is delivered for each landholding type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29657"/>
            <a:ext cx="4867275" cy="463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8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of property </a:t>
            </a:r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1"/>
            <a:ext cx="3281589" cy="4724399"/>
          </a:xfrm>
        </p:spPr>
        <p:txBody>
          <a:bodyPr>
            <a:normAutofit fontScale="92500"/>
          </a:bodyPr>
          <a:lstStyle/>
          <a:p>
            <a:r>
              <a:rPr lang="en-US" dirty="0"/>
              <a:t>In Ethiopia, formalizing of land rights created </a:t>
            </a:r>
            <a:r>
              <a:rPr lang="en-US" dirty="0" smtClean="0"/>
              <a:t>incentives </a:t>
            </a:r>
            <a:r>
              <a:rPr lang="en-US" dirty="0"/>
              <a:t>to invest</a:t>
            </a:r>
          </a:p>
          <a:p>
            <a:r>
              <a:rPr lang="en-US" dirty="0" smtClean="0"/>
              <a:t>land registration and certification bringing good incentives in rural areas</a:t>
            </a:r>
          </a:p>
          <a:p>
            <a:r>
              <a:rPr lang="en-US" dirty="0" smtClean="0"/>
              <a:t>But what about in </a:t>
            </a:r>
            <a:r>
              <a:rPr lang="en-US" dirty="0" err="1" smtClean="0"/>
              <a:t>peri</a:t>
            </a:r>
            <a:r>
              <a:rPr lang="en-US" dirty="0" smtClean="0"/>
              <a:t>-urban areas?</a:t>
            </a:r>
          </a:p>
          <a:p>
            <a:r>
              <a:rPr lang="en-US" dirty="0"/>
              <a:t>The focus of my study was on </a:t>
            </a:r>
            <a:r>
              <a:rPr lang="en-US" dirty="0" err="1" smtClean="0"/>
              <a:t>peri</a:t>
            </a:r>
            <a:r>
              <a:rPr lang="en-US" dirty="0" smtClean="0"/>
              <a:t>-urban land rights taking two cities </a:t>
            </a:r>
            <a:r>
              <a:rPr lang="en-US" dirty="0"/>
              <a:t>as </a:t>
            </a:r>
            <a:r>
              <a:rPr lang="en-US" dirty="0" smtClean="0"/>
              <a:t>case study areas</a:t>
            </a:r>
          </a:p>
          <a:p>
            <a:endParaRPr lang="en-US" dirty="0"/>
          </a:p>
        </p:txBody>
      </p:sp>
      <p:pic>
        <p:nvPicPr>
          <p:cNvPr id="6" name="Picture 5" descr="rice_terrac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2794" r="2605" b="2605"/>
          <a:stretch>
            <a:fillRect/>
          </a:stretch>
        </p:blipFill>
        <p:spPr>
          <a:xfrm>
            <a:off x="3738788" y="1981200"/>
            <a:ext cx="5343525" cy="3421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1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</a:t>
            </a:r>
            <a:r>
              <a:rPr lang="en-US" dirty="0" smtClean="0"/>
              <a:t>-urban land right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United Nation studies indicted that world is urbanizing rapidly </a:t>
            </a:r>
          </a:p>
          <a:p>
            <a:r>
              <a:rPr lang="en-US" dirty="0" smtClean="0"/>
              <a:t>In mid of 2009, urban population number surpassed rural population number </a:t>
            </a:r>
          </a:p>
          <a:p>
            <a:r>
              <a:rPr lang="en-US" dirty="0" smtClean="0"/>
              <a:t>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 – urbanization was high in developed world</a:t>
            </a:r>
          </a:p>
          <a:p>
            <a:r>
              <a:rPr lang="en-US" dirty="0" smtClean="0"/>
              <a:t>The current trend is in developing countries</a:t>
            </a:r>
          </a:p>
          <a:p>
            <a:r>
              <a:rPr lang="en-US" dirty="0" smtClean="0"/>
              <a:t>Sub-Saharan countries --- the largest rate of urbanization  </a:t>
            </a:r>
          </a:p>
          <a:p>
            <a:r>
              <a:rPr lang="en-US" dirty="0" smtClean="0"/>
              <a:t>East African were considered as least urbanized but currently high urbanization rate</a:t>
            </a:r>
          </a:p>
          <a:p>
            <a:r>
              <a:rPr lang="en-US" dirty="0" smtClean="0"/>
              <a:t>high pressure to </a:t>
            </a:r>
            <a:r>
              <a:rPr lang="en-US" dirty="0" err="1" smtClean="0"/>
              <a:t>peri</a:t>
            </a:r>
            <a:r>
              <a:rPr lang="en-US" dirty="0" smtClean="0"/>
              <a:t>-urban land </a:t>
            </a:r>
          </a:p>
          <a:p>
            <a:r>
              <a:rPr lang="en-US" dirty="0" smtClean="0"/>
              <a:t>Because both public and private institutions focus on </a:t>
            </a:r>
            <a:r>
              <a:rPr lang="en-US" dirty="0" err="1" smtClean="0"/>
              <a:t>peri</a:t>
            </a:r>
            <a:r>
              <a:rPr lang="en-US" dirty="0" smtClean="0"/>
              <a:t>-urban areas for land</a:t>
            </a:r>
          </a:p>
          <a:p>
            <a:r>
              <a:rPr lang="en-US" dirty="0" smtClean="0"/>
              <a:t>For instance, if we take the case of </a:t>
            </a:r>
            <a:r>
              <a:rPr lang="en-US" dirty="0" err="1" smtClean="0"/>
              <a:t>Debre</a:t>
            </a:r>
            <a:r>
              <a:rPr lang="en-US" dirty="0" smtClean="0"/>
              <a:t> </a:t>
            </a:r>
            <a:r>
              <a:rPr lang="en-US" dirty="0" err="1" smtClean="0"/>
              <a:t>Markos</a:t>
            </a:r>
            <a:r>
              <a:rPr lang="en-US" dirty="0" smtClean="0"/>
              <a:t> town </a:t>
            </a:r>
            <a:r>
              <a:rPr lang="en-US" dirty="0" err="1" smtClean="0"/>
              <a:t>peri</a:t>
            </a:r>
            <a:r>
              <a:rPr lang="en-US" dirty="0" smtClean="0"/>
              <a:t>-urban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Facts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Land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Land tenure systems and tenure security in Ethiopia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Formalizing of property rights </a:t>
            </a:r>
          </a:p>
          <a:p>
            <a:pPr>
              <a:buBlip>
                <a:blip r:embed="rId2"/>
              </a:buBlip>
            </a:pPr>
            <a:r>
              <a:rPr lang="en-US" dirty="0" err="1" smtClean="0"/>
              <a:t>Peri</a:t>
            </a:r>
            <a:r>
              <a:rPr lang="en-US" dirty="0" smtClean="0"/>
              <a:t>-urban land right challenges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Study stay in Vienna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EduLAND2 – PROJECT 113</a:t>
            </a:r>
          </a:p>
        </p:txBody>
      </p:sp>
    </p:spTree>
    <p:extLst>
      <p:ext uri="{BB962C8B-B14F-4D97-AF65-F5344CB8AC3E}">
        <p14:creationId xmlns:p14="http://schemas.microsoft.com/office/powerpoint/2010/main" val="38685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1665514"/>
            <a:ext cx="3124200" cy="22098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2" y="1676400"/>
            <a:ext cx="3629298" cy="219891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3886200"/>
            <a:ext cx="3124200" cy="21336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2" y="3886200"/>
            <a:ext cx="3629298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1284" y="1080347"/>
            <a:ext cx="223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Public institutions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7" y="1582058"/>
            <a:ext cx="3810000" cy="233317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57" y="1582058"/>
            <a:ext cx="3693886" cy="228237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57" y="3864428"/>
            <a:ext cx="3693886" cy="2286001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7" y="3886200"/>
            <a:ext cx="3810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1068978"/>
            <a:ext cx="165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Industries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" y="1600200"/>
            <a:ext cx="4898572" cy="4267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374572" cy="22098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31771"/>
            <a:ext cx="3374572" cy="20356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05131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Residential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 r="638" b="40401"/>
          <a:stretch/>
        </p:blipFill>
        <p:spPr bwMode="auto">
          <a:xfrm>
            <a:off x="1676400" y="1371599"/>
            <a:ext cx="5712777" cy="1198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53" r="87" b="20391"/>
          <a:stretch/>
        </p:blipFill>
        <p:spPr bwMode="auto">
          <a:xfrm>
            <a:off x="1699556" y="4221797"/>
            <a:ext cx="5689621" cy="178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7322" b="48573"/>
          <a:stretch/>
        </p:blipFill>
        <p:spPr bwMode="auto">
          <a:xfrm>
            <a:off x="1698307" y="2570162"/>
            <a:ext cx="5690870" cy="1651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0191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Illegal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3"/>
          <a:stretch/>
        </p:blipFill>
        <p:spPr bwMode="auto">
          <a:xfrm>
            <a:off x="5029200" y="2057401"/>
            <a:ext cx="3888014" cy="3352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r="-54"/>
          <a:stretch/>
        </p:blipFill>
        <p:spPr bwMode="auto">
          <a:xfrm>
            <a:off x="381000" y="2057402"/>
            <a:ext cx="4648200" cy="3352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Waste disposal </a:t>
            </a:r>
          </a:p>
        </p:txBody>
      </p:sp>
    </p:spTree>
    <p:extLst>
      <p:ext uri="{BB962C8B-B14F-4D97-AF65-F5344CB8AC3E}">
        <p14:creationId xmlns:p14="http://schemas.microsoft.com/office/powerpoint/2010/main" val="29506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</a:t>
            </a:r>
            <a:r>
              <a:rPr lang="en-US" dirty="0" smtClean="0"/>
              <a:t>-urban land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study </a:t>
            </a:r>
            <a:r>
              <a:rPr lang="en-US" dirty="0" err="1" smtClean="0"/>
              <a:t>peri</a:t>
            </a:r>
            <a:r>
              <a:rPr lang="en-US" dirty="0" smtClean="0"/>
              <a:t>-urban land right issues is essential</a:t>
            </a:r>
          </a:p>
          <a:p>
            <a:r>
              <a:rPr lang="en-US" dirty="0" smtClean="0"/>
              <a:t>After having general overview of the </a:t>
            </a:r>
            <a:r>
              <a:rPr lang="en-US" dirty="0" err="1" smtClean="0"/>
              <a:t>peri</a:t>
            </a:r>
            <a:r>
              <a:rPr lang="en-US" dirty="0" smtClean="0"/>
              <a:t>-urban land </a:t>
            </a:r>
            <a:r>
              <a:rPr lang="en-US" dirty="0" smtClean="0"/>
              <a:t>rights, </a:t>
            </a:r>
            <a:r>
              <a:rPr lang="en-US" dirty="0" smtClean="0"/>
              <a:t>I decided to conduct study on “Urban </a:t>
            </a:r>
            <a:r>
              <a:rPr lang="en-US" dirty="0"/>
              <a:t>Expansion and </a:t>
            </a:r>
            <a:r>
              <a:rPr lang="en-US" dirty="0" err="1"/>
              <a:t>Peri</a:t>
            </a:r>
            <a:r>
              <a:rPr lang="en-US" dirty="0"/>
              <a:t>-urban Land Tenure Security in </a:t>
            </a:r>
            <a:r>
              <a:rPr lang="en-US" dirty="0" smtClean="0"/>
              <a:t>Ethiopia” </a:t>
            </a:r>
          </a:p>
          <a:p>
            <a:r>
              <a:rPr lang="en-US" dirty="0" smtClean="0"/>
              <a:t>Many problems </a:t>
            </a:r>
            <a:r>
              <a:rPr lang="en-US" dirty="0" smtClean="0"/>
              <a:t>but contextualized</a:t>
            </a:r>
            <a:endParaRPr lang="en-US" dirty="0" smtClean="0"/>
          </a:p>
          <a:p>
            <a:pPr lvl="1"/>
            <a:r>
              <a:rPr lang="en-US" dirty="0" smtClean="0"/>
              <a:t> The state of </a:t>
            </a:r>
            <a:r>
              <a:rPr lang="en-US" dirty="0"/>
              <a:t>urban expansion </a:t>
            </a:r>
            <a:r>
              <a:rPr lang="en-US" dirty="0" smtClean="0"/>
              <a:t>and </a:t>
            </a:r>
            <a:r>
              <a:rPr lang="en-US" dirty="0" err="1"/>
              <a:t>peri</a:t>
            </a:r>
            <a:r>
              <a:rPr lang="en-US" dirty="0"/>
              <a:t>-urban land </a:t>
            </a:r>
            <a:r>
              <a:rPr lang="en-US" dirty="0" smtClean="0"/>
              <a:t>rights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current expropriation and compensation </a:t>
            </a:r>
            <a:r>
              <a:rPr lang="en-US" dirty="0" smtClean="0"/>
              <a:t>practices </a:t>
            </a:r>
          </a:p>
          <a:p>
            <a:pPr lvl="1"/>
            <a:r>
              <a:rPr lang="en-US" dirty="0" smtClean="0"/>
              <a:t>The state of </a:t>
            </a:r>
            <a:r>
              <a:rPr lang="en-US" dirty="0" err="1" smtClean="0"/>
              <a:t>peri</a:t>
            </a:r>
            <a:r>
              <a:rPr lang="en-US" dirty="0" smtClean="0"/>
              <a:t>-urban land tenure disputes and resolution mechanisms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</a:t>
            </a:r>
            <a:r>
              <a:rPr lang="en-US" dirty="0"/>
              <a:t>-urban land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to get fund and admission for my study was a challenge</a:t>
            </a:r>
          </a:p>
          <a:p>
            <a:r>
              <a:rPr lang="en-US" dirty="0" smtClean="0"/>
              <a:t>The program is not delivered at home – abroad for admission  </a:t>
            </a:r>
          </a:p>
          <a:p>
            <a:r>
              <a:rPr lang="en-US" dirty="0" smtClean="0"/>
              <a:t>Application for scholarship competition to 4 western countries </a:t>
            </a:r>
          </a:p>
          <a:p>
            <a:r>
              <a:rPr lang="en-US" dirty="0" smtClean="0"/>
              <a:t>One of these was APPEAR private scholarship</a:t>
            </a:r>
          </a:p>
          <a:p>
            <a:r>
              <a:rPr lang="en-US" dirty="0" smtClean="0"/>
              <a:t>APPEAR was the first to award me scholarship support</a:t>
            </a:r>
          </a:p>
          <a:p>
            <a:r>
              <a:rPr lang="en-US" dirty="0" smtClean="0"/>
              <a:t>I applied to BOKU for admission and the Institute of Surveying, Remote Sensing and Land Information admitted me for the PhD study</a:t>
            </a:r>
          </a:p>
          <a:p>
            <a:r>
              <a:rPr lang="en-US" dirty="0" smtClean="0"/>
              <a:t>Thanking both the funding agency and the institute I started my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98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</a:t>
            </a:r>
            <a:r>
              <a:rPr lang="en-US" dirty="0" smtClean="0"/>
              <a:t>-urban land rights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important findings </a:t>
            </a:r>
          </a:p>
          <a:p>
            <a:r>
              <a:rPr lang="en-US" dirty="0" smtClean="0"/>
              <a:t>Urban </a:t>
            </a:r>
            <a:r>
              <a:rPr lang="en-US" dirty="0"/>
              <a:t>areas are expanding at high rates </a:t>
            </a:r>
          </a:p>
          <a:p>
            <a:r>
              <a:rPr lang="en-US" dirty="0"/>
              <a:t>The urban population is also steadily increasing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peri</a:t>
            </a:r>
            <a:r>
              <a:rPr lang="en-US" dirty="0" smtClean="0"/>
              <a:t>-urban landholdings are not registered and titled </a:t>
            </a:r>
          </a:p>
          <a:p>
            <a:r>
              <a:rPr lang="en-US" dirty="0" smtClean="0"/>
              <a:t>Lack of sense of tenure security</a:t>
            </a:r>
          </a:p>
          <a:p>
            <a:r>
              <a:rPr lang="en-US" dirty="0" smtClean="0"/>
              <a:t>Lack of support for expropriated farmers in using their money </a:t>
            </a:r>
          </a:p>
          <a:p>
            <a:r>
              <a:rPr lang="en-US" dirty="0" smtClean="0"/>
              <a:t>High incidence of </a:t>
            </a:r>
            <a:r>
              <a:rPr lang="en-US" dirty="0" err="1" smtClean="0"/>
              <a:t>peri</a:t>
            </a:r>
            <a:r>
              <a:rPr lang="en-US" dirty="0" smtClean="0"/>
              <a:t>-urban land disputes </a:t>
            </a:r>
          </a:p>
          <a:p>
            <a:pPr lvl="1"/>
            <a:r>
              <a:rPr lang="en-US" dirty="0" smtClean="0"/>
              <a:t>Between municipality and landholders</a:t>
            </a:r>
          </a:p>
          <a:p>
            <a:pPr lvl="1"/>
            <a:r>
              <a:rPr lang="en-US" dirty="0" smtClean="0"/>
              <a:t>Between developers and landholders </a:t>
            </a:r>
          </a:p>
          <a:p>
            <a:r>
              <a:rPr lang="en-US" dirty="0" smtClean="0"/>
              <a:t>Policies for harmonized development of cities are needed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3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226" y="274638"/>
            <a:ext cx="5784574" cy="563562"/>
          </a:xfrm>
        </p:spPr>
        <p:txBody>
          <a:bodyPr/>
          <a:lstStyle/>
          <a:p>
            <a:r>
              <a:rPr lang="en-US" dirty="0" smtClean="0"/>
              <a:t>Cultural Exchange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7542"/>
            <a:ext cx="3886200" cy="3918857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4" y="1600200"/>
            <a:ext cx="44958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44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Exchange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790950" cy="284289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66800"/>
            <a:ext cx="4819650" cy="284289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9695"/>
            <a:ext cx="2895599" cy="221533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13" y="3909695"/>
            <a:ext cx="3214462" cy="221533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909695"/>
            <a:ext cx="2486025" cy="2215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57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- Ethiopia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4800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Bordered with </a:t>
            </a:r>
          </a:p>
          <a:p>
            <a:pPr lvl="1"/>
            <a:r>
              <a:rPr lang="de-AT" dirty="0"/>
              <a:t>Eritrea, to the north</a:t>
            </a:r>
          </a:p>
          <a:p>
            <a:pPr lvl="1"/>
            <a:r>
              <a:rPr lang="en-US" dirty="0"/>
              <a:t>Djibouti and Somalia to the east,</a:t>
            </a:r>
          </a:p>
          <a:p>
            <a:pPr lvl="1"/>
            <a:r>
              <a:rPr lang="en-US" dirty="0"/>
              <a:t>Sudan to the west,</a:t>
            </a:r>
          </a:p>
          <a:p>
            <a:pPr lvl="1"/>
            <a:r>
              <a:rPr lang="en-US" dirty="0"/>
              <a:t>Kenya to the south</a:t>
            </a:r>
            <a:r>
              <a:rPr lang="en-US" dirty="0" smtClean="0"/>
              <a:t>.</a:t>
            </a:r>
          </a:p>
          <a:p>
            <a:r>
              <a:rPr lang="de-AT" dirty="0"/>
              <a:t>Population </a:t>
            </a:r>
            <a:r>
              <a:rPr lang="de-AT" dirty="0" smtClean="0"/>
              <a:t>number </a:t>
            </a:r>
            <a:r>
              <a:rPr lang="de-AT" dirty="0"/>
              <a:t>= </a:t>
            </a:r>
            <a:r>
              <a:rPr lang="de-AT" dirty="0" smtClean="0"/>
              <a:t>90million, </a:t>
            </a:r>
            <a:r>
              <a:rPr lang="de-AT" dirty="0"/>
              <a:t>growth rate 2.6% per annum</a:t>
            </a:r>
          </a:p>
          <a:p>
            <a:pPr lvl="1"/>
            <a:r>
              <a:rPr lang="de-AT" sz="2000" dirty="0"/>
              <a:t>Rural 82.6% </a:t>
            </a:r>
          </a:p>
          <a:p>
            <a:pPr lvl="1"/>
            <a:r>
              <a:rPr lang="de-AT" sz="2000" dirty="0"/>
              <a:t>Urban 17.4%</a:t>
            </a:r>
          </a:p>
          <a:p>
            <a:r>
              <a:rPr lang="de-AT" dirty="0"/>
              <a:t>The second in Africa</a:t>
            </a:r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7" name="Picture 6" descr="Image result for map of ethiopia regi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886325" cy="3914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41" y="3581400"/>
            <a:ext cx="4373880" cy="243840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40" y="300990"/>
            <a:ext cx="4373880" cy="3280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382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EduLAND2 </a:t>
            </a:r>
            <a:r>
              <a:rPr lang="en-US" dirty="0"/>
              <a:t>– PROJECT 113</a:t>
            </a:r>
          </a:p>
        </p:txBody>
      </p:sp>
    </p:spTree>
    <p:extLst>
      <p:ext uri="{BB962C8B-B14F-4D97-AF65-F5344CB8AC3E}">
        <p14:creationId xmlns:p14="http://schemas.microsoft.com/office/powerpoint/2010/main" val="809890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effective land administration system </a:t>
            </a:r>
            <a:r>
              <a:rPr lang="en-US" dirty="0" smtClean="0"/>
              <a:t>(LAS) supports </a:t>
            </a:r>
            <a:r>
              <a:rPr lang="en-US" dirty="0"/>
              <a:t>sustainability and is an essential source for </a:t>
            </a:r>
            <a:r>
              <a:rPr lang="en-US" dirty="0" smtClean="0"/>
              <a:t>decision making</a:t>
            </a:r>
          </a:p>
          <a:p>
            <a:r>
              <a:rPr lang="en-US" dirty="0" smtClean="0"/>
              <a:t>LAS </a:t>
            </a:r>
          </a:p>
          <a:p>
            <a:pPr lvl="1"/>
            <a:r>
              <a:rPr lang="en-US" dirty="0" smtClean="0"/>
              <a:t>Land tenure</a:t>
            </a:r>
          </a:p>
          <a:p>
            <a:pPr lvl="1"/>
            <a:r>
              <a:rPr lang="en-US" dirty="0" smtClean="0"/>
              <a:t>Land use  </a:t>
            </a:r>
          </a:p>
          <a:p>
            <a:pPr lvl="1"/>
            <a:r>
              <a:rPr lang="en-US" dirty="0" smtClean="0"/>
              <a:t>Land value </a:t>
            </a:r>
          </a:p>
          <a:p>
            <a:pPr lvl="1"/>
            <a:r>
              <a:rPr lang="en-US" dirty="0" smtClean="0"/>
              <a:t>Land development </a:t>
            </a:r>
          </a:p>
          <a:p>
            <a:r>
              <a:rPr lang="en-US" dirty="0" smtClean="0"/>
              <a:t>It supports</a:t>
            </a:r>
          </a:p>
          <a:p>
            <a:pPr lvl="1"/>
            <a:r>
              <a:rPr lang="en-US" dirty="0" smtClean="0"/>
              <a:t>Sound and transparent land policy</a:t>
            </a:r>
          </a:p>
          <a:p>
            <a:pPr lvl="1"/>
            <a:r>
              <a:rPr lang="en-US" dirty="0" smtClean="0"/>
              <a:t>Resilient land use</a:t>
            </a:r>
          </a:p>
          <a:p>
            <a:pPr lvl="1"/>
            <a:r>
              <a:rPr lang="en-US" dirty="0" smtClean="0"/>
              <a:t>Spatial planning</a:t>
            </a:r>
          </a:p>
          <a:p>
            <a:pPr lvl="1"/>
            <a:r>
              <a:rPr lang="en-US" dirty="0" smtClean="0"/>
              <a:t>Sustainable land management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1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land administration system is a prerequisite for good </a:t>
            </a:r>
            <a:r>
              <a:rPr lang="en-US" dirty="0" smtClean="0"/>
              <a:t>governance</a:t>
            </a:r>
          </a:p>
          <a:p>
            <a:r>
              <a:rPr lang="en-US" dirty="0" smtClean="0"/>
              <a:t>One of the national </a:t>
            </a:r>
            <a:r>
              <a:rPr lang="en-US" dirty="0"/>
              <a:t>priority needs of the country </a:t>
            </a:r>
            <a:endParaRPr lang="en-US" dirty="0" smtClean="0"/>
          </a:p>
          <a:p>
            <a:r>
              <a:rPr lang="en-US" dirty="0" smtClean="0"/>
              <a:t>Federal </a:t>
            </a:r>
            <a:r>
              <a:rPr lang="en-US" dirty="0"/>
              <a:t>government and regional governments opened LA offices</a:t>
            </a:r>
          </a:p>
          <a:p>
            <a:r>
              <a:rPr lang="en-US" dirty="0" smtClean="0"/>
              <a:t>United Nation studies </a:t>
            </a:r>
            <a:r>
              <a:rPr lang="en-US" dirty="0"/>
              <a:t>suggested </a:t>
            </a:r>
            <a:r>
              <a:rPr lang="en-US" dirty="0" smtClean="0"/>
              <a:t>50,000 </a:t>
            </a:r>
            <a:r>
              <a:rPr lang="en-US" dirty="0"/>
              <a:t>professionals within the next 10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Cadastral </a:t>
            </a:r>
            <a:r>
              <a:rPr lang="en-US" dirty="0" smtClean="0"/>
              <a:t>surveying activities are being carried out </a:t>
            </a:r>
          </a:p>
          <a:p>
            <a:r>
              <a:rPr lang="en-US" dirty="0" smtClean="0"/>
              <a:t>Financed by consortium (</a:t>
            </a:r>
            <a:r>
              <a:rPr lang="en-US" dirty="0"/>
              <a:t>(World Bank, Finland, UK, EU, Norway, US, Germany and </a:t>
            </a:r>
            <a:r>
              <a:rPr lang="en-US" dirty="0" smtClean="0"/>
              <a:t>Austria) </a:t>
            </a:r>
          </a:p>
          <a:p>
            <a:r>
              <a:rPr lang="en-US" dirty="0" smtClean="0"/>
              <a:t>Establishment of Institute of Land Administration (ILA)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47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EduLAND2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1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Establish land administration competence center at </a:t>
            </a:r>
            <a:r>
              <a:rPr lang="en-US" dirty="0" err="1" smtClean="0"/>
              <a:t>Debre</a:t>
            </a:r>
            <a:r>
              <a:rPr lang="en-US" dirty="0" smtClean="0"/>
              <a:t> </a:t>
            </a:r>
            <a:r>
              <a:rPr lang="en-US" dirty="0" err="1" smtClean="0"/>
              <a:t>Markos</a:t>
            </a:r>
            <a:r>
              <a:rPr lang="en-US" dirty="0" smtClean="0"/>
              <a:t> University (DMU)</a:t>
            </a:r>
          </a:p>
          <a:p>
            <a:r>
              <a:rPr lang="en-US" dirty="0" smtClean="0"/>
              <a:t>DMU</a:t>
            </a:r>
          </a:p>
          <a:p>
            <a:pPr lvl="1"/>
            <a:r>
              <a:rPr lang="en-US" dirty="0" smtClean="0"/>
              <a:t>300kms from Addis </a:t>
            </a:r>
            <a:r>
              <a:rPr lang="en-US" dirty="0" err="1" smtClean="0"/>
              <a:t>Abeba</a:t>
            </a:r>
            <a:endParaRPr lang="en-US" dirty="0" smtClean="0"/>
          </a:p>
          <a:p>
            <a:pPr lvl="1"/>
            <a:r>
              <a:rPr lang="en-US" dirty="0" smtClean="0"/>
              <a:t>Foot of Choke mountain </a:t>
            </a:r>
          </a:p>
          <a:p>
            <a:pPr lvl="1"/>
            <a:r>
              <a:rPr lang="en-US" dirty="0" smtClean="0"/>
              <a:t>Has more than 30000 students </a:t>
            </a:r>
          </a:p>
          <a:p>
            <a:r>
              <a:rPr lang="en-US" dirty="0" smtClean="0"/>
              <a:t>The </a:t>
            </a:r>
            <a:r>
              <a:rPr lang="en-US" dirty="0"/>
              <a:t>academic partnership project on “Implementation of Academic Land Administration Education in Ethiopia for Supporting Sustainable Development”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724400" cy="28194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4740"/>
            <a:ext cx="4724400" cy="2613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4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EduLAND2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2133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Preparatory funding </a:t>
            </a:r>
          </a:p>
          <a:p>
            <a:r>
              <a:rPr lang="en-US" dirty="0" smtClean="0"/>
              <a:t>Created partnership with two universities in Vienna (BOKU, TUW)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143000"/>
            <a:ext cx="2209800" cy="25908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143000"/>
            <a:ext cx="3487055" cy="244973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733800"/>
            <a:ext cx="2596877" cy="21336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76" y="3592738"/>
            <a:ext cx="3118123" cy="2274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5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EduLAND2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143000"/>
            <a:ext cx="8534401" cy="4972050"/>
          </a:xfrm>
        </p:spPr>
        <p:txBody>
          <a:bodyPr/>
          <a:lstStyle/>
          <a:p>
            <a:r>
              <a:rPr lang="en-US" dirty="0" smtClean="0"/>
              <a:t>Historical areas and NR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191000" cy="3143250"/>
          </a:xfrm>
          <a:prstGeom prst="rect">
            <a:avLst/>
          </a:prstGeom>
          <a:noFill/>
        </p:spPr>
      </p:pic>
      <p:pic>
        <p:nvPicPr>
          <p:cNvPr id="5" name="Picture 4" descr="D:\land administration folder\Selected_Photos_AlumniTalk\Choke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064" r="-85"/>
          <a:stretch/>
        </p:blipFill>
        <p:spPr bwMode="auto">
          <a:xfrm>
            <a:off x="4572001" y="1161143"/>
            <a:ext cx="4190999" cy="1810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8428"/>
            <a:ext cx="3590925" cy="453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8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EduLAND2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2667000" cy="4724400"/>
          </a:xfrm>
        </p:spPr>
        <p:txBody>
          <a:bodyPr/>
          <a:lstStyle/>
          <a:p>
            <a:r>
              <a:rPr lang="en-US" dirty="0" smtClean="0"/>
              <a:t>About 418,231Euros</a:t>
            </a:r>
            <a:endParaRPr lang="en-US" dirty="0" smtClean="0"/>
          </a:p>
          <a:p>
            <a:r>
              <a:rPr lang="en-US" dirty="0" smtClean="0"/>
              <a:t>Need assessment </a:t>
            </a:r>
          </a:p>
          <a:p>
            <a:pPr algn="just"/>
            <a:r>
              <a:rPr lang="en-US" dirty="0" smtClean="0"/>
              <a:t>Institute of LA is officially launched in the University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1" y="1295400"/>
            <a:ext cx="3969657" cy="22860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12" y="3581400"/>
            <a:ext cx="3998687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9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EduLAND2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2286000" cy="4267199"/>
          </a:xfrm>
        </p:spPr>
        <p:txBody>
          <a:bodyPr/>
          <a:lstStyle/>
          <a:p>
            <a:r>
              <a:rPr lang="en-US" dirty="0" smtClean="0"/>
              <a:t>47 students are enrolled </a:t>
            </a:r>
          </a:p>
          <a:p>
            <a:r>
              <a:rPr lang="en-US" dirty="0" smtClean="0"/>
              <a:t>About 70% are females</a:t>
            </a:r>
          </a:p>
          <a:p>
            <a:r>
              <a:rPr lang="en-US" dirty="0" smtClean="0"/>
              <a:t>The computer lab is furnished </a:t>
            </a:r>
          </a:p>
          <a:p>
            <a:r>
              <a:rPr lang="en-US" dirty="0" smtClean="0"/>
              <a:t>3 appear scholarships provided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40131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3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Thanks for your attention!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0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- Ethiopia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Area coverage 1,104,300 </a:t>
            </a:r>
            <a:r>
              <a:rPr lang="en-US" dirty="0"/>
              <a:t>km</a:t>
            </a:r>
            <a:r>
              <a:rPr lang="en-US" baseline="30000" dirty="0"/>
              <a:t>2</a:t>
            </a:r>
            <a:endParaRPr lang="de-AT" baseline="30000" dirty="0"/>
          </a:p>
          <a:p>
            <a:pPr lvl="1"/>
            <a:r>
              <a:rPr lang="de-AT" dirty="0" smtClean="0"/>
              <a:t>72.2% temporary crop</a:t>
            </a:r>
          </a:p>
          <a:p>
            <a:pPr lvl="1"/>
            <a:r>
              <a:rPr lang="de-AT" dirty="0" smtClean="0"/>
              <a:t>6.6% </a:t>
            </a:r>
            <a:r>
              <a:rPr lang="de-AT" dirty="0"/>
              <a:t>permanent crop </a:t>
            </a:r>
            <a:endParaRPr lang="de-AT" dirty="0" smtClean="0"/>
          </a:p>
          <a:p>
            <a:pPr lvl="1"/>
            <a:r>
              <a:rPr lang="de-AT" dirty="0" smtClean="0"/>
              <a:t>13.7% grazing and fallow land</a:t>
            </a:r>
          </a:p>
          <a:p>
            <a:pPr lvl="1"/>
            <a:r>
              <a:rPr lang="de-AT" dirty="0" smtClean="0"/>
              <a:t>1.4% wood land, and </a:t>
            </a:r>
          </a:p>
          <a:p>
            <a:pPr lvl="1"/>
            <a:r>
              <a:rPr lang="de-AT" dirty="0" smtClean="0"/>
              <a:t>6.1% other land use types</a:t>
            </a:r>
            <a:endParaRPr lang="en-US" dirty="0" smtClean="0"/>
          </a:p>
          <a:p>
            <a:r>
              <a:rPr lang="en-US" dirty="0" smtClean="0"/>
              <a:t>Elevation </a:t>
            </a:r>
            <a:r>
              <a:rPr lang="en-US" dirty="0"/>
              <a:t>ranges from 136 meters below sea level in the </a:t>
            </a:r>
            <a:r>
              <a:rPr lang="en-US" dirty="0" err="1" smtClean="0"/>
              <a:t>Denakil</a:t>
            </a:r>
            <a:r>
              <a:rPr lang="en-US" dirty="0" smtClean="0"/>
              <a:t>  Depression </a:t>
            </a:r>
          </a:p>
          <a:p>
            <a:r>
              <a:rPr lang="en-US" dirty="0" smtClean="0"/>
              <a:t>to 4620masl at </a:t>
            </a:r>
            <a:r>
              <a:rPr lang="en-US" dirty="0"/>
              <a:t>Ethiopia’s highest mountain, </a:t>
            </a:r>
            <a:r>
              <a:rPr lang="en-US" dirty="0" err="1"/>
              <a:t>Ras</a:t>
            </a:r>
            <a:r>
              <a:rPr lang="en-US" dirty="0"/>
              <a:t> </a:t>
            </a:r>
            <a:r>
              <a:rPr lang="en-US" dirty="0" err="1" smtClean="0"/>
              <a:t>Dashen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4"/>
          <a:stretch/>
        </p:blipFill>
        <p:spPr bwMode="auto">
          <a:xfrm>
            <a:off x="4623129" y="3657600"/>
            <a:ext cx="3682671" cy="242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s://encrypted-tbn2.gstatic.com/images?q=tbn:ANd9GcRNjUZZ09clX35GJ4Q2jJ2xJfbA7uru0IshzCojO82n0sc9qHZX5lVi-n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29" y="1308869"/>
            <a:ext cx="3682671" cy="2348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8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– Ethiopia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1"/>
            <a:ext cx="3962400" cy="4495799"/>
          </a:xfrm>
        </p:spPr>
        <p:txBody>
          <a:bodyPr>
            <a:normAutofit/>
          </a:bodyPr>
          <a:lstStyle/>
          <a:p>
            <a:r>
              <a:rPr lang="de-AT" dirty="0" smtClean="0"/>
              <a:t>GDP = </a:t>
            </a:r>
            <a:r>
              <a:rPr lang="de-AT" dirty="0"/>
              <a:t>O</a:t>
            </a:r>
            <a:r>
              <a:rPr lang="de-AT" dirty="0" smtClean="0"/>
              <a:t>n average 11% </a:t>
            </a:r>
            <a:r>
              <a:rPr lang="de-AT" dirty="0" err="1" smtClean="0"/>
              <a:t>increased</a:t>
            </a:r>
            <a:r>
              <a:rPr lang="de-AT" dirty="0" smtClean="0"/>
              <a:t> </a:t>
            </a:r>
            <a:r>
              <a:rPr lang="de-AT" dirty="0" err="1" smtClean="0"/>
              <a:t>within</a:t>
            </a:r>
            <a:r>
              <a:rPr lang="de-AT" dirty="0" smtClean="0"/>
              <a:t> the past ten years</a:t>
            </a:r>
          </a:p>
          <a:p>
            <a:r>
              <a:rPr lang="de-AT" dirty="0" smtClean="0"/>
              <a:t>In 2012/2013</a:t>
            </a:r>
          </a:p>
          <a:p>
            <a:pPr lvl="1"/>
            <a:r>
              <a:rPr lang="de-AT" dirty="0" smtClean="0"/>
              <a:t>Agriculture = 43% share </a:t>
            </a:r>
          </a:p>
          <a:p>
            <a:pPr lvl="1"/>
            <a:r>
              <a:rPr lang="de-AT" dirty="0" smtClean="0"/>
              <a:t>Industry = 12% share</a:t>
            </a:r>
          </a:p>
          <a:p>
            <a:pPr lvl="1"/>
            <a:r>
              <a:rPr lang="de-AT" dirty="0" smtClean="0"/>
              <a:t>Services = 45%</a:t>
            </a:r>
          </a:p>
          <a:p>
            <a:pPr marL="0" indent="0">
              <a:buNone/>
            </a:pPr>
            <a:r>
              <a:rPr lang="de-AT" dirty="0" smtClean="0"/>
              <a:t>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066800"/>
            <a:ext cx="3828145" cy="25908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87" y="3657600"/>
            <a:ext cx="3828144" cy="255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– Ethiopia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2590800" cy="4571999"/>
          </a:xfrm>
        </p:spPr>
        <p:txBody>
          <a:bodyPr/>
          <a:lstStyle/>
          <a:p>
            <a:r>
              <a:rPr lang="de-AT" dirty="0"/>
              <a:t>The first from Africa and 10th in the world in livestock number</a:t>
            </a:r>
          </a:p>
          <a:p>
            <a:pPr lvl="1"/>
            <a:r>
              <a:rPr lang="de-AT" dirty="0"/>
              <a:t>53.3million cattle</a:t>
            </a:r>
          </a:p>
          <a:p>
            <a:pPr lvl="1"/>
            <a:r>
              <a:rPr lang="de-AT" dirty="0"/>
              <a:t>25.5million sheep</a:t>
            </a:r>
          </a:p>
          <a:p>
            <a:pPr lvl="1"/>
            <a:r>
              <a:rPr lang="de-AT" dirty="0"/>
              <a:t>22.8million goats</a:t>
            </a:r>
            <a:endParaRPr lang="en-US" dirty="0"/>
          </a:p>
        </p:txBody>
      </p:sp>
      <p:pic>
        <p:nvPicPr>
          <p:cNvPr id="5" name="Picture 4" descr="D:\land administration folder\Selected_Photos_AlumniTalk\Sheep_grazin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3" b="12426"/>
          <a:stretch/>
        </p:blipFill>
        <p:spPr bwMode="auto">
          <a:xfrm>
            <a:off x="3429000" y="1143000"/>
            <a:ext cx="5248275" cy="2857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248275" cy="267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9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– Ethiopia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824514" cy="4876800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9 </a:t>
            </a:r>
            <a:r>
              <a:rPr lang="en-US" dirty="0" smtClean="0"/>
              <a:t>regional </a:t>
            </a:r>
            <a:r>
              <a:rPr lang="en-US" dirty="0" smtClean="0"/>
              <a:t>states and 2 city </a:t>
            </a:r>
            <a:r>
              <a:rPr lang="en-US" dirty="0" err="1" smtClean="0"/>
              <a:t>adm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err="1" smtClean="0"/>
              <a:t>Amhara</a:t>
            </a:r>
            <a:r>
              <a:rPr lang="en-US" dirty="0" smtClean="0"/>
              <a:t> National Regional State (ANRS)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Population above 20 million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171,000km</a:t>
            </a:r>
            <a:r>
              <a:rPr lang="en-US" baseline="30000" dirty="0" smtClean="0"/>
              <a:t>2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altitudinal 600 – 4620masl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Ras</a:t>
            </a:r>
            <a:r>
              <a:rPr lang="en-US" dirty="0"/>
              <a:t> </a:t>
            </a:r>
            <a:r>
              <a:rPr lang="en-US" dirty="0" err="1" smtClean="0"/>
              <a:t>Dashen</a:t>
            </a:r>
            <a:r>
              <a:rPr lang="en-US" dirty="0" smtClean="0"/>
              <a:t> – the altitudinal peak is located in this region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three major agro climatic </a:t>
            </a:r>
            <a:r>
              <a:rPr lang="en-US" dirty="0" smtClean="0"/>
              <a:t>zones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Highlands – above 2300masl (22%)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semi-highlands areas </a:t>
            </a:r>
            <a:r>
              <a:rPr lang="en-US" dirty="0" smtClean="0"/>
              <a:t>– 1500 – 2300masl (44%)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Lowlands – below 1500masl (</a:t>
            </a:r>
            <a:r>
              <a:rPr lang="en-US" dirty="0"/>
              <a:t>27% </a:t>
            </a:r>
            <a:r>
              <a:rPr lang="en-US" dirty="0" smtClean="0"/>
              <a:t>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7</a:t>
            </a:r>
            <a:r>
              <a:rPr lang="en-US" dirty="0"/>
              <a:t>% </a:t>
            </a:r>
            <a:r>
              <a:rPr lang="en-US" dirty="0" smtClean="0"/>
              <a:t>is </a:t>
            </a:r>
            <a:r>
              <a:rPr lang="en-US" dirty="0"/>
              <a:t>assumed to constitute extreme low land and extreme high land areas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14" y="1295400"/>
            <a:ext cx="5064125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4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26670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Land – basic asset for existence</a:t>
            </a:r>
          </a:p>
          <a:p>
            <a:r>
              <a:rPr lang="en-US" dirty="0"/>
              <a:t>I</a:t>
            </a:r>
            <a:r>
              <a:rPr lang="en-US" dirty="0" smtClean="0"/>
              <a:t>n developing countries </a:t>
            </a:r>
          </a:p>
          <a:p>
            <a:r>
              <a:rPr lang="en-US" dirty="0" smtClean="0"/>
              <a:t>In Ethiopia: </a:t>
            </a:r>
          </a:p>
          <a:p>
            <a:pPr lvl="1"/>
            <a:r>
              <a:rPr lang="en-US" dirty="0" smtClean="0"/>
              <a:t>offers </a:t>
            </a:r>
            <a:r>
              <a:rPr lang="en-US" dirty="0"/>
              <a:t>diversified livelihood opportunities and alternatives </a:t>
            </a:r>
            <a:endParaRPr lang="en-US" dirty="0" smtClean="0"/>
          </a:p>
          <a:p>
            <a:pPr lvl="1"/>
            <a:r>
              <a:rPr lang="en-US" dirty="0" smtClean="0"/>
              <a:t>Wealth to transfers to heirs </a:t>
            </a:r>
          </a:p>
          <a:p>
            <a:pPr lvl="1"/>
            <a:r>
              <a:rPr lang="en-US" dirty="0" smtClean="0"/>
              <a:t>Cultural dimension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40087" y="1729693"/>
            <a:ext cx="5675313" cy="3070907"/>
            <a:chOff x="0" y="0"/>
            <a:chExt cx="5810250" cy="2943225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90675" y="647700"/>
              <a:ext cx="2619375" cy="158115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Times New Roman"/>
                  <a:ea typeface="Calibri"/>
                  <a:cs typeface="Times New Roman"/>
                </a:rPr>
                <a:t> 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Times New Roman"/>
                  <a:ea typeface="Calibri"/>
                  <a:cs typeface="Times New Roman"/>
                </a:rPr>
                <a:t>LAND</a:t>
              </a:r>
              <a:endParaRPr lang="en-US" sz="11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20" name="Text Box 3"/>
            <p:cNvSpPr txBox="1"/>
            <p:nvPr/>
          </p:nvSpPr>
          <p:spPr>
            <a:xfrm>
              <a:off x="1590675" y="2571750"/>
              <a:ext cx="1304925" cy="3714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Times New Roman"/>
                  <a:ea typeface="Calibri"/>
                  <a:cs typeface="Times New Roman"/>
                </a:rPr>
                <a:t>Physical space </a:t>
              </a:r>
              <a:endParaRPr lang="en-US" sz="11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21" name="Text Box 5"/>
            <p:cNvSpPr txBox="1"/>
            <p:nvPr/>
          </p:nvSpPr>
          <p:spPr>
            <a:xfrm>
              <a:off x="3371850" y="2457450"/>
              <a:ext cx="1457325" cy="3524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Times New Roman"/>
                  <a:ea typeface="Calibri"/>
                  <a:cs typeface="Times New Roman"/>
                </a:rPr>
                <a:t>Cultural heritage </a:t>
              </a:r>
              <a:endParaRPr lang="en-US" sz="11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22" name="Text Box 6"/>
            <p:cNvSpPr txBox="1"/>
            <p:nvPr/>
          </p:nvSpPr>
          <p:spPr>
            <a:xfrm>
              <a:off x="4495800" y="1266825"/>
              <a:ext cx="1314450" cy="3714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Times New Roman"/>
                  <a:ea typeface="Calibri"/>
                  <a:cs typeface="Times New Roman"/>
                </a:rPr>
                <a:t>Land Markets</a:t>
              </a:r>
              <a:endParaRPr lang="en-US" sz="11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23" name="Text Box 8"/>
            <p:cNvSpPr txBox="1"/>
            <p:nvPr/>
          </p:nvSpPr>
          <p:spPr>
            <a:xfrm>
              <a:off x="0" y="1276350"/>
              <a:ext cx="1295400" cy="3619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Times New Roman"/>
                  <a:ea typeface="Calibri"/>
                  <a:cs typeface="Times New Roman"/>
                </a:rPr>
                <a:t>Legal entity  </a:t>
              </a:r>
              <a:endParaRPr lang="en-US" sz="11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24" name="Text Box 10"/>
            <p:cNvSpPr txBox="1"/>
            <p:nvPr/>
          </p:nvSpPr>
          <p:spPr>
            <a:xfrm>
              <a:off x="1962150" y="0"/>
              <a:ext cx="1647825" cy="3619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>
                  <a:effectLst/>
                  <a:latin typeface="Times New Roman"/>
                  <a:ea typeface="Calibri"/>
                  <a:cs typeface="Times New Roman"/>
                </a:rPr>
                <a:t>Food and shelter  </a:t>
              </a:r>
              <a:endParaRPr lang="en-US" sz="11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flipV="1">
              <a:off x="4210050" y="1409700"/>
              <a:ext cx="238125" cy="571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2819400" y="361950"/>
              <a:ext cx="76200" cy="2857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Left Arrow 26"/>
            <p:cNvSpPr/>
            <p:nvPr/>
          </p:nvSpPr>
          <p:spPr>
            <a:xfrm>
              <a:off x="1295400" y="1409700"/>
              <a:ext cx="295275" cy="857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2419350" y="2181225"/>
              <a:ext cx="85725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3619500" y="2057400"/>
              <a:ext cx="45085" cy="371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8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226" y="274638"/>
            <a:ext cx="5784574" cy="792162"/>
          </a:xfrm>
        </p:spPr>
        <p:txBody>
          <a:bodyPr/>
          <a:lstStyle/>
          <a:p>
            <a:r>
              <a:rPr lang="en-US" dirty="0" smtClean="0"/>
              <a:t>Land tenure systems and tenure security in Ethiopia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Ethiopian land </a:t>
            </a:r>
            <a:r>
              <a:rPr lang="en-US" dirty="0" smtClean="0"/>
              <a:t>tenure systems can </a:t>
            </a:r>
            <a:r>
              <a:rPr lang="en-US" dirty="0" smtClean="0"/>
              <a:t>seen dividing into three categories  </a:t>
            </a:r>
            <a:endParaRPr lang="en-US" dirty="0" smtClean="0"/>
          </a:p>
          <a:p>
            <a:pPr lvl="1"/>
            <a:r>
              <a:rPr lang="en-US" dirty="0" smtClean="0"/>
              <a:t>Pre-1975 land tenure system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D</a:t>
            </a:r>
            <a:r>
              <a:rPr lang="en-US" dirty="0" err="1" smtClean="0"/>
              <a:t>erg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ra land tenure system</a:t>
            </a:r>
          </a:p>
          <a:p>
            <a:pPr lvl="1"/>
            <a:r>
              <a:rPr lang="en-US" dirty="0" smtClean="0"/>
              <a:t>The current land tenure system</a:t>
            </a:r>
          </a:p>
          <a:p>
            <a:r>
              <a:rPr lang="en-US" dirty="0" smtClean="0"/>
              <a:t>Pre-1975 land tenure system</a:t>
            </a:r>
          </a:p>
          <a:p>
            <a:pPr lvl="1"/>
            <a:r>
              <a:rPr lang="en-US" dirty="0" smtClean="0"/>
              <a:t>Complex </a:t>
            </a:r>
          </a:p>
          <a:p>
            <a:pPr lvl="1"/>
            <a:r>
              <a:rPr lang="en-US" dirty="0" err="1" smtClean="0"/>
              <a:t>Rist</a:t>
            </a:r>
            <a:r>
              <a:rPr lang="en-US" dirty="0" smtClean="0"/>
              <a:t>, </a:t>
            </a:r>
            <a:r>
              <a:rPr lang="en-US" dirty="0" err="1" smtClean="0"/>
              <a:t>Gult</a:t>
            </a:r>
            <a:r>
              <a:rPr lang="en-US" dirty="0" smtClean="0"/>
              <a:t>, state and church </a:t>
            </a:r>
          </a:p>
          <a:p>
            <a:pPr lvl="1"/>
            <a:r>
              <a:rPr lang="en-US" dirty="0" err="1" smtClean="0"/>
              <a:t>Rist</a:t>
            </a:r>
            <a:r>
              <a:rPr lang="en-US" dirty="0" smtClean="0"/>
              <a:t>/</a:t>
            </a:r>
            <a:r>
              <a:rPr lang="en-US" dirty="0" err="1" smtClean="0"/>
              <a:t>Gult</a:t>
            </a:r>
            <a:r>
              <a:rPr lang="en-US" dirty="0" smtClean="0"/>
              <a:t> – hereditary</a:t>
            </a:r>
            <a:r>
              <a:rPr lang="en-US" dirty="0"/>
              <a:t> </a:t>
            </a:r>
            <a:r>
              <a:rPr lang="en-US" dirty="0" smtClean="0"/>
              <a:t>and northern part </a:t>
            </a:r>
          </a:p>
          <a:p>
            <a:pPr lvl="1"/>
            <a:r>
              <a:rPr lang="en-US" dirty="0" smtClean="0"/>
              <a:t>In the southern part sharecropping tenants</a:t>
            </a:r>
          </a:p>
          <a:p>
            <a:pPr lvl="1"/>
            <a:r>
              <a:rPr lang="en-US" dirty="0" smtClean="0"/>
              <a:t>Inheritance, gift, lease, </a:t>
            </a:r>
            <a:r>
              <a:rPr lang="en-US" dirty="0" smtClean="0"/>
              <a:t>sharecropping</a:t>
            </a:r>
            <a:endParaRPr lang="en-US" dirty="0" smtClean="0"/>
          </a:p>
          <a:p>
            <a:pPr lvl="1"/>
            <a:r>
              <a:rPr lang="en-US" dirty="0" err="1" smtClean="0"/>
              <a:t>Gult</a:t>
            </a:r>
            <a:r>
              <a:rPr lang="en-US" dirty="0"/>
              <a:t> </a:t>
            </a:r>
            <a:r>
              <a:rPr lang="en-US" dirty="0" smtClean="0"/>
              <a:t>– trustworthy to the regime, ex., royal family members, military.  </a:t>
            </a:r>
          </a:p>
        </p:txBody>
      </p:sp>
    </p:spTree>
    <p:extLst>
      <p:ext uri="{BB962C8B-B14F-4D97-AF65-F5344CB8AC3E}">
        <p14:creationId xmlns:p14="http://schemas.microsoft.com/office/powerpoint/2010/main" val="5483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1442</Words>
  <Application>Microsoft Office PowerPoint</Application>
  <PresentationFormat>On-screen Show (4:3)</PresentationFormat>
  <Paragraphs>251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Land Rights in Ethiopia</vt:lpstr>
      <vt:lpstr>Content </vt:lpstr>
      <vt:lpstr>Facts - Ethiopia </vt:lpstr>
      <vt:lpstr>Facts - Ethiopia</vt:lpstr>
      <vt:lpstr>Facts – Ethiopia </vt:lpstr>
      <vt:lpstr>Facts – Ethiopia </vt:lpstr>
      <vt:lpstr>Facts – Ethiopia </vt:lpstr>
      <vt:lpstr>Land </vt:lpstr>
      <vt:lpstr>Land tenure systems and tenure security in Ethiopia </vt:lpstr>
      <vt:lpstr>Land tenure systems and tenure security in Ethiopia </vt:lpstr>
      <vt:lpstr>Land tenure systems and tenure security in Ethiopia </vt:lpstr>
      <vt:lpstr>Land tenure systems and tenure security in Ethiopia </vt:lpstr>
      <vt:lpstr>Formalizing of Property rights </vt:lpstr>
      <vt:lpstr>Formalizing of Property Rights </vt:lpstr>
      <vt:lpstr>Formalizing of Property Rights </vt:lpstr>
      <vt:lpstr>Formalizing of Property Rights </vt:lpstr>
      <vt:lpstr>Land tenure systems and tenure security in Ethiopia </vt:lpstr>
      <vt:lpstr>Formalizing of property rights</vt:lpstr>
      <vt:lpstr>Peri-urban land right 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Peri-urban land rights</vt:lpstr>
      <vt:lpstr>Peri-urban land rights</vt:lpstr>
      <vt:lpstr>Peri-urban land rights </vt:lpstr>
      <vt:lpstr>Cultural Exchange </vt:lpstr>
      <vt:lpstr>Cultural Exchange </vt:lpstr>
      <vt:lpstr>PowerPoint Presentation</vt:lpstr>
      <vt:lpstr>PowerPoint Presentation</vt:lpstr>
      <vt:lpstr>LAS</vt:lpstr>
      <vt:lpstr>LAS</vt:lpstr>
      <vt:lpstr>EduLAND2</vt:lpstr>
      <vt:lpstr>EduLAND2</vt:lpstr>
      <vt:lpstr>EduLAND2</vt:lpstr>
      <vt:lpstr>EduLAND2 </vt:lpstr>
      <vt:lpstr>EduLAND2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Expansion and peri-urban land rights</dc:title>
  <dc:creator>Sayeh</dc:creator>
  <cp:lastModifiedBy>Sayeh</cp:lastModifiedBy>
  <cp:revision>304</cp:revision>
  <dcterms:created xsi:type="dcterms:W3CDTF">2017-02-17T06:20:20Z</dcterms:created>
  <dcterms:modified xsi:type="dcterms:W3CDTF">2017-03-16T15:00:04Z</dcterms:modified>
</cp:coreProperties>
</file>