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2" r:id="rId4"/>
    <p:sldId id="260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672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B8035-FED1-1641-87C0-CCF0C45BDB87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B502249-4FBB-C34A-8A07-17DFA35F877E}">
      <dgm:prSet/>
      <dgm:spPr/>
      <dgm:t>
        <a:bodyPr/>
        <a:lstStyle/>
        <a:p>
          <a:pPr rtl="0"/>
          <a:r>
            <a:rPr lang="de-DE" smtClean="0"/>
            <a:t>Globalisierung der Heraus-forderungen/Notwendigkeit lokaler Lösungsansätze</a:t>
          </a:r>
          <a:endParaRPr lang="de-DE"/>
        </a:p>
      </dgm:t>
    </dgm:pt>
    <dgm:pt modelId="{0325969F-CDF9-3C4A-9F33-974A20F45C6C}" type="parTrans" cxnId="{9DB3D596-4320-674B-BBAC-4247658882F4}">
      <dgm:prSet/>
      <dgm:spPr/>
      <dgm:t>
        <a:bodyPr/>
        <a:lstStyle/>
        <a:p>
          <a:endParaRPr lang="de-DE"/>
        </a:p>
      </dgm:t>
    </dgm:pt>
    <dgm:pt modelId="{E2F93206-CE4F-E24C-9BE2-83D3093EA16B}" type="sibTrans" cxnId="{9DB3D596-4320-674B-BBAC-4247658882F4}">
      <dgm:prSet/>
      <dgm:spPr/>
      <dgm:t>
        <a:bodyPr/>
        <a:lstStyle/>
        <a:p>
          <a:endParaRPr lang="de-DE"/>
        </a:p>
      </dgm:t>
    </dgm:pt>
    <dgm:pt modelId="{9E02B2BE-6707-3143-9094-5741AE9AE505}">
      <dgm:prSet/>
      <dgm:spPr/>
      <dgm:t>
        <a:bodyPr/>
        <a:lstStyle/>
        <a:p>
          <a:pPr rtl="0"/>
          <a:r>
            <a:rPr lang="de-DE" smtClean="0"/>
            <a:t>Umwelt/Gesundheit/Altern/Energie ....</a:t>
          </a:r>
          <a:endParaRPr lang="de-DE"/>
        </a:p>
      </dgm:t>
    </dgm:pt>
    <dgm:pt modelId="{C34EA08B-BF80-9044-8CFC-DCDCB0BDAD96}" type="parTrans" cxnId="{7AFE29EE-D14B-F043-8FB7-34B0144B8D22}">
      <dgm:prSet/>
      <dgm:spPr/>
      <dgm:t>
        <a:bodyPr/>
        <a:lstStyle/>
        <a:p>
          <a:endParaRPr lang="de-DE"/>
        </a:p>
      </dgm:t>
    </dgm:pt>
    <dgm:pt modelId="{EFED113B-4AE2-F140-8A5A-4E399A87871F}" type="sibTrans" cxnId="{7AFE29EE-D14B-F043-8FB7-34B0144B8D22}">
      <dgm:prSet/>
      <dgm:spPr/>
      <dgm:t>
        <a:bodyPr/>
        <a:lstStyle/>
        <a:p>
          <a:endParaRPr lang="de-DE"/>
        </a:p>
      </dgm:t>
    </dgm:pt>
    <dgm:pt modelId="{8FA7D0B9-3E75-1149-977A-9D8995EC0F04}">
      <dgm:prSet/>
      <dgm:spPr/>
      <dgm:t>
        <a:bodyPr/>
        <a:lstStyle/>
        <a:p>
          <a:pPr rtl="0"/>
          <a:r>
            <a:rPr lang="de-DE" smtClean="0"/>
            <a:t>Ungleichheiten</a:t>
          </a:r>
          <a:endParaRPr lang="de-DE"/>
        </a:p>
      </dgm:t>
    </dgm:pt>
    <dgm:pt modelId="{45F278FD-07E2-FA4C-BC7C-3159E2EB3B29}" type="parTrans" cxnId="{C2613A32-1B73-2744-9615-28C0262FDF40}">
      <dgm:prSet/>
      <dgm:spPr/>
      <dgm:t>
        <a:bodyPr/>
        <a:lstStyle/>
        <a:p>
          <a:endParaRPr lang="de-DE"/>
        </a:p>
      </dgm:t>
    </dgm:pt>
    <dgm:pt modelId="{4B2D5FE3-B766-0943-9765-8C25A896D938}" type="sibTrans" cxnId="{C2613A32-1B73-2744-9615-28C0262FDF40}">
      <dgm:prSet/>
      <dgm:spPr/>
      <dgm:t>
        <a:bodyPr/>
        <a:lstStyle/>
        <a:p>
          <a:endParaRPr lang="de-DE"/>
        </a:p>
      </dgm:t>
    </dgm:pt>
    <dgm:pt modelId="{7CB5DF12-F232-D14F-A0D8-A82DCD60EB65}">
      <dgm:prSet/>
      <dgm:spPr/>
      <dgm:t>
        <a:bodyPr/>
        <a:lstStyle/>
        <a:p>
          <a:pPr rtl="0"/>
          <a:r>
            <a:rPr lang="de-DE" smtClean="0"/>
            <a:t>Vermischung von Natur &amp; Technowissenschaften mit Fragen nach einem guten, nachhaltigen Leben</a:t>
          </a:r>
          <a:endParaRPr lang="de-DE"/>
        </a:p>
      </dgm:t>
    </dgm:pt>
    <dgm:pt modelId="{FA79F3C5-DACD-654E-BA83-AE6B364068CE}" type="parTrans" cxnId="{BBC9FB51-A000-824D-B4B9-E8C47DF21FFA}">
      <dgm:prSet/>
      <dgm:spPr/>
      <dgm:t>
        <a:bodyPr/>
        <a:lstStyle/>
        <a:p>
          <a:endParaRPr lang="de-DE"/>
        </a:p>
      </dgm:t>
    </dgm:pt>
    <dgm:pt modelId="{F67FB719-F0B6-E349-AE29-19CFE3780FEA}" type="sibTrans" cxnId="{BBC9FB51-A000-824D-B4B9-E8C47DF21FFA}">
      <dgm:prSet/>
      <dgm:spPr/>
      <dgm:t>
        <a:bodyPr/>
        <a:lstStyle/>
        <a:p>
          <a:endParaRPr lang="de-DE"/>
        </a:p>
      </dgm:t>
    </dgm:pt>
    <dgm:pt modelId="{7786BAAF-DBB8-8240-9752-F9C57DA3D8C0}" type="pres">
      <dgm:prSet presAssocID="{7C0B8035-FED1-1641-87C0-CCF0C45BDB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70769F8-A21D-EC43-9592-2BC2AE5EF30F}" type="pres">
      <dgm:prSet presAssocID="{8B502249-4FBB-C34A-8A07-17DFA35F877E}" presName="composite" presStyleCnt="0"/>
      <dgm:spPr/>
    </dgm:pt>
    <dgm:pt modelId="{C7BE95C7-11BE-AF4B-AC39-B39638606EE3}" type="pres">
      <dgm:prSet presAssocID="{8B502249-4FBB-C34A-8A07-17DFA35F877E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E345AD-EDA4-4440-AF01-1D81386F1430}" type="pres">
      <dgm:prSet presAssocID="{8B502249-4FBB-C34A-8A07-17DFA35F877E}" presName="rect2" presStyleLbl="fgImgPlace1" presStyleIdx="0" presStyleCnt="2" custScaleX="187729" custLinFactNeighborX="-46579" custLinFactNeighborY="-33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28FD10-7C1E-EB47-85B7-08BE4B5A93E2}" type="pres">
      <dgm:prSet presAssocID="{E2F93206-CE4F-E24C-9BE2-83D3093EA16B}" presName="sibTrans" presStyleCnt="0"/>
      <dgm:spPr/>
    </dgm:pt>
    <dgm:pt modelId="{1779BBBD-47A1-9A4D-B43E-476748C30484}" type="pres">
      <dgm:prSet presAssocID="{7CB5DF12-F232-D14F-A0D8-A82DCD60EB65}" presName="composite" presStyleCnt="0"/>
      <dgm:spPr/>
    </dgm:pt>
    <dgm:pt modelId="{666F03F0-B86D-7643-84B8-CA42F743B8E8}" type="pres">
      <dgm:prSet presAssocID="{7CB5DF12-F232-D14F-A0D8-A82DCD60EB65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841AE8-CEFD-1B49-A096-D8CDD59D4574}" type="pres">
      <dgm:prSet presAssocID="{7CB5DF12-F232-D14F-A0D8-A82DCD60EB65}" presName="rect2" presStyleLbl="fgImgPlace1" presStyleIdx="1" presStyleCnt="2" custScaleX="191353" custLinFactNeighborX="-48702" custLinFactNeighborY="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DB3D596-4320-674B-BBAC-4247658882F4}" srcId="{7C0B8035-FED1-1641-87C0-CCF0C45BDB87}" destId="{8B502249-4FBB-C34A-8A07-17DFA35F877E}" srcOrd="0" destOrd="0" parTransId="{0325969F-CDF9-3C4A-9F33-974A20F45C6C}" sibTransId="{E2F93206-CE4F-E24C-9BE2-83D3093EA16B}"/>
    <dgm:cxn modelId="{BBC9FB51-A000-824D-B4B9-E8C47DF21FFA}" srcId="{7C0B8035-FED1-1641-87C0-CCF0C45BDB87}" destId="{7CB5DF12-F232-D14F-A0D8-A82DCD60EB65}" srcOrd="1" destOrd="0" parTransId="{FA79F3C5-DACD-654E-BA83-AE6B364068CE}" sibTransId="{F67FB719-F0B6-E349-AE29-19CFE3780FEA}"/>
    <dgm:cxn modelId="{B5423915-34DD-9845-9100-436B47DC6AB5}" type="presOf" srcId="{7CB5DF12-F232-D14F-A0D8-A82DCD60EB65}" destId="{666F03F0-B86D-7643-84B8-CA42F743B8E8}" srcOrd="0" destOrd="0" presId="urn:microsoft.com/office/officeart/2008/layout/PictureStrips"/>
    <dgm:cxn modelId="{C2613A32-1B73-2744-9615-28C0262FDF40}" srcId="{8B502249-4FBB-C34A-8A07-17DFA35F877E}" destId="{8FA7D0B9-3E75-1149-977A-9D8995EC0F04}" srcOrd="1" destOrd="0" parTransId="{45F278FD-07E2-FA4C-BC7C-3159E2EB3B29}" sibTransId="{4B2D5FE3-B766-0943-9765-8C25A896D938}"/>
    <dgm:cxn modelId="{7AFE29EE-D14B-F043-8FB7-34B0144B8D22}" srcId="{8B502249-4FBB-C34A-8A07-17DFA35F877E}" destId="{9E02B2BE-6707-3143-9094-5741AE9AE505}" srcOrd="0" destOrd="0" parTransId="{C34EA08B-BF80-9044-8CFC-DCDCB0BDAD96}" sibTransId="{EFED113B-4AE2-F140-8A5A-4E399A87871F}"/>
    <dgm:cxn modelId="{670CEE7F-2537-1C48-935D-7F1C3691E302}" type="presOf" srcId="{7C0B8035-FED1-1641-87C0-CCF0C45BDB87}" destId="{7786BAAF-DBB8-8240-9752-F9C57DA3D8C0}" srcOrd="0" destOrd="0" presId="urn:microsoft.com/office/officeart/2008/layout/PictureStrips"/>
    <dgm:cxn modelId="{21CDE773-2E04-C24B-A1D7-0CA41C8F90B1}" type="presOf" srcId="{9E02B2BE-6707-3143-9094-5741AE9AE505}" destId="{C7BE95C7-11BE-AF4B-AC39-B39638606EE3}" srcOrd="0" destOrd="1" presId="urn:microsoft.com/office/officeart/2008/layout/PictureStrips"/>
    <dgm:cxn modelId="{DE9A75BB-38AC-AC42-A52C-E4419E5A8877}" type="presOf" srcId="{8FA7D0B9-3E75-1149-977A-9D8995EC0F04}" destId="{C7BE95C7-11BE-AF4B-AC39-B39638606EE3}" srcOrd="0" destOrd="2" presId="urn:microsoft.com/office/officeart/2008/layout/PictureStrips"/>
    <dgm:cxn modelId="{4FB2D3FF-F574-C148-AD77-2AA798A13F5E}" type="presOf" srcId="{8B502249-4FBB-C34A-8A07-17DFA35F877E}" destId="{C7BE95C7-11BE-AF4B-AC39-B39638606EE3}" srcOrd="0" destOrd="0" presId="urn:microsoft.com/office/officeart/2008/layout/PictureStrips"/>
    <dgm:cxn modelId="{99EF846F-8CF4-234B-A31E-27B5BE55FD9F}" type="presParOf" srcId="{7786BAAF-DBB8-8240-9752-F9C57DA3D8C0}" destId="{370769F8-A21D-EC43-9592-2BC2AE5EF30F}" srcOrd="0" destOrd="0" presId="urn:microsoft.com/office/officeart/2008/layout/PictureStrips"/>
    <dgm:cxn modelId="{60841A24-3E38-7C49-8E0D-CD197C2B037A}" type="presParOf" srcId="{370769F8-A21D-EC43-9592-2BC2AE5EF30F}" destId="{C7BE95C7-11BE-AF4B-AC39-B39638606EE3}" srcOrd="0" destOrd="0" presId="urn:microsoft.com/office/officeart/2008/layout/PictureStrips"/>
    <dgm:cxn modelId="{2BC7C2AF-2973-744A-9D4F-2FA2DF79CA90}" type="presParOf" srcId="{370769F8-A21D-EC43-9592-2BC2AE5EF30F}" destId="{4BE345AD-EDA4-4440-AF01-1D81386F1430}" srcOrd="1" destOrd="0" presId="urn:microsoft.com/office/officeart/2008/layout/PictureStrips"/>
    <dgm:cxn modelId="{718291EF-4A10-F74C-A847-4A128951D4FB}" type="presParOf" srcId="{7786BAAF-DBB8-8240-9752-F9C57DA3D8C0}" destId="{2A28FD10-7C1E-EB47-85B7-08BE4B5A93E2}" srcOrd="1" destOrd="0" presId="urn:microsoft.com/office/officeart/2008/layout/PictureStrips"/>
    <dgm:cxn modelId="{75EF3DC0-D4F7-B04A-A12F-23A4D363AE0F}" type="presParOf" srcId="{7786BAAF-DBB8-8240-9752-F9C57DA3D8C0}" destId="{1779BBBD-47A1-9A4D-B43E-476748C30484}" srcOrd="2" destOrd="0" presId="urn:microsoft.com/office/officeart/2008/layout/PictureStrips"/>
    <dgm:cxn modelId="{020A66ED-806F-1A41-9C20-B8AFBE857CEB}" type="presParOf" srcId="{1779BBBD-47A1-9A4D-B43E-476748C30484}" destId="{666F03F0-B86D-7643-84B8-CA42F743B8E8}" srcOrd="0" destOrd="0" presId="urn:microsoft.com/office/officeart/2008/layout/PictureStrips"/>
    <dgm:cxn modelId="{5A2C9157-5656-814C-B532-D9A3AEFBD456}" type="presParOf" srcId="{1779BBBD-47A1-9A4D-B43E-476748C30484}" destId="{03841AE8-CEFD-1B49-A096-D8CDD59D457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E95C7-11BE-AF4B-AC39-B39638606EE3}">
      <dsp:nvSpPr>
        <dsp:cNvPr id="0" name=""/>
        <dsp:cNvSpPr/>
      </dsp:nvSpPr>
      <dsp:spPr>
        <a:xfrm>
          <a:off x="1659998" y="341042"/>
          <a:ext cx="6093613" cy="19042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815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smtClean="0"/>
            <a:t>Globalisierung der Heraus-forderungen/Notwendigkeit lokaler Lösungsansätze</a:t>
          </a:r>
          <a:endParaRPr lang="de-DE" sz="24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smtClean="0"/>
            <a:t>Umwelt/Gesundheit/Altern/Energie ....</a:t>
          </a:r>
          <a:endParaRPr lang="de-DE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smtClean="0"/>
            <a:t>Ungleichheiten</a:t>
          </a:r>
          <a:endParaRPr lang="de-DE" sz="1900" kern="1200"/>
        </a:p>
      </dsp:txBody>
      <dsp:txXfrm>
        <a:off x="1659998" y="341042"/>
        <a:ext cx="6093613" cy="1904254"/>
      </dsp:txXfrm>
    </dsp:sp>
    <dsp:sp modelId="{4BE345AD-EDA4-4440-AF01-1D81386F1430}">
      <dsp:nvSpPr>
        <dsp:cNvPr id="0" name=""/>
        <dsp:cNvSpPr/>
      </dsp:nvSpPr>
      <dsp:spPr>
        <a:xfrm>
          <a:off x="200506" y="1"/>
          <a:ext cx="2502386" cy="19994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6F03F0-B86D-7643-84B8-CA42F743B8E8}">
      <dsp:nvSpPr>
        <dsp:cNvPr id="0" name=""/>
        <dsp:cNvSpPr/>
      </dsp:nvSpPr>
      <dsp:spPr>
        <a:xfrm>
          <a:off x="1672075" y="2738287"/>
          <a:ext cx="6093613" cy="19042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815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smtClean="0"/>
            <a:t>Vermischung von Natur &amp; Technowissenschaften mit Fragen nach einem guten, nachhaltigen Leben</a:t>
          </a:r>
          <a:endParaRPr lang="de-DE" sz="2400" kern="1200"/>
        </a:p>
      </dsp:txBody>
      <dsp:txXfrm>
        <a:off x="1672075" y="2738287"/>
        <a:ext cx="6093613" cy="1904254"/>
      </dsp:txXfrm>
    </dsp:sp>
    <dsp:sp modelId="{03841AE8-CEFD-1B49-A096-D8CDD59D4574}">
      <dsp:nvSpPr>
        <dsp:cNvPr id="0" name=""/>
        <dsp:cNvSpPr/>
      </dsp:nvSpPr>
      <dsp:spPr>
        <a:xfrm>
          <a:off x="160130" y="2464627"/>
          <a:ext cx="2550693" cy="199946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183C4-F856-294F-8483-D29EFE8A5F39}" type="datetimeFigureOut">
              <a:rPr lang="de-DE" smtClean="0"/>
              <a:t>16.06.2016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2CD2B-CDE7-A048-86FF-0ED07CED5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61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2CD2B-CDE7-A048-86FF-0ED07CED55D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63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2CD2B-CDE7-A048-86FF-0ED07CED55D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75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2CD2B-CDE7-A048-86FF-0ED07CED55D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75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Kein narrative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2CD2B-CDE7-A048-86FF-0ED07CED55D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63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0085-9F68-8942-9235-0149C9EF45B0}" type="datetimeFigureOut">
              <a:rPr lang="de-DE" smtClean="0"/>
              <a:t>16.06.2016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CD0-9E0E-644A-9EE9-70DAAB1418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99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0085-9F68-8942-9235-0149C9EF45B0}" type="datetimeFigureOut">
              <a:rPr lang="de-DE" smtClean="0"/>
              <a:t>16.06.2016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CD0-9E0E-644A-9EE9-70DAAB1418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9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0085-9F68-8942-9235-0149C9EF45B0}" type="datetimeFigureOut">
              <a:rPr lang="de-DE" smtClean="0"/>
              <a:t>16.06.2016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CD0-9E0E-644A-9EE9-70DAAB1418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02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0085-9F68-8942-9235-0149C9EF45B0}" type="datetimeFigureOut">
              <a:rPr lang="de-DE" smtClean="0"/>
              <a:t>16.06.2016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CD0-9E0E-644A-9EE9-70DAAB1418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93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0085-9F68-8942-9235-0149C9EF45B0}" type="datetimeFigureOut">
              <a:rPr lang="de-DE" smtClean="0"/>
              <a:t>16.06.2016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CD0-9E0E-644A-9EE9-70DAAB1418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05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0085-9F68-8942-9235-0149C9EF45B0}" type="datetimeFigureOut">
              <a:rPr lang="de-DE" smtClean="0"/>
              <a:t>16.06.2016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CD0-9E0E-644A-9EE9-70DAAB1418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34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0085-9F68-8942-9235-0149C9EF45B0}" type="datetimeFigureOut">
              <a:rPr lang="de-DE" smtClean="0"/>
              <a:t>16.06.2016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CD0-9E0E-644A-9EE9-70DAAB1418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47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0085-9F68-8942-9235-0149C9EF45B0}" type="datetimeFigureOut">
              <a:rPr lang="de-DE" smtClean="0"/>
              <a:t>16.06.2016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CD0-9E0E-644A-9EE9-70DAAB1418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67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0085-9F68-8942-9235-0149C9EF45B0}" type="datetimeFigureOut">
              <a:rPr lang="de-DE" smtClean="0"/>
              <a:t>16.06.2016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CD0-9E0E-644A-9EE9-70DAAB1418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22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0085-9F68-8942-9235-0149C9EF45B0}" type="datetimeFigureOut">
              <a:rPr lang="de-DE" smtClean="0"/>
              <a:t>16.06.2016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CD0-9E0E-644A-9EE9-70DAAB1418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58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0085-9F68-8942-9235-0149C9EF45B0}" type="datetimeFigureOut">
              <a:rPr lang="de-DE" smtClean="0"/>
              <a:t>16.06.2016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CD0-9E0E-644A-9EE9-70DAAB1418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0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D0085-9F68-8942-9235-0149C9EF45B0}" type="datetimeFigureOut">
              <a:rPr lang="de-DE" smtClean="0"/>
              <a:t>16.06.2016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BECD0-9E0E-644A-9EE9-70DAAB1418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65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Experiment Lehr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" y="-45149"/>
            <a:ext cx="9521309" cy="691235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278802" y="520459"/>
            <a:ext cx="6736532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Arial Narrow"/>
                <a:cs typeface="Arial Narrow"/>
              </a:rPr>
              <a:t>Univ.-Prof. Dr. Ulrike Felt</a:t>
            </a:r>
          </a:p>
          <a:p>
            <a:pPr algn="ctr"/>
            <a:endParaRPr lang="de-DE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de-DE" sz="2800" i="1" dirty="0" smtClean="0">
                <a:solidFill>
                  <a:srgbClr val="FFFFFF"/>
                </a:solidFill>
                <a:latin typeface="Arial Narrow"/>
                <a:cs typeface="Arial Narrow"/>
              </a:rPr>
              <a:t>Ars </a:t>
            </a:r>
            <a:r>
              <a:rPr lang="de-DE" sz="2800" i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Docendi</a:t>
            </a:r>
            <a:r>
              <a:rPr lang="de-DE" sz="2800" i="1" dirty="0" smtClean="0">
                <a:solidFill>
                  <a:srgbClr val="FFFFFF"/>
                </a:solidFill>
                <a:latin typeface="Arial Narrow"/>
                <a:cs typeface="Arial Narrow"/>
              </a:rPr>
              <a:t> Preisverleihung, Wien, 13. Juni 2016</a:t>
            </a:r>
          </a:p>
          <a:p>
            <a:pPr algn="r"/>
            <a:endParaRPr lang="de-DE" sz="3200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pSp>
        <p:nvGrpSpPr>
          <p:cNvPr id="16" name="Gruppierung 15"/>
          <p:cNvGrpSpPr/>
          <p:nvPr/>
        </p:nvGrpSpPr>
        <p:grpSpPr>
          <a:xfrm>
            <a:off x="0" y="6297438"/>
            <a:ext cx="9144000" cy="558732"/>
            <a:chOff x="0" y="6398660"/>
            <a:chExt cx="9144000" cy="558732"/>
          </a:xfrm>
        </p:grpSpPr>
        <p:sp>
          <p:nvSpPr>
            <p:cNvPr id="17" name="Rechteck 16"/>
            <p:cNvSpPr/>
            <p:nvPr/>
          </p:nvSpPr>
          <p:spPr>
            <a:xfrm>
              <a:off x="0" y="6398660"/>
              <a:ext cx="9144000" cy="558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8" name="Gruppierung 17"/>
            <p:cNvGrpSpPr/>
            <p:nvPr/>
          </p:nvGrpSpPr>
          <p:grpSpPr>
            <a:xfrm>
              <a:off x="0" y="6398660"/>
              <a:ext cx="9144000" cy="520103"/>
              <a:chOff x="0" y="6385960"/>
              <a:chExt cx="9144000" cy="520103"/>
            </a:xfrm>
          </p:grpSpPr>
          <p:pic>
            <p:nvPicPr>
              <p:cNvPr id="19" name="Bild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934" y="6428807"/>
                <a:ext cx="424582" cy="472440"/>
              </a:xfrm>
              <a:prstGeom prst="rect">
                <a:avLst/>
              </a:prstGeom>
            </p:spPr>
          </p:pic>
          <p:sp>
            <p:nvSpPr>
              <p:cNvPr id="20" name="Textfeld 19"/>
              <p:cNvSpPr txBox="1"/>
              <p:nvPr/>
            </p:nvSpPr>
            <p:spPr>
              <a:xfrm>
                <a:off x="850900" y="6478347"/>
                <a:ext cx="5133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376CA5"/>
                    </a:solidFill>
                    <a:latin typeface="Arial Narrow"/>
                    <a:cs typeface="Arial Narrow"/>
                  </a:rPr>
                  <a:t>Institut für Wissenschafts- und Technikforschung</a:t>
                </a:r>
                <a:endParaRPr lang="de-DE" sz="2000" b="1" dirty="0">
                  <a:solidFill>
                    <a:srgbClr val="376CA5"/>
                  </a:solidFill>
                  <a:latin typeface="Arial Narrow"/>
                  <a:cs typeface="Arial Narrow"/>
                </a:endParaRPr>
              </a:p>
            </p:txBody>
          </p:sp>
          <p:pic>
            <p:nvPicPr>
              <p:cNvPr id="21" name="Bild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8500" y="6444423"/>
                <a:ext cx="1689100" cy="461640"/>
              </a:xfrm>
              <a:prstGeom prst="rect">
                <a:avLst/>
              </a:prstGeom>
            </p:spPr>
          </p:pic>
          <p:cxnSp>
            <p:nvCxnSpPr>
              <p:cNvPr id="22" name="Gerade Verbindung 21"/>
              <p:cNvCxnSpPr/>
              <p:nvPr/>
            </p:nvCxnSpPr>
            <p:spPr>
              <a:xfrm>
                <a:off x="0" y="6385960"/>
                <a:ext cx="9144000" cy="0"/>
              </a:xfrm>
              <a:prstGeom prst="line">
                <a:avLst/>
              </a:prstGeom>
              <a:ln>
                <a:solidFill>
                  <a:srgbClr val="376C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553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"/>
          <p:cNvGrpSpPr/>
          <p:nvPr/>
        </p:nvGrpSpPr>
        <p:grpSpPr>
          <a:xfrm>
            <a:off x="0" y="6297438"/>
            <a:ext cx="9144000" cy="558732"/>
            <a:chOff x="0" y="6398660"/>
            <a:chExt cx="9144000" cy="558732"/>
          </a:xfrm>
        </p:grpSpPr>
        <p:sp>
          <p:nvSpPr>
            <p:cNvPr id="3" name="Rechteck 2"/>
            <p:cNvSpPr/>
            <p:nvPr/>
          </p:nvSpPr>
          <p:spPr>
            <a:xfrm>
              <a:off x="0" y="6398660"/>
              <a:ext cx="9144000" cy="558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" name="Gruppierung 3"/>
            <p:cNvGrpSpPr/>
            <p:nvPr/>
          </p:nvGrpSpPr>
          <p:grpSpPr>
            <a:xfrm>
              <a:off x="0" y="6398660"/>
              <a:ext cx="9144000" cy="520103"/>
              <a:chOff x="0" y="6385960"/>
              <a:chExt cx="9144000" cy="520103"/>
            </a:xfrm>
          </p:grpSpPr>
          <p:pic>
            <p:nvPicPr>
              <p:cNvPr id="5" name="Bild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0934" y="6428807"/>
                <a:ext cx="424582" cy="472440"/>
              </a:xfrm>
              <a:prstGeom prst="rect">
                <a:avLst/>
              </a:prstGeom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850900" y="6478347"/>
                <a:ext cx="5133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376CA5"/>
                    </a:solidFill>
                    <a:latin typeface="Arial Narrow"/>
                    <a:cs typeface="Arial Narrow"/>
                  </a:rPr>
                  <a:t>Institut für Wissenschafts- und Technikforschung</a:t>
                </a:r>
                <a:endParaRPr lang="de-DE" sz="2000" b="1" dirty="0">
                  <a:solidFill>
                    <a:srgbClr val="376CA5"/>
                  </a:solidFill>
                  <a:latin typeface="Arial Narrow"/>
                  <a:cs typeface="Arial Narrow"/>
                </a:endParaRPr>
              </a:p>
            </p:txBody>
          </p:sp>
          <p:pic>
            <p:nvPicPr>
              <p:cNvPr id="7" name="Bild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48500" y="6444423"/>
                <a:ext cx="1689100" cy="461640"/>
              </a:xfrm>
              <a:prstGeom prst="rect">
                <a:avLst/>
              </a:prstGeom>
            </p:spPr>
          </p:pic>
          <p:cxnSp>
            <p:nvCxnSpPr>
              <p:cNvPr id="8" name="Gerade Verbindung 7"/>
              <p:cNvCxnSpPr/>
              <p:nvPr/>
            </p:nvCxnSpPr>
            <p:spPr>
              <a:xfrm>
                <a:off x="0" y="6385960"/>
                <a:ext cx="9144000" cy="0"/>
              </a:xfrm>
              <a:prstGeom prst="line">
                <a:avLst/>
              </a:prstGeom>
              <a:ln>
                <a:solidFill>
                  <a:srgbClr val="376C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Bild 8"/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-1" y="0"/>
            <a:ext cx="9137865" cy="6297438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5">
            <a:grayscl/>
            <a:alphaModFix amt="3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5985" r="8209"/>
          <a:stretch/>
        </p:blipFill>
        <p:spPr>
          <a:xfrm>
            <a:off x="1" y="0"/>
            <a:ext cx="9144000" cy="629743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81852" y="2191926"/>
            <a:ext cx="7290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spc="-1190" dirty="0" smtClean="0">
                <a:latin typeface="Chalkduster"/>
                <a:cs typeface="Chalkduster"/>
              </a:rPr>
              <a:t>NOSTALGIE?</a:t>
            </a:r>
            <a:endParaRPr lang="de-DE" sz="9600" spc="-119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265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"/>
          <p:cNvGrpSpPr/>
          <p:nvPr/>
        </p:nvGrpSpPr>
        <p:grpSpPr>
          <a:xfrm>
            <a:off x="0" y="6297438"/>
            <a:ext cx="9144000" cy="558732"/>
            <a:chOff x="0" y="6398660"/>
            <a:chExt cx="9144000" cy="558732"/>
          </a:xfrm>
        </p:grpSpPr>
        <p:sp>
          <p:nvSpPr>
            <p:cNvPr id="3" name="Rechteck 2"/>
            <p:cNvSpPr/>
            <p:nvPr/>
          </p:nvSpPr>
          <p:spPr>
            <a:xfrm>
              <a:off x="0" y="6398660"/>
              <a:ext cx="9144000" cy="558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" name="Gruppierung 3"/>
            <p:cNvGrpSpPr/>
            <p:nvPr/>
          </p:nvGrpSpPr>
          <p:grpSpPr>
            <a:xfrm>
              <a:off x="0" y="6398660"/>
              <a:ext cx="9144000" cy="520103"/>
              <a:chOff x="0" y="6385960"/>
              <a:chExt cx="9144000" cy="520103"/>
            </a:xfrm>
          </p:grpSpPr>
          <p:pic>
            <p:nvPicPr>
              <p:cNvPr id="5" name="Bild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934" y="6428807"/>
                <a:ext cx="424582" cy="472440"/>
              </a:xfrm>
              <a:prstGeom prst="rect">
                <a:avLst/>
              </a:prstGeom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850900" y="6478347"/>
                <a:ext cx="5133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376CA5"/>
                    </a:solidFill>
                    <a:latin typeface="Arial Narrow"/>
                    <a:cs typeface="Arial Narrow"/>
                  </a:rPr>
                  <a:t>Institut für Wissenschafts- und Technikforschung</a:t>
                </a:r>
                <a:endParaRPr lang="de-DE" sz="2000" b="1" dirty="0">
                  <a:solidFill>
                    <a:srgbClr val="376CA5"/>
                  </a:solidFill>
                  <a:latin typeface="Arial Narrow"/>
                  <a:cs typeface="Arial Narrow"/>
                </a:endParaRPr>
              </a:p>
            </p:txBody>
          </p:sp>
          <p:pic>
            <p:nvPicPr>
              <p:cNvPr id="7" name="Bild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8500" y="6444423"/>
                <a:ext cx="1689100" cy="461640"/>
              </a:xfrm>
              <a:prstGeom prst="rect">
                <a:avLst/>
              </a:prstGeom>
            </p:spPr>
          </p:pic>
          <p:cxnSp>
            <p:nvCxnSpPr>
              <p:cNvPr id="8" name="Gerade Verbindung 7"/>
              <p:cNvCxnSpPr/>
              <p:nvPr/>
            </p:nvCxnSpPr>
            <p:spPr>
              <a:xfrm>
                <a:off x="0" y="6385960"/>
                <a:ext cx="9144000" cy="0"/>
              </a:xfrm>
              <a:prstGeom prst="line">
                <a:avLst/>
              </a:prstGeom>
              <a:ln>
                <a:solidFill>
                  <a:srgbClr val="376C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50934" y="274638"/>
            <a:ext cx="8545689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de-DE" b="1" dirty="0" smtClean="0">
                <a:solidFill>
                  <a:srgbClr val="186E85"/>
                </a:solidFill>
              </a:rPr>
              <a:t>Welche Lehre für welche Gesellschaft?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57200" y="1462049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smtClean="0"/>
              <a:t>Wissens- und Informationsgesellschaft</a:t>
            </a:r>
            <a:r>
              <a:rPr lang="de-DE" dirty="0" smtClean="0"/>
              <a:t>: Idee, dass Information jederzeit und überall vorhanden ist und sich dadurch unser Wissen und unsere Handlungskapazität erweitert </a:t>
            </a:r>
          </a:p>
          <a:p>
            <a:r>
              <a:rPr lang="de-DE" dirty="0" smtClean="0"/>
              <a:t>Zunehmende Komplexität unserer Lebensbedingungen (Innovationsdruck und Innovationsgeschwindigkeit; Dynamik des Wandels, der zu immer wiederkehrenden Turbulenzen führt) =&gt; neue </a:t>
            </a:r>
            <a:r>
              <a:rPr lang="de-DE" b="1" dirty="0" smtClean="0"/>
              <a:t>Unübersichtlichkeit</a:t>
            </a:r>
          </a:p>
          <a:p>
            <a:r>
              <a:rPr lang="de-DE" dirty="0" smtClean="0"/>
              <a:t>Leben in einer </a:t>
            </a:r>
            <a:r>
              <a:rPr lang="de-DE" dirty="0" smtClean="0">
                <a:solidFill>
                  <a:srgbClr val="800000"/>
                </a:solidFill>
              </a:rPr>
              <a:t>„</a:t>
            </a:r>
            <a:r>
              <a:rPr lang="de-DE" b="1" dirty="0" smtClean="0">
                <a:solidFill>
                  <a:srgbClr val="800000"/>
                </a:solidFill>
              </a:rPr>
              <a:t>Gesellschaft der Selbst-</a:t>
            </a:r>
            <a:r>
              <a:rPr lang="de-DE" b="1" dirty="0" err="1" smtClean="0">
                <a:solidFill>
                  <a:srgbClr val="800000"/>
                </a:solidFill>
              </a:rPr>
              <a:t>Experimentation</a:t>
            </a:r>
            <a:r>
              <a:rPr lang="de-DE" dirty="0" smtClean="0">
                <a:solidFill>
                  <a:srgbClr val="800000"/>
                </a:solidFill>
              </a:rPr>
              <a:t>“ </a:t>
            </a:r>
            <a:r>
              <a:rPr lang="de-DE" dirty="0" smtClean="0"/>
              <a:t>(Krohn 1997) =&gt; was bedeutet dies für die Lehre?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70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"/>
          <p:cNvGrpSpPr/>
          <p:nvPr/>
        </p:nvGrpSpPr>
        <p:grpSpPr>
          <a:xfrm>
            <a:off x="0" y="6297438"/>
            <a:ext cx="9144000" cy="558732"/>
            <a:chOff x="0" y="6398660"/>
            <a:chExt cx="9144000" cy="558732"/>
          </a:xfrm>
        </p:grpSpPr>
        <p:sp>
          <p:nvSpPr>
            <p:cNvPr id="3" name="Rechteck 2"/>
            <p:cNvSpPr/>
            <p:nvPr/>
          </p:nvSpPr>
          <p:spPr>
            <a:xfrm>
              <a:off x="0" y="6398660"/>
              <a:ext cx="9144000" cy="558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" name="Gruppierung 3"/>
            <p:cNvGrpSpPr/>
            <p:nvPr/>
          </p:nvGrpSpPr>
          <p:grpSpPr>
            <a:xfrm>
              <a:off x="0" y="6398660"/>
              <a:ext cx="9144000" cy="520103"/>
              <a:chOff x="0" y="6385960"/>
              <a:chExt cx="9144000" cy="520103"/>
            </a:xfrm>
          </p:grpSpPr>
          <p:pic>
            <p:nvPicPr>
              <p:cNvPr id="5" name="Bild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934" y="6428807"/>
                <a:ext cx="424582" cy="472440"/>
              </a:xfrm>
              <a:prstGeom prst="rect">
                <a:avLst/>
              </a:prstGeom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850900" y="6478347"/>
                <a:ext cx="5133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376CA5"/>
                    </a:solidFill>
                    <a:latin typeface="Arial Narrow"/>
                    <a:cs typeface="Arial Narrow"/>
                  </a:rPr>
                  <a:t>Institut für Wissenschafts- und Technikforschung</a:t>
                </a:r>
                <a:endParaRPr lang="de-DE" sz="2000" b="1" dirty="0">
                  <a:solidFill>
                    <a:srgbClr val="376CA5"/>
                  </a:solidFill>
                  <a:latin typeface="Arial Narrow"/>
                  <a:cs typeface="Arial Narrow"/>
                </a:endParaRPr>
              </a:p>
            </p:txBody>
          </p:sp>
          <p:pic>
            <p:nvPicPr>
              <p:cNvPr id="7" name="Bild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8500" y="6444423"/>
                <a:ext cx="1689100" cy="461640"/>
              </a:xfrm>
              <a:prstGeom prst="rect">
                <a:avLst/>
              </a:prstGeom>
            </p:spPr>
          </p:pic>
          <p:cxnSp>
            <p:nvCxnSpPr>
              <p:cNvPr id="8" name="Gerade Verbindung 7"/>
              <p:cNvCxnSpPr/>
              <p:nvPr/>
            </p:nvCxnSpPr>
            <p:spPr>
              <a:xfrm>
                <a:off x="0" y="6385960"/>
                <a:ext cx="9144000" cy="0"/>
              </a:xfrm>
              <a:prstGeom prst="line">
                <a:avLst/>
              </a:prstGeom>
              <a:ln>
                <a:solidFill>
                  <a:srgbClr val="376C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62592" y="401638"/>
            <a:ext cx="8755629" cy="114300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de-DE" b="1" dirty="0" smtClean="0">
                <a:solidFill>
                  <a:srgbClr val="186E85"/>
                </a:solidFill>
              </a:rPr>
              <a:t>Welche Lehre für welche Gesellschaft?</a:t>
            </a:r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822188"/>
              </p:ext>
            </p:extLst>
          </p:nvPr>
        </p:nvGraphicFramePr>
        <p:xfrm>
          <a:off x="456105" y="1588913"/>
          <a:ext cx="8575006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815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461"/>
            <a:ext cx="8229600" cy="865872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186E85"/>
                </a:solidFill>
              </a:rPr>
              <a:t>Herausforderung</a:t>
            </a:r>
            <a:r>
              <a:rPr lang="de-DE" b="1" dirty="0">
                <a:solidFill>
                  <a:srgbClr val="186E85"/>
                </a:solidFill>
              </a:rPr>
              <a:t> </a:t>
            </a:r>
            <a:r>
              <a:rPr lang="de-DE" b="1" dirty="0" smtClean="0">
                <a:solidFill>
                  <a:srgbClr val="186E85"/>
                </a:solidFill>
              </a:rPr>
              <a:t>für die Lehre und das Lernen</a:t>
            </a:r>
            <a:endParaRPr lang="de-DE" b="1" dirty="0">
              <a:solidFill>
                <a:srgbClr val="186E85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001" y="1676976"/>
            <a:ext cx="9285110" cy="4276789"/>
          </a:xfrm>
        </p:spPr>
        <p:txBody>
          <a:bodyPr>
            <a:noAutofit/>
          </a:bodyPr>
          <a:lstStyle/>
          <a:p>
            <a:r>
              <a:rPr lang="de-DE" sz="2800" dirty="0" smtClean="0"/>
              <a:t>Wissen um Prinzipien </a:t>
            </a:r>
            <a:r>
              <a:rPr lang="de-DE" sz="2800" b="1" dirty="0" smtClean="0"/>
              <a:t>des Umgangs mit komplexen </a:t>
            </a:r>
            <a:r>
              <a:rPr lang="de-DE" sz="2800" dirty="0" smtClean="0"/>
              <a:t>wissenschaftlichen/gesellschaftlichen </a:t>
            </a:r>
            <a:r>
              <a:rPr lang="de-DE" sz="2800" b="1" dirty="0" smtClean="0"/>
              <a:t>Problemen </a:t>
            </a:r>
          </a:p>
          <a:p>
            <a:pPr lvl="1">
              <a:buFont typeface="Wingdings" charset="2"/>
              <a:buChar char="ü"/>
            </a:pPr>
            <a:r>
              <a:rPr lang="de-DE" sz="2400" dirty="0" smtClean="0"/>
              <a:t>Kooperation </a:t>
            </a:r>
          </a:p>
          <a:p>
            <a:pPr lvl="1">
              <a:buFont typeface="Wingdings" charset="2"/>
              <a:buChar char="ü"/>
            </a:pPr>
            <a:r>
              <a:rPr lang="de-DE" sz="2400" dirty="0" smtClean="0"/>
              <a:t>Umgang mit innerwissenschaftlichen Grenzen</a:t>
            </a:r>
          </a:p>
          <a:p>
            <a:pPr lvl="1">
              <a:buFont typeface="Wingdings" charset="2"/>
              <a:buChar char="ü"/>
            </a:pPr>
            <a:r>
              <a:rPr lang="de-DE" sz="2400" dirty="0" smtClean="0"/>
              <a:t>Frage nach anderen gesellschaftlich verankerten Wissensformen</a:t>
            </a:r>
          </a:p>
          <a:p>
            <a:r>
              <a:rPr lang="de-DE" sz="2800" dirty="0" smtClean="0"/>
              <a:t>Wissen für und Entwicklung einer </a:t>
            </a:r>
            <a:r>
              <a:rPr lang="de-DE" sz="2800" b="1" dirty="0" smtClean="0"/>
              <a:t>Bewertungsfähigkeit</a:t>
            </a:r>
          </a:p>
          <a:p>
            <a:pPr lvl="1">
              <a:buFont typeface="Wingdings" charset="2"/>
              <a:buChar char="ü"/>
            </a:pPr>
            <a:r>
              <a:rPr lang="de-DE" sz="2400" dirty="0" smtClean="0"/>
              <a:t>Was ist wissens-wert, für wen, wofür?</a:t>
            </a:r>
          </a:p>
          <a:p>
            <a:r>
              <a:rPr lang="de-DE" sz="2800" dirty="0" smtClean="0"/>
              <a:t>Entwicklung einer </a:t>
            </a:r>
            <a:r>
              <a:rPr lang="de-DE" sz="2800" b="1" dirty="0" smtClean="0"/>
              <a:t>Gestaltungsfähigkeit</a:t>
            </a:r>
          </a:p>
          <a:p>
            <a:pPr lvl="1">
              <a:buFont typeface="Wingdings" charset="2"/>
              <a:buChar char="ü"/>
            </a:pPr>
            <a:r>
              <a:rPr lang="de-DE" sz="2400" dirty="0" smtClean="0"/>
              <a:t>Wissen im Kontext — Verknüpfung von Wissen und Handlungsfähigkeit</a:t>
            </a:r>
          </a:p>
          <a:p>
            <a:pPr lvl="1">
              <a:buFont typeface="Wingdings" charset="2"/>
              <a:buChar char="ü"/>
            </a:pPr>
            <a:endParaRPr lang="de-DE" sz="2400" dirty="0" smtClean="0"/>
          </a:p>
          <a:p>
            <a:endParaRPr lang="de-DE" sz="2800" dirty="0" smtClean="0"/>
          </a:p>
          <a:p>
            <a:endParaRPr lang="de-DE" sz="2800" dirty="0"/>
          </a:p>
          <a:p>
            <a:pPr marL="0" indent="0">
              <a:buNone/>
            </a:pPr>
            <a:endParaRPr lang="de-DE" sz="2400" dirty="0" smtClean="0"/>
          </a:p>
        </p:txBody>
      </p:sp>
      <p:grpSp>
        <p:nvGrpSpPr>
          <p:cNvPr id="11" name="Gruppierung 10"/>
          <p:cNvGrpSpPr/>
          <p:nvPr/>
        </p:nvGrpSpPr>
        <p:grpSpPr>
          <a:xfrm>
            <a:off x="0" y="6297438"/>
            <a:ext cx="9144000" cy="558732"/>
            <a:chOff x="0" y="6398660"/>
            <a:chExt cx="9144000" cy="558732"/>
          </a:xfrm>
        </p:grpSpPr>
        <p:sp>
          <p:nvSpPr>
            <p:cNvPr id="12" name="Rechteck 11"/>
            <p:cNvSpPr/>
            <p:nvPr/>
          </p:nvSpPr>
          <p:spPr>
            <a:xfrm>
              <a:off x="0" y="6398660"/>
              <a:ext cx="9144000" cy="558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3" name="Gruppierung 12"/>
            <p:cNvGrpSpPr/>
            <p:nvPr/>
          </p:nvGrpSpPr>
          <p:grpSpPr>
            <a:xfrm>
              <a:off x="0" y="6398660"/>
              <a:ext cx="9144000" cy="520103"/>
              <a:chOff x="0" y="6385960"/>
              <a:chExt cx="9144000" cy="520103"/>
            </a:xfrm>
          </p:grpSpPr>
          <p:pic>
            <p:nvPicPr>
              <p:cNvPr id="14" name="Bild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0934" y="6428807"/>
                <a:ext cx="424582" cy="472440"/>
              </a:xfrm>
              <a:prstGeom prst="rect">
                <a:avLst/>
              </a:prstGeom>
            </p:spPr>
          </p:pic>
          <p:sp>
            <p:nvSpPr>
              <p:cNvPr id="15" name="Textfeld 14"/>
              <p:cNvSpPr txBox="1"/>
              <p:nvPr/>
            </p:nvSpPr>
            <p:spPr>
              <a:xfrm>
                <a:off x="850900" y="6478347"/>
                <a:ext cx="5133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376CA5"/>
                    </a:solidFill>
                    <a:latin typeface="Arial Narrow"/>
                    <a:cs typeface="Arial Narrow"/>
                  </a:rPr>
                  <a:t>Institut für Wissenschafts- und Technikforschung</a:t>
                </a:r>
                <a:endParaRPr lang="de-DE" sz="2000" b="1" dirty="0">
                  <a:solidFill>
                    <a:srgbClr val="376CA5"/>
                  </a:solidFill>
                  <a:latin typeface="Arial Narrow"/>
                  <a:cs typeface="Arial Narrow"/>
                </a:endParaRPr>
              </a:p>
            </p:txBody>
          </p:sp>
          <p:pic>
            <p:nvPicPr>
              <p:cNvPr id="16" name="Bild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48500" y="6444423"/>
                <a:ext cx="1689100" cy="461640"/>
              </a:xfrm>
              <a:prstGeom prst="rect">
                <a:avLst/>
              </a:prstGeom>
            </p:spPr>
          </p:pic>
          <p:cxnSp>
            <p:nvCxnSpPr>
              <p:cNvPr id="17" name="Gerade Verbindung 16"/>
              <p:cNvCxnSpPr/>
              <p:nvPr/>
            </p:nvCxnSpPr>
            <p:spPr>
              <a:xfrm>
                <a:off x="0" y="6385960"/>
                <a:ext cx="9144000" cy="0"/>
              </a:xfrm>
              <a:prstGeom prst="line">
                <a:avLst/>
              </a:prstGeom>
              <a:ln>
                <a:solidFill>
                  <a:srgbClr val="376C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433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 smtClean="0">
                <a:solidFill>
                  <a:srgbClr val="186E85"/>
                </a:solidFill>
              </a:rPr>
              <a:t>Welche Form von Expertise brauchen heutige Gesellschaften? </a:t>
            </a:r>
            <a:endParaRPr lang="de-DE" sz="3600" b="1" dirty="0">
              <a:solidFill>
                <a:srgbClr val="186E85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75736"/>
            <a:ext cx="8229600" cy="44926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3400" dirty="0" smtClean="0"/>
              <a:t>Worin sind wir gut? </a:t>
            </a:r>
          </a:p>
          <a:p>
            <a:r>
              <a:rPr lang="de-DE" sz="3400" dirty="0" smtClean="0"/>
              <a:t>Entwicklung von </a:t>
            </a:r>
            <a:r>
              <a:rPr lang="de-DE" sz="3400" b="1" dirty="0" smtClean="0"/>
              <a:t>routine-orientierter Expertise </a:t>
            </a:r>
            <a:r>
              <a:rPr lang="de-DE" sz="3400" dirty="0" smtClean="0"/>
              <a:t>=&gt; bekannte Probleme effizient mit speziellen Werkzeugen und Techniken lösen</a:t>
            </a:r>
          </a:p>
          <a:p>
            <a:pPr marL="0" indent="0">
              <a:buNone/>
            </a:pPr>
            <a:r>
              <a:rPr lang="de-DE" sz="3400" dirty="0" smtClean="0"/>
              <a:t>Was würden wir aber auch brauchen?</a:t>
            </a:r>
          </a:p>
          <a:p>
            <a:r>
              <a:rPr lang="de-DE" sz="3500" b="1" dirty="0" smtClean="0"/>
              <a:t>interaktionelle Expertise</a:t>
            </a:r>
            <a:r>
              <a:rPr lang="de-DE" sz="3500" dirty="0" smtClean="0"/>
              <a:t>: Fähigkeit sich am Austausch über Gruppengrenzen hinweg zu beteiligen </a:t>
            </a:r>
          </a:p>
          <a:p>
            <a:r>
              <a:rPr lang="de-DE" sz="3500" b="1" dirty="0"/>
              <a:t>b</a:t>
            </a:r>
            <a:r>
              <a:rPr lang="de-DE" sz="3500" b="1" dirty="0" smtClean="0"/>
              <a:t>eitragende Expertise</a:t>
            </a:r>
            <a:r>
              <a:rPr lang="de-DE" sz="3500" dirty="0" smtClean="0"/>
              <a:t>: Fähigkeit sich an der Produktion neuen Wissens über Fach- und Gruppengrenzen hinweg zu beteiligen </a:t>
            </a:r>
          </a:p>
          <a:p>
            <a:r>
              <a:rPr lang="de-DE" sz="3500" b="1" dirty="0" err="1" smtClean="0"/>
              <a:t>adaptative</a:t>
            </a:r>
            <a:r>
              <a:rPr lang="de-DE" sz="3500" dirty="0" smtClean="0"/>
              <a:t> </a:t>
            </a:r>
            <a:r>
              <a:rPr lang="de-DE" sz="3500" b="1" dirty="0" smtClean="0"/>
              <a:t>Expertise</a:t>
            </a:r>
            <a:r>
              <a:rPr lang="de-DE" sz="3500" dirty="0" smtClean="0"/>
              <a:t>: Fähigkeit das Gelernte/Erfahrene in neue Kontexte übersetzen zu können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>
              <a:buFont typeface="Wingdings" charset="2"/>
              <a:buChar char="ü"/>
            </a:pPr>
            <a:endParaRPr lang="de-DE" dirty="0" smtClean="0"/>
          </a:p>
          <a:p>
            <a:pPr lvl="1">
              <a:buFont typeface="Wingdings" charset="2"/>
              <a:buChar char="ü"/>
            </a:pPr>
            <a:endParaRPr lang="de-DE" dirty="0"/>
          </a:p>
        </p:txBody>
      </p:sp>
      <p:grpSp>
        <p:nvGrpSpPr>
          <p:cNvPr id="11" name="Gruppierung 10"/>
          <p:cNvGrpSpPr/>
          <p:nvPr/>
        </p:nvGrpSpPr>
        <p:grpSpPr>
          <a:xfrm>
            <a:off x="0" y="6297438"/>
            <a:ext cx="9144000" cy="558732"/>
            <a:chOff x="0" y="6398660"/>
            <a:chExt cx="9144000" cy="558732"/>
          </a:xfrm>
        </p:grpSpPr>
        <p:sp>
          <p:nvSpPr>
            <p:cNvPr id="12" name="Rechteck 11"/>
            <p:cNvSpPr/>
            <p:nvPr/>
          </p:nvSpPr>
          <p:spPr>
            <a:xfrm>
              <a:off x="0" y="6398660"/>
              <a:ext cx="9144000" cy="558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3" name="Gruppierung 12"/>
            <p:cNvGrpSpPr/>
            <p:nvPr/>
          </p:nvGrpSpPr>
          <p:grpSpPr>
            <a:xfrm>
              <a:off x="0" y="6398660"/>
              <a:ext cx="9144000" cy="520103"/>
              <a:chOff x="0" y="6385960"/>
              <a:chExt cx="9144000" cy="520103"/>
            </a:xfrm>
          </p:grpSpPr>
          <p:pic>
            <p:nvPicPr>
              <p:cNvPr id="14" name="Bild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0934" y="6428807"/>
                <a:ext cx="424582" cy="472440"/>
              </a:xfrm>
              <a:prstGeom prst="rect">
                <a:avLst/>
              </a:prstGeom>
            </p:spPr>
          </p:pic>
          <p:sp>
            <p:nvSpPr>
              <p:cNvPr id="15" name="Textfeld 14"/>
              <p:cNvSpPr txBox="1"/>
              <p:nvPr/>
            </p:nvSpPr>
            <p:spPr>
              <a:xfrm>
                <a:off x="850900" y="6478347"/>
                <a:ext cx="5133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376CA5"/>
                    </a:solidFill>
                    <a:latin typeface="Arial Narrow"/>
                    <a:cs typeface="Arial Narrow"/>
                  </a:rPr>
                  <a:t>Institut für Wissenschafts- und Technikforschung</a:t>
                </a:r>
                <a:endParaRPr lang="de-DE" sz="2000" b="1" dirty="0">
                  <a:solidFill>
                    <a:srgbClr val="376CA5"/>
                  </a:solidFill>
                  <a:latin typeface="Arial Narrow"/>
                  <a:cs typeface="Arial Narrow"/>
                </a:endParaRPr>
              </a:p>
            </p:txBody>
          </p:sp>
          <p:pic>
            <p:nvPicPr>
              <p:cNvPr id="16" name="Bild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48500" y="6444423"/>
                <a:ext cx="1689100" cy="461640"/>
              </a:xfrm>
              <a:prstGeom prst="rect">
                <a:avLst/>
              </a:prstGeom>
            </p:spPr>
          </p:pic>
          <p:cxnSp>
            <p:nvCxnSpPr>
              <p:cNvPr id="17" name="Gerade Verbindung 16"/>
              <p:cNvCxnSpPr/>
              <p:nvPr/>
            </p:nvCxnSpPr>
            <p:spPr>
              <a:xfrm>
                <a:off x="0" y="6385960"/>
                <a:ext cx="9144000" cy="0"/>
              </a:xfrm>
              <a:prstGeom prst="line">
                <a:avLst/>
              </a:prstGeom>
              <a:ln>
                <a:solidFill>
                  <a:srgbClr val="376C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591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Experiment Lehr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" y="-45149"/>
            <a:ext cx="9521309" cy="6912351"/>
          </a:xfrm>
          <a:prstGeom prst="rect">
            <a:avLst/>
          </a:prstGeom>
        </p:spPr>
      </p:pic>
      <p:grpSp>
        <p:nvGrpSpPr>
          <p:cNvPr id="16" name="Gruppierung 15"/>
          <p:cNvGrpSpPr/>
          <p:nvPr/>
        </p:nvGrpSpPr>
        <p:grpSpPr>
          <a:xfrm>
            <a:off x="0" y="6297438"/>
            <a:ext cx="9144000" cy="558732"/>
            <a:chOff x="0" y="6398660"/>
            <a:chExt cx="9144000" cy="558732"/>
          </a:xfrm>
        </p:grpSpPr>
        <p:sp>
          <p:nvSpPr>
            <p:cNvPr id="17" name="Rechteck 16"/>
            <p:cNvSpPr/>
            <p:nvPr/>
          </p:nvSpPr>
          <p:spPr>
            <a:xfrm>
              <a:off x="0" y="6398660"/>
              <a:ext cx="9144000" cy="558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8" name="Gruppierung 17"/>
            <p:cNvGrpSpPr/>
            <p:nvPr/>
          </p:nvGrpSpPr>
          <p:grpSpPr>
            <a:xfrm>
              <a:off x="0" y="6398660"/>
              <a:ext cx="9144000" cy="520103"/>
              <a:chOff x="0" y="6385960"/>
              <a:chExt cx="9144000" cy="520103"/>
            </a:xfrm>
          </p:grpSpPr>
          <p:pic>
            <p:nvPicPr>
              <p:cNvPr id="19" name="Bild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934" y="6428807"/>
                <a:ext cx="424582" cy="472440"/>
              </a:xfrm>
              <a:prstGeom prst="rect">
                <a:avLst/>
              </a:prstGeom>
            </p:spPr>
          </p:pic>
          <p:sp>
            <p:nvSpPr>
              <p:cNvPr id="20" name="Textfeld 19"/>
              <p:cNvSpPr txBox="1"/>
              <p:nvPr/>
            </p:nvSpPr>
            <p:spPr>
              <a:xfrm>
                <a:off x="850900" y="6478347"/>
                <a:ext cx="5133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rgbClr val="376CA5"/>
                    </a:solidFill>
                    <a:latin typeface="Arial Narrow"/>
                    <a:cs typeface="Arial Narrow"/>
                  </a:rPr>
                  <a:t>Institut für Wissenschafts- und Technikforschung</a:t>
                </a:r>
                <a:endParaRPr lang="de-DE" sz="2000" b="1" dirty="0">
                  <a:solidFill>
                    <a:srgbClr val="376CA5"/>
                  </a:solidFill>
                  <a:latin typeface="Arial Narrow"/>
                  <a:cs typeface="Arial Narrow"/>
                </a:endParaRPr>
              </a:p>
            </p:txBody>
          </p:sp>
          <p:pic>
            <p:nvPicPr>
              <p:cNvPr id="21" name="Bild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8500" y="6444423"/>
                <a:ext cx="1689100" cy="461640"/>
              </a:xfrm>
              <a:prstGeom prst="rect">
                <a:avLst/>
              </a:prstGeom>
            </p:spPr>
          </p:pic>
          <p:cxnSp>
            <p:nvCxnSpPr>
              <p:cNvPr id="22" name="Gerade Verbindung 21"/>
              <p:cNvCxnSpPr/>
              <p:nvPr/>
            </p:nvCxnSpPr>
            <p:spPr>
              <a:xfrm>
                <a:off x="0" y="6385960"/>
                <a:ext cx="9144000" cy="0"/>
              </a:xfrm>
              <a:prstGeom prst="line">
                <a:avLst/>
              </a:prstGeom>
              <a:ln>
                <a:solidFill>
                  <a:srgbClr val="376C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941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Bildschirmpräsentation (4:3)</PresentationFormat>
  <Paragraphs>44</Paragraphs>
  <Slides>7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PowerPoint-Präsentation</vt:lpstr>
      <vt:lpstr>PowerPoint-Präsentation</vt:lpstr>
      <vt:lpstr>Welche Lehre für welche Gesellschaft?</vt:lpstr>
      <vt:lpstr>Welche Lehre für welche Gesellschaft?</vt:lpstr>
      <vt:lpstr>Herausforderung für die Lehre und das Lernen</vt:lpstr>
      <vt:lpstr>Welche Form von Expertise brauchen heutige Gesellschaften? </vt:lpstr>
      <vt:lpstr>PowerPoint-Präsentation</vt:lpstr>
    </vt:vector>
  </TitlesOfParts>
  <Company>Uni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Lehre</dc:title>
  <dc:creator>Ulrike Felt</dc:creator>
  <cp:lastModifiedBy>Aichner, Regina</cp:lastModifiedBy>
  <cp:revision>18</cp:revision>
  <dcterms:created xsi:type="dcterms:W3CDTF">2016-06-12T21:01:25Z</dcterms:created>
  <dcterms:modified xsi:type="dcterms:W3CDTF">2016-06-16T09:58:50Z</dcterms:modified>
</cp:coreProperties>
</file>