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sldIdLst>
    <p:sldId id="262" r:id="rId5"/>
    <p:sldId id="279" r:id="rId6"/>
    <p:sldId id="278" r:id="rId7"/>
    <p:sldId id="277" r:id="rId8"/>
    <p:sldId id="271" r:id="rId9"/>
    <p:sldId id="272" r:id="rId10"/>
    <p:sldId id="273" r:id="rId11"/>
    <p:sldId id="274" r:id="rId12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003064"/>
    <a:srgbClr val="6465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6A3492-DF83-4E44-A02C-5D5DA8416D25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C2EDB72-7E60-49C6-8338-2211778898BD}">
      <dgm:prSet phldrT="[Text]" custT="1"/>
      <dgm:spPr/>
      <dgm:t>
        <a:bodyPr/>
        <a:lstStyle/>
        <a:p>
          <a:r>
            <a:rPr lang="de-DE" sz="2800" kern="1200" dirty="0">
              <a:solidFill>
                <a:schemeClr val="bg1"/>
              </a:solidFill>
              <a:latin typeface="Source Sans Pro Light" panose="020B0403030403020204" pitchFamily="34" charset="0"/>
              <a:ea typeface="+mn-ea"/>
              <a:cs typeface="Avenir Book"/>
            </a:rPr>
            <a:t>Curriculum</a:t>
          </a:r>
        </a:p>
      </dgm:t>
    </dgm:pt>
    <dgm:pt modelId="{A7082BE9-A2E1-4313-AEA9-2939B233D2C5}" type="parTrans" cxnId="{3AE84C60-4122-4614-ADCE-618C7A07BA77}">
      <dgm:prSet/>
      <dgm:spPr/>
      <dgm:t>
        <a:bodyPr/>
        <a:lstStyle/>
        <a:p>
          <a:endParaRPr lang="de-DE"/>
        </a:p>
      </dgm:t>
    </dgm:pt>
    <dgm:pt modelId="{FBA942A7-1C75-4231-B66B-23BE33C58DEB}" type="sibTrans" cxnId="{3AE84C60-4122-4614-ADCE-618C7A07BA77}">
      <dgm:prSet/>
      <dgm:spPr/>
      <dgm:t>
        <a:bodyPr/>
        <a:lstStyle/>
        <a:p>
          <a:endParaRPr lang="de-DE"/>
        </a:p>
      </dgm:t>
    </dgm:pt>
    <dgm:pt modelId="{B67E7EB3-B95C-4C28-A476-4117A3324B9D}">
      <dgm:prSet phldrT="[Text]" custT="1"/>
      <dgm:spPr/>
      <dgm:t>
        <a:bodyPr/>
        <a:lstStyle/>
        <a:p>
          <a:r>
            <a:rPr lang="de-DE" sz="1800" dirty="0">
              <a:latin typeface="Source Sans Pro Light" panose="020B0403030403020204"/>
            </a:rPr>
            <a:t>Entwicklungsteam berücksichtiget:</a:t>
          </a:r>
        </a:p>
        <a:p>
          <a:r>
            <a:rPr lang="de-DE" sz="1800" dirty="0">
              <a:latin typeface="Source Sans Pro Light" panose="020B0403030403020204"/>
            </a:rPr>
            <a:t>Entwicklungen in den Berufsfeldern</a:t>
          </a:r>
        </a:p>
        <a:p>
          <a:r>
            <a:rPr lang="de-DE" sz="1800" dirty="0">
              <a:latin typeface="Source Sans Pro Light" panose="020B0403030403020204"/>
            </a:rPr>
            <a:t>Evaluierungen der Programme</a:t>
          </a:r>
        </a:p>
        <a:p>
          <a:r>
            <a:rPr lang="de-DE" sz="1800" dirty="0">
              <a:solidFill>
                <a:srgbClr val="FF0000"/>
              </a:solidFill>
              <a:latin typeface="Source Sans Pro Light" panose="020B0403030403020204"/>
            </a:rPr>
            <a:t>Freigabe durch das Kollegium</a:t>
          </a:r>
        </a:p>
      </dgm:t>
    </dgm:pt>
    <dgm:pt modelId="{B7FA5D92-8994-4AFB-8A73-53EAE6189B59}" type="parTrans" cxnId="{79DA14FE-D9C9-4A02-9436-AB921FDA8E15}">
      <dgm:prSet/>
      <dgm:spPr/>
      <dgm:t>
        <a:bodyPr/>
        <a:lstStyle/>
        <a:p>
          <a:endParaRPr lang="de-DE"/>
        </a:p>
      </dgm:t>
    </dgm:pt>
    <dgm:pt modelId="{65A3D7C5-B375-4DD3-A04D-31E3C86D4CD6}" type="sibTrans" cxnId="{79DA14FE-D9C9-4A02-9436-AB921FDA8E15}">
      <dgm:prSet/>
      <dgm:spPr/>
      <dgm:t>
        <a:bodyPr/>
        <a:lstStyle/>
        <a:p>
          <a:endParaRPr lang="de-DE"/>
        </a:p>
      </dgm:t>
    </dgm:pt>
    <dgm:pt modelId="{E06FED04-656F-4772-B4F3-443190029D60}">
      <dgm:prSet phldrT="[Text]" custT="1"/>
      <dgm:spPr/>
      <dgm:t>
        <a:bodyPr/>
        <a:lstStyle/>
        <a:p>
          <a:r>
            <a:rPr lang="de-DE" sz="2800" kern="1200" dirty="0">
              <a:solidFill>
                <a:schemeClr val="bg1"/>
              </a:solidFill>
              <a:latin typeface="Source Sans Pro Light" panose="020B0403030403020204" pitchFamily="34" charset="0"/>
              <a:ea typeface="+mn-ea"/>
              <a:cs typeface="Avenir Book"/>
            </a:rPr>
            <a:t>Modulbeschreibung</a:t>
          </a:r>
        </a:p>
      </dgm:t>
    </dgm:pt>
    <dgm:pt modelId="{CFA46B14-7AD2-48E6-95DB-E83AF189A2D3}" type="parTrans" cxnId="{5BE722C9-895B-4F65-B16F-5DBC906FECBF}">
      <dgm:prSet/>
      <dgm:spPr/>
      <dgm:t>
        <a:bodyPr/>
        <a:lstStyle/>
        <a:p>
          <a:endParaRPr lang="de-DE"/>
        </a:p>
      </dgm:t>
    </dgm:pt>
    <dgm:pt modelId="{49BC73C9-8BA2-46B6-A555-988CDDD2A4A9}" type="sibTrans" cxnId="{5BE722C9-895B-4F65-B16F-5DBC906FECBF}">
      <dgm:prSet/>
      <dgm:spPr/>
      <dgm:t>
        <a:bodyPr/>
        <a:lstStyle/>
        <a:p>
          <a:endParaRPr lang="de-DE"/>
        </a:p>
      </dgm:t>
    </dgm:pt>
    <dgm:pt modelId="{462C07F7-01AA-43FD-A39E-86F39FABFF62}">
      <dgm:prSet phldrT="[Text]" custT="1"/>
      <dgm:spPr/>
      <dgm:t>
        <a:bodyPr/>
        <a:lstStyle/>
        <a:p>
          <a:r>
            <a:rPr lang="de-DE" sz="1800" dirty="0">
              <a:latin typeface="Source Sans Pro Light" panose="020B0403030403020204"/>
            </a:rPr>
            <a:t>Curriculum enthält die Modulbeschreibungen und legt fest:</a:t>
          </a:r>
        </a:p>
        <a:p>
          <a:r>
            <a:rPr lang="de-DE" sz="1800" dirty="0">
              <a:latin typeface="Source Sans Pro Light" panose="020B0403030403020204"/>
            </a:rPr>
            <a:t>Kompetenzziele</a:t>
          </a:r>
        </a:p>
        <a:p>
          <a:r>
            <a:rPr lang="de-DE" sz="1800" dirty="0">
              <a:latin typeface="Source Sans Pro Light" panose="020B0403030403020204"/>
            </a:rPr>
            <a:t>Lehrmethoden </a:t>
          </a:r>
        </a:p>
        <a:p>
          <a:r>
            <a:rPr lang="de-DE" sz="1800" dirty="0">
              <a:latin typeface="Source Sans Pro Light" panose="020B0403030403020204"/>
            </a:rPr>
            <a:t>Leistungsüberprüfung</a:t>
          </a:r>
        </a:p>
        <a:p>
          <a:r>
            <a:rPr lang="de-DE" sz="1800" dirty="0">
              <a:latin typeface="Source Sans Pro Light" panose="020B0403030403020204"/>
            </a:rPr>
            <a:t>LE, ECTS, Sprache, etc.</a:t>
          </a:r>
        </a:p>
      </dgm:t>
    </dgm:pt>
    <dgm:pt modelId="{C53C9B02-24EA-474F-B1CD-DBF0D09A9E7A}" type="parTrans" cxnId="{BEE0B5F2-00B9-4CAC-B4B7-B99742904D8F}">
      <dgm:prSet/>
      <dgm:spPr/>
      <dgm:t>
        <a:bodyPr/>
        <a:lstStyle/>
        <a:p>
          <a:endParaRPr lang="de-DE"/>
        </a:p>
      </dgm:t>
    </dgm:pt>
    <dgm:pt modelId="{EE868118-1963-4A0E-AB3F-2239CA9F38B5}" type="sibTrans" cxnId="{BEE0B5F2-00B9-4CAC-B4B7-B99742904D8F}">
      <dgm:prSet/>
      <dgm:spPr/>
      <dgm:t>
        <a:bodyPr/>
        <a:lstStyle/>
        <a:p>
          <a:endParaRPr lang="de-DE"/>
        </a:p>
      </dgm:t>
    </dgm:pt>
    <dgm:pt modelId="{4A950142-6D3C-4515-B7AA-43049DC5A6EE}">
      <dgm:prSet phldrT="[Text]" custT="1"/>
      <dgm:spPr/>
      <dgm:t>
        <a:bodyPr/>
        <a:lstStyle/>
        <a:p>
          <a:r>
            <a:rPr lang="de-DE" sz="2800" kern="1200" dirty="0">
              <a:solidFill>
                <a:schemeClr val="bg1"/>
              </a:solidFill>
              <a:latin typeface="Source Sans Pro Light" panose="020B0403030403020204" pitchFamily="34" charset="0"/>
              <a:ea typeface="+mn-ea"/>
              <a:cs typeface="Avenir Book"/>
            </a:rPr>
            <a:t>Syllabus</a:t>
          </a:r>
        </a:p>
      </dgm:t>
    </dgm:pt>
    <dgm:pt modelId="{EAF7E23C-B818-4E9C-8242-53198227D3FE}" type="parTrans" cxnId="{656E8CB3-EA81-4A7C-BB3C-3C954D9C7B8D}">
      <dgm:prSet/>
      <dgm:spPr/>
      <dgm:t>
        <a:bodyPr/>
        <a:lstStyle/>
        <a:p>
          <a:endParaRPr lang="de-DE"/>
        </a:p>
      </dgm:t>
    </dgm:pt>
    <dgm:pt modelId="{6C534BBB-E53B-423B-9D38-2FA193E19ECC}" type="sibTrans" cxnId="{656E8CB3-EA81-4A7C-BB3C-3C954D9C7B8D}">
      <dgm:prSet/>
      <dgm:spPr/>
      <dgm:t>
        <a:bodyPr/>
        <a:lstStyle/>
        <a:p>
          <a:endParaRPr lang="de-DE"/>
        </a:p>
      </dgm:t>
    </dgm:pt>
    <dgm:pt modelId="{B0E54D16-636D-43A9-AB13-0E3DF60093A4}">
      <dgm:prSet phldrT="[Text]" custT="1"/>
      <dgm:spPr/>
      <dgm:t>
        <a:bodyPr/>
        <a:lstStyle/>
        <a:p>
          <a:r>
            <a:rPr lang="de-DE" sz="1800" dirty="0">
              <a:latin typeface="Source Sans Pro Light" panose="020B0403030403020204"/>
            </a:rPr>
            <a:t>Lektor*innen: Umsetzung für das konkrete Semester</a:t>
          </a:r>
        </a:p>
        <a:p>
          <a:r>
            <a:rPr lang="de-DE" sz="1800" dirty="0">
              <a:solidFill>
                <a:srgbClr val="C00000"/>
              </a:solidFill>
              <a:latin typeface="Source Sans Pro Light" panose="020B0403030403020204"/>
            </a:rPr>
            <a:t>Freigabe durch die akademischen Koordinator*innen  </a:t>
          </a:r>
        </a:p>
      </dgm:t>
    </dgm:pt>
    <dgm:pt modelId="{253C5302-775A-43EA-85A0-B25B80A6C47E}" type="parTrans" cxnId="{4EBE8A20-219F-4D3A-9BB8-949AB4DCF950}">
      <dgm:prSet/>
      <dgm:spPr/>
      <dgm:t>
        <a:bodyPr/>
        <a:lstStyle/>
        <a:p>
          <a:endParaRPr lang="de-DE"/>
        </a:p>
      </dgm:t>
    </dgm:pt>
    <dgm:pt modelId="{5F275C62-256D-4322-BC14-2CEDFC300454}" type="sibTrans" cxnId="{4EBE8A20-219F-4D3A-9BB8-949AB4DCF950}">
      <dgm:prSet/>
      <dgm:spPr/>
      <dgm:t>
        <a:bodyPr/>
        <a:lstStyle/>
        <a:p>
          <a:endParaRPr lang="de-DE"/>
        </a:p>
      </dgm:t>
    </dgm:pt>
    <dgm:pt modelId="{63AF3009-BB99-44AF-99E3-010769EE7B6C}" type="pres">
      <dgm:prSet presAssocID="{786A3492-DF83-4E44-A02C-5D5DA8416D25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047670A3-71F4-4E27-9580-7CCBB4EEFFD0}" type="pres">
      <dgm:prSet presAssocID="{CC2EDB72-7E60-49C6-8338-2211778898BD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FFD06B45-F310-40B8-8511-FBC3B8B7FD8C}" type="pres">
      <dgm:prSet presAssocID="{CC2EDB72-7E60-49C6-8338-2211778898BD}" presName="childText1" presStyleLbl="solidAlignAcc1" presStyleIdx="0" presStyleCnt="3" custScaleY="103477" custLinFactNeighborX="363" custLinFactNeighborY="-8518">
        <dgm:presLayoutVars>
          <dgm:chMax val="0"/>
          <dgm:chPref val="0"/>
          <dgm:bulletEnabled val="1"/>
        </dgm:presLayoutVars>
      </dgm:prSet>
      <dgm:spPr/>
    </dgm:pt>
    <dgm:pt modelId="{B4DBCF5B-A5FF-4E2E-B334-6B90CF3C3C54}" type="pres">
      <dgm:prSet presAssocID="{E06FED04-656F-4772-B4F3-443190029D60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6C4F4263-249F-43FE-A45B-5ED8F3ED8D43}" type="pres">
      <dgm:prSet presAssocID="{E06FED04-656F-4772-B4F3-443190029D60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D7EC6792-711F-4AA2-9FA1-1E7B26AF0156}" type="pres">
      <dgm:prSet presAssocID="{4A950142-6D3C-4515-B7AA-43049DC5A6EE}" presName="parentText3" presStyleLbl="node1" presStyleIdx="2" presStyleCnt="3" custLinFactNeighborX="-174" custLinFactNeighborY="16550">
        <dgm:presLayoutVars>
          <dgm:chMax/>
          <dgm:chPref val="3"/>
          <dgm:bulletEnabled val="1"/>
        </dgm:presLayoutVars>
      </dgm:prSet>
      <dgm:spPr/>
    </dgm:pt>
    <dgm:pt modelId="{85FF38B6-3E16-486C-B3D2-5DFFA7ED962F}" type="pres">
      <dgm:prSet presAssocID="{4A950142-6D3C-4515-B7AA-43049DC5A6EE}" presName="childText3" presStyleLbl="solidAlignAcc1" presStyleIdx="2" presStyleCnt="3" custScaleY="82508">
        <dgm:presLayoutVars>
          <dgm:chMax val="0"/>
          <dgm:chPref val="0"/>
          <dgm:bulletEnabled val="1"/>
        </dgm:presLayoutVars>
      </dgm:prSet>
      <dgm:spPr/>
    </dgm:pt>
  </dgm:ptLst>
  <dgm:cxnLst>
    <dgm:cxn modelId="{4EBE8A20-219F-4D3A-9BB8-949AB4DCF950}" srcId="{4A950142-6D3C-4515-B7AA-43049DC5A6EE}" destId="{B0E54D16-636D-43A9-AB13-0E3DF60093A4}" srcOrd="0" destOrd="0" parTransId="{253C5302-775A-43EA-85A0-B25B80A6C47E}" sibTransId="{5F275C62-256D-4322-BC14-2CEDFC300454}"/>
    <dgm:cxn modelId="{0BBB982B-DFC4-4763-8688-B0763B5BE3A6}" type="presOf" srcId="{462C07F7-01AA-43FD-A39E-86F39FABFF62}" destId="{6C4F4263-249F-43FE-A45B-5ED8F3ED8D43}" srcOrd="0" destOrd="0" presId="urn:microsoft.com/office/officeart/2009/3/layout/IncreasingArrowsProcess"/>
    <dgm:cxn modelId="{3AE84C60-4122-4614-ADCE-618C7A07BA77}" srcId="{786A3492-DF83-4E44-A02C-5D5DA8416D25}" destId="{CC2EDB72-7E60-49C6-8338-2211778898BD}" srcOrd="0" destOrd="0" parTransId="{A7082BE9-A2E1-4313-AEA9-2939B233D2C5}" sibTransId="{FBA942A7-1C75-4231-B66B-23BE33C58DEB}"/>
    <dgm:cxn modelId="{90646F42-D33D-450B-8F51-BBFABE0FFC2C}" type="presOf" srcId="{786A3492-DF83-4E44-A02C-5D5DA8416D25}" destId="{63AF3009-BB99-44AF-99E3-010769EE7B6C}" srcOrd="0" destOrd="0" presId="urn:microsoft.com/office/officeart/2009/3/layout/IncreasingArrowsProcess"/>
    <dgm:cxn modelId="{02503148-26AD-46C5-A715-8F5379E81918}" type="presOf" srcId="{E06FED04-656F-4772-B4F3-443190029D60}" destId="{B4DBCF5B-A5FF-4E2E-B334-6B90CF3C3C54}" srcOrd="0" destOrd="0" presId="urn:microsoft.com/office/officeart/2009/3/layout/IncreasingArrowsProcess"/>
    <dgm:cxn modelId="{91DF1EA0-122C-42C2-8924-D0572ACAC3B9}" type="presOf" srcId="{4A950142-6D3C-4515-B7AA-43049DC5A6EE}" destId="{D7EC6792-711F-4AA2-9FA1-1E7B26AF0156}" srcOrd="0" destOrd="0" presId="urn:microsoft.com/office/officeart/2009/3/layout/IncreasingArrowsProcess"/>
    <dgm:cxn modelId="{8B4A2CA1-20BA-4C16-9425-47EB7A9458FA}" type="presOf" srcId="{B67E7EB3-B95C-4C28-A476-4117A3324B9D}" destId="{FFD06B45-F310-40B8-8511-FBC3B8B7FD8C}" srcOrd="0" destOrd="0" presId="urn:microsoft.com/office/officeart/2009/3/layout/IncreasingArrowsProcess"/>
    <dgm:cxn modelId="{656E8CB3-EA81-4A7C-BB3C-3C954D9C7B8D}" srcId="{786A3492-DF83-4E44-A02C-5D5DA8416D25}" destId="{4A950142-6D3C-4515-B7AA-43049DC5A6EE}" srcOrd="2" destOrd="0" parTransId="{EAF7E23C-B818-4E9C-8242-53198227D3FE}" sibTransId="{6C534BBB-E53B-423B-9D38-2FA193E19ECC}"/>
    <dgm:cxn modelId="{226CC1BE-E00B-4EA7-9CC1-721F171D96F5}" type="presOf" srcId="{B0E54D16-636D-43A9-AB13-0E3DF60093A4}" destId="{85FF38B6-3E16-486C-B3D2-5DFFA7ED962F}" srcOrd="0" destOrd="0" presId="urn:microsoft.com/office/officeart/2009/3/layout/IncreasingArrowsProcess"/>
    <dgm:cxn modelId="{5BE722C9-895B-4F65-B16F-5DBC906FECBF}" srcId="{786A3492-DF83-4E44-A02C-5D5DA8416D25}" destId="{E06FED04-656F-4772-B4F3-443190029D60}" srcOrd="1" destOrd="0" parTransId="{CFA46B14-7AD2-48E6-95DB-E83AF189A2D3}" sibTransId="{49BC73C9-8BA2-46B6-A555-988CDDD2A4A9}"/>
    <dgm:cxn modelId="{1EB87FF1-88F6-4AB8-83A2-06D8EC946AB8}" type="presOf" srcId="{CC2EDB72-7E60-49C6-8338-2211778898BD}" destId="{047670A3-71F4-4E27-9580-7CCBB4EEFFD0}" srcOrd="0" destOrd="0" presId="urn:microsoft.com/office/officeart/2009/3/layout/IncreasingArrowsProcess"/>
    <dgm:cxn modelId="{BEE0B5F2-00B9-4CAC-B4B7-B99742904D8F}" srcId="{E06FED04-656F-4772-B4F3-443190029D60}" destId="{462C07F7-01AA-43FD-A39E-86F39FABFF62}" srcOrd="0" destOrd="0" parTransId="{C53C9B02-24EA-474F-B1CD-DBF0D09A9E7A}" sibTransId="{EE868118-1963-4A0E-AB3F-2239CA9F38B5}"/>
    <dgm:cxn modelId="{79DA14FE-D9C9-4A02-9436-AB921FDA8E15}" srcId="{CC2EDB72-7E60-49C6-8338-2211778898BD}" destId="{B67E7EB3-B95C-4C28-A476-4117A3324B9D}" srcOrd="0" destOrd="0" parTransId="{B7FA5D92-8994-4AFB-8A73-53EAE6189B59}" sibTransId="{65A3D7C5-B375-4DD3-A04D-31E3C86D4CD6}"/>
    <dgm:cxn modelId="{BDFDF708-DE46-41AE-98FB-F2173F55FB16}" type="presParOf" srcId="{63AF3009-BB99-44AF-99E3-010769EE7B6C}" destId="{047670A3-71F4-4E27-9580-7CCBB4EEFFD0}" srcOrd="0" destOrd="0" presId="urn:microsoft.com/office/officeart/2009/3/layout/IncreasingArrowsProcess"/>
    <dgm:cxn modelId="{8B49FFAE-957B-43FE-B4EF-289E0C447E40}" type="presParOf" srcId="{63AF3009-BB99-44AF-99E3-010769EE7B6C}" destId="{FFD06B45-F310-40B8-8511-FBC3B8B7FD8C}" srcOrd="1" destOrd="0" presId="urn:microsoft.com/office/officeart/2009/3/layout/IncreasingArrowsProcess"/>
    <dgm:cxn modelId="{573ED711-1A52-4C90-BFA5-9F30A2A976C2}" type="presParOf" srcId="{63AF3009-BB99-44AF-99E3-010769EE7B6C}" destId="{B4DBCF5B-A5FF-4E2E-B334-6B90CF3C3C54}" srcOrd="2" destOrd="0" presId="urn:microsoft.com/office/officeart/2009/3/layout/IncreasingArrowsProcess"/>
    <dgm:cxn modelId="{A47D778F-6CCA-460A-8203-6600BCD2AB9B}" type="presParOf" srcId="{63AF3009-BB99-44AF-99E3-010769EE7B6C}" destId="{6C4F4263-249F-43FE-A45B-5ED8F3ED8D43}" srcOrd="3" destOrd="0" presId="urn:microsoft.com/office/officeart/2009/3/layout/IncreasingArrowsProcess"/>
    <dgm:cxn modelId="{E15E0131-262D-4000-AE39-0A71B9370560}" type="presParOf" srcId="{63AF3009-BB99-44AF-99E3-010769EE7B6C}" destId="{D7EC6792-711F-4AA2-9FA1-1E7B26AF0156}" srcOrd="4" destOrd="0" presId="urn:microsoft.com/office/officeart/2009/3/layout/IncreasingArrowsProcess"/>
    <dgm:cxn modelId="{3AC35502-5722-448C-9AB1-CE774A8D7151}" type="presParOf" srcId="{63AF3009-BB99-44AF-99E3-010769EE7B6C}" destId="{85FF38B6-3E16-486C-B3D2-5DFFA7ED962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670A3-71F4-4E27-9580-7CCBB4EEFFD0}">
      <dsp:nvSpPr>
        <dsp:cNvPr id="0" name=""/>
        <dsp:cNvSpPr/>
      </dsp:nvSpPr>
      <dsp:spPr>
        <a:xfrm>
          <a:off x="23435" y="300910"/>
          <a:ext cx="8081129" cy="11769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1868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>
              <a:solidFill>
                <a:schemeClr val="bg1"/>
              </a:solidFill>
              <a:latin typeface="Source Sans Pro Light" panose="020B0403030403020204" pitchFamily="34" charset="0"/>
              <a:ea typeface="+mn-ea"/>
              <a:cs typeface="Avenir Book"/>
            </a:rPr>
            <a:t>Curriculum</a:t>
          </a:r>
        </a:p>
      </dsp:txBody>
      <dsp:txXfrm>
        <a:off x="23435" y="595140"/>
        <a:ext cx="7786899" cy="588460"/>
      </dsp:txXfrm>
    </dsp:sp>
    <dsp:sp modelId="{FFD06B45-F310-40B8-8511-FBC3B8B7FD8C}">
      <dsp:nvSpPr>
        <dsp:cNvPr id="0" name=""/>
        <dsp:cNvSpPr/>
      </dsp:nvSpPr>
      <dsp:spPr>
        <a:xfrm>
          <a:off x="32470" y="975951"/>
          <a:ext cx="2488987" cy="23460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Source Sans Pro Light" panose="020B0403030403020204"/>
            </a:rPr>
            <a:t>Entwicklungsteam berücksichtiget: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Source Sans Pro Light" panose="020B0403030403020204"/>
            </a:rPr>
            <a:t>Entwicklungen in den Berufsfeldern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Source Sans Pro Light" panose="020B0403030403020204"/>
            </a:rPr>
            <a:t>Evaluierungen der Programme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rgbClr val="FF0000"/>
              </a:solidFill>
              <a:latin typeface="Source Sans Pro Light" panose="020B0403030403020204"/>
            </a:rPr>
            <a:t>Freigabe durch das Kollegium</a:t>
          </a:r>
        </a:p>
      </dsp:txBody>
      <dsp:txXfrm>
        <a:off x="32470" y="975951"/>
        <a:ext cx="2488987" cy="2346011"/>
      </dsp:txXfrm>
    </dsp:sp>
    <dsp:sp modelId="{B4DBCF5B-A5FF-4E2E-B334-6B90CF3C3C54}">
      <dsp:nvSpPr>
        <dsp:cNvPr id="0" name=""/>
        <dsp:cNvSpPr/>
      </dsp:nvSpPr>
      <dsp:spPr>
        <a:xfrm>
          <a:off x="2512423" y="693216"/>
          <a:ext cx="5592141" cy="11769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1868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>
              <a:solidFill>
                <a:schemeClr val="bg1"/>
              </a:solidFill>
              <a:latin typeface="Source Sans Pro Light" panose="020B0403030403020204" pitchFamily="34" charset="0"/>
              <a:ea typeface="+mn-ea"/>
              <a:cs typeface="Avenir Book"/>
            </a:rPr>
            <a:t>Modulbeschreibung</a:t>
          </a:r>
        </a:p>
      </dsp:txBody>
      <dsp:txXfrm>
        <a:off x="2512423" y="987446"/>
        <a:ext cx="5297911" cy="588460"/>
      </dsp:txXfrm>
    </dsp:sp>
    <dsp:sp modelId="{6C4F4263-249F-43FE-A45B-5ED8F3ED8D43}">
      <dsp:nvSpPr>
        <dsp:cNvPr id="0" name=""/>
        <dsp:cNvSpPr/>
      </dsp:nvSpPr>
      <dsp:spPr>
        <a:xfrm>
          <a:off x="2512423" y="1600792"/>
          <a:ext cx="2488987" cy="22671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Source Sans Pro Light" panose="020B0403030403020204"/>
            </a:rPr>
            <a:t>Curriculum enthält die Modulbeschreibungen und legt fest: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Source Sans Pro Light" panose="020B0403030403020204"/>
            </a:rPr>
            <a:t>Kompetenzziele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Source Sans Pro Light" panose="020B0403030403020204"/>
            </a:rPr>
            <a:t>Lehrmethoden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Source Sans Pro Light" panose="020B0403030403020204"/>
            </a:rPr>
            <a:t>Leistungsüberprüfung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Source Sans Pro Light" panose="020B0403030403020204"/>
            </a:rPr>
            <a:t>LE, ECTS, Sprache, etc.</a:t>
          </a:r>
        </a:p>
      </dsp:txBody>
      <dsp:txXfrm>
        <a:off x="2512423" y="1600792"/>
        <a:ext cx="2488987" cy="2267181"/>
      </dsp:txXfrm>
    </dsp:sp>
    <dsp:sp modelId="{D7EC6792-711F-4AA2-9FA1-1E7B26AF0156}">
      <dsp:nvSpPr>
        <dsp:cNvPr id="0" name=""/>
        <dsp:cNvSpPr/>
      </dsp:nvSpPr>
      <dsp:spPr>
        <a:xfrm>
          <a:off x="4996011" y="1280303"/>
          <a:ext cx="3103153" cy="11769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1868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>
              <a:solidFill>
                <a:schemeClr val="bg1"/>
              </a:solidFill>
              <a:latin typeface="Source Sans Pro Light" panose="020B0403030403020204" pitchFamily="34" charset="0"/>
              <a:ea typeface="+mn-ea"/>
              <a:cs typeface="Avenir Book"/>
            </a:rPr>
            <a:t>Syllabus</a:t>
          </a:r>
        </a:p>
      </dsp:txBody>
      <dsp:txXfrm>
        <a:off x="4996011" y="1574533"/>
        <a:ext cx="2808923" cy="588460"/>
      </dsp:txXfrm>
    </dsp:sp>
    <dsp:sp modelId="{85FF38B6-3E16-486C-B3D2-5DFFA7ED962F}">
      <dsp:nvSpPr>
        <dsp:cNvPr id="0" name=""/>
        <dsp:cNvSpPr/>
      </dsp:nvSpPr>
      <dsp:spPr>
        <a:xfrm>
          <a:off x="5001411" y="2188484"/>
          <a:ext cx="2488987" cy="18432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Source Sans Pro Light" panose="020B0403030403020204"/>
            </a:rPr>
            <a:t>Lektor*innen: Umsetzung für das konkrete Semester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rgbClr val="C00000"/>
              </a:solidFill>
              <a:latin typeface="Source Sans Pro Light" panose="020B0403030403020204"/>
            </a:rPr>
            <a:t>Freigabe durch die akademischen Koordinator*innen  </a:t>
          </a:r>
        </a:p>
      </dsp:txBody>
      <dsp:txXfrm>
        <a:off x="5001411" y="2188484"/>
        <a:ext cx="2488987" cy="1843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A681D-5A78-491B-AE3F-0D1197D38C91}" type="datetimeFigureOut">
              <a:rPr lang="de-DE" smtClean="0"/>
              <a:t>18.05.2021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63CC9-8220-4C52-A2D8-7D6D7A5AC3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57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6522098" y="1"/>
            <a:ext cx="5669902" cy="661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+mj-lt"/>
            </a:endParaRP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6995" y="4719513"/>
            <a:ext cx="2355601" cy="156889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86473" cy="6674775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6522098" y="816418"/>
            <a:ext cx="5150498" cy="2346911"/>
          </a:xfrm>
          <a:noFill/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6000" b="0" spc="0" baseline="0">
                <a:latin typeface="+mj-lt"/>
              </a:defRPr>
            </a:lvl1pPr>
          </a:lstStyle>
          <a:p>
            <a:r>
              <a:rPr lang="de-DE" dirty="0"/>
              <a:t>Hier ist Platz</a:t>
            </a:r>
            <a:br>
              <a:rPr lang="de-DE" dirty="0"/>
            </a:br>
            <a:r>
              <a:rPr lang="de-DE" dirty="0"/>
              <a:t>für eine </a:t>
            </a:r>
            <a:br>
              <a:rPr lang="de-DE" dirty="0"/>
            </a:br>
            <a:r>
              <a:rPr lang="de-DE" dirty="0"/>
              <a:t>Headline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617758" y="3321614"/>
            <a:ext cx="4959178" cy="1072854"/>
          </a:xfrm>
        </p:spPr>
        <p:txBody>
          <a:bodyPr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800" b="0" cap="none" baseline="0">
                <a:solidFill>
                  <a:srgbClr val="00306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Subheadline</a:t>
            </a:r>
          </a:p>
        </p:txBody>
      </p:sp>
    </p:spTree>
    <p:extLst>
      <p:ext uri="{BB962C8B-B14F-4D97-AF65-F5344CB8AC3E}">
        <p14:creationId xmlns:p14="http://schemas.microsoft.com/office/powerpoint/2010/main" val="417967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50605" y="2026508"/>
            <a:ext cx="5220000" cy="4150454"/>
          </a:xfrm>
        </p:spPr>
        <p:txBody>
          <a:bodyPr/>
          <a:lstStyle>
            <a:lvl1pPr marL="228600" indent="-228600">
              <a:buClr>
                <a:srgbClr val="003064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1pPr>
            <a:lvl2pPr marL="685800" indent="-228600">
              <a:buClr>
                <a:srgbClr val="E2001A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1143000" indent="-228600">
              <a:buClrTx/>
              <a:buFont typeface="Symbol" panose="05050102010706020507" pitchFamily="18" charset="2"/>
              <a:buChar char="-"/>
              <a:defRPr>
                <a:latin typeface="+mn-lt"/>
              </a:defRPr>
            </a:lvl3pPr>
            <a:lvl4pPr marL="1600200" indent="-228600">
              <a:buClr>
                <a:srgbClr val="4A2E86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4pPr>
            <a:lvl5pPr marL="2057400" indent="-228600">
              <a:buClr>
                <a:srgbClr val="389D8B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52596" y="2026507"/>
            <a:ext cx="5220000" cy="4150455"/>
          </a:xfrm>
        </p:spPr>
        <p:txBody>
          <a:bodyPr/>
          <a:lstStyle>
            <a:lvl1pPr marL="228600" indent="-228600">
              <a:buClr>
                <a:srgbClr val="003064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1pPr>
            <a:lvl2pPr marL="685800" indent="-228600">
              <a:buClr>
                <a:srgbClr val="E2001A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1143000" indent="-228600">
              <a:buClrTx/>
              <a:buFont typeface="Symbol" panose="05050102010706020507" pitchFamily="18" charset="2"/>
              <a:buChar char="-"/>
              <a:defRPr>
                <a:latin typeface="+mn-lt"/>
              </a:defRPr>
            </a:lvl3pPr>
            <a:lvl4pPr marL="1600200" indent="-228600">
              <a:buClr>
                <a:srgbClr val="4A2E86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4pPr>
            <a:lvl5pPr marL="2057400" indent="-228600">
              <a:buClr>
                <a:srgbClr val="389D8B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435E-1228-4684-804E-84A2E1F876BE}" type="datetime1">
              <a:rPr lang="de-DE" smtClean="0"/>
              <a:t>18.05.2021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führende Fachhochschule für Management &amp; Kommunikation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6B85-B2B2-4509-B830-92A2CE00A0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92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533400"/>
            <a:ext cx="9814035" cy="109537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7" y="2019905"/>
            <a:ext cx="5220000" cy="569949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solidFill>
                  <a:srgbClr val="00306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7" y="2659224"/>
            <a:ext cx="5220000" cy="35304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452596" y="2019905"/>
            <a:ext cx="5220000" cy="569949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00306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452596" y="2659223"/>
            <a:ext cx="5220000" cy="3530439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4AC0-FCA0-4FFD-A95B-E4C062132E9F}" type="datetime1">
              <a:rPr lang="de-DE" smtClean="0"/>
              <a:t>18.05.2021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führende Fachhochschule für Management &amp; Kommunikation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6B85-B2B2-4509-B830-92A2CE00A0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3764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7F97-E443-4F5C-9EF3-811B510B7564}" type="datetime1">
              <a:rPr lang="de-DE" smtClean="0"/>
              <a:t>18.05.2021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führende Fachhochschule für Management &amp; Kommunikation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6B85-B2B2-4509-B830-92A2CE00A0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35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94086" y="528178"/>
            <a:ext cx="3635814" cy="1098603"/>
          </a:xfrm>
        </p:spPr>
        <p:txBody>
          <a:bodyPr anchor="ctr">
            <a:noAutofit/>
          </a:bodyPr>
          <a:lstStyle>
            <a:lvl1pPr>
              <a:defRPr sz="4000"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850604" y="528178"/>
            <a:ext cx="5816118" cy="5612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EF80-AF93-4486-AF9A-0F295A6A1BED}" type="datetime1">
              <a:rPr lang="de-DE" smtClean="0"/>
              <a:t>18.05.2021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führende Fachhochschule für Management &amp; Kommunikation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6B85-B2B2-4509-B830-92A2CE00A00F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6994087" y="2011643"/>
            <a:ext cx="4678510" cy="4129384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488530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Inhaltsplatzhalter 9"/>
          <p:cNvSpPr>
            <a:spLocks noGrp="1"/>
          </p:cNvSpPr>
          <p:nvPr>
            <p:ph sz="quarter" idx="11" hasCustomPrompt="1"/>
          </p:nvPr>
        </p:nvSpPr>
        <p:spPr>
          <a:xfrm>
            <a:off x="658128" y="5901655"/>
            <a:ext cx="6523722" cy="37532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3064"/>
                </a:solidFill>
              </a:defRPr>
            </a:lvl1pPr>
          </a:lstStyle>
          <a:p>
            <a:pPr lvl="0"/>
            <a:r>
              <a:rPr lang="de-DE" dirty="0"/>
              <a:t>servicepoint@fh-wien.ac.at | +43 1 476 77 5744</a:t>
            </a:r>
          </a:p>
        </p:txBody>
      </p:sp>
    </p:spTree>
    <p:extLst>
      <p:ext uri="{BB962C8B-B14F-4D97-AF65-F5344CB8AC3E}">
        <p14:creationId xmlns:p14="http://schemas.microsoft.com/office/powerpoint/2010/main" val="3220952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Inhaltsplatzhalter 9"/>
          <p:cNvSpPr>
            <a:spLocks noGrp="1"/>
          </p:cNvSpPr>
          <p:nvPr>
            <p:ph sz="quarter" idx="11" hasCustomPrompt="1"/>
          </p:nvPr>
        </p:nvSpPr>
        <p:spPr>
          <a:xfrm>
            <a:off x="658128" y="5901655"/>
            <a:ext cx="6523722" cy="37532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3064"/>
                </a:solidFill>
              </a:defRPr>
            </a:lvl1pPr>
          </a:lstStyle>
          <a:p>
            <a:pPr lvl="0"/>
            <a:r>
              <a:rPr lang="de-DE" dirty="0"/>
              <a:t>servicepoint@fh-wien.ac.at | +43 1 476 77 5744</a:t>
            </a:r>
          </a:p>
        </p:txBody>
      </p:sp>
    </p:spTree>
    <p:extLst>
      <p:ext uri="{BB962C8B-B14F-4D97-AF65-F5344CB8AC3E}">
        <p14:creationId xmlns:p14="http://schemas.microsoft.com/office/powerpoint/2010/main" val="80950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inkl. Stö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6522098" y="1"/>
            <a:ext cx="5669902" cy="661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86473" cy="6674775"/>
          </a:xfrm>
          <a:prstGeom prst="rect">
            <a:avLst/>
          </a:prstGeom>
        </p:spPr>
      </p:pic>
      <p:sp>
        <p:nvSpPr>
          <p:cNvPr id="5" name="Ellipse 4"/>
          <p:cNvSpPr/>
          <p:nvPr userDrawn="1"/>
        </p:nvSpPr>
        <p:spPr>
          <a:xfrm>
            <a:off x="5041035" y="4197531"/>
            <a:ext cx="2090876" cy="2090876"/>
          </a:xfrm>
          <a:prstGeom prst="ellipse">
            <a:avLst/>
          </a:prstGeom>
          <a:solidFill>
            <a:srgbClr val="E2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latin typeface="ITC Franklin Gothic BookXCp" panose="020B0508030503020204" pitchFamily="34" charset="0"/>
            </a:endParaRP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353048" y="4488994"/>
            <a:ext cx="1466850" cy="1501259"/>
          </a:xfrm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 dirty="0"/>
              <a:t>Störer:</a:t>
            </a:r>
          </a:p>
          <a:p>
            <a:pPr lvl="0"/>
            <a:r>
              <a:rPr lang="de-DE" dirty="0"/>
              <a:t>Hier ist Platz</a:t>
            </a:r>
          </a:p>
          <a:p>
            <a:pPr lvl="0"/>
            <a:r>
              <a:rPr lang="de-DE" dirty="0"/>
              <a:t>für wichtige</a:t>
            </a:r>
          </a:p>
          <a:p>
            <a:pPr lvl="0"/>
            <a:r>
              <a:rPr lang="de-DE" dirty="0"/>
              <a:t>Infos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6995" y="4719513"/>
            <a:ext cx="2355601" cy="1568893"/>
          </a:xfrm>
          <a:prstGeom prst="rect">
            <a:avLst/>
          </a:prstGeom>
        </p:spPr>
      </p:pic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6522098" y="816418"/>
            <a:ext cx="5150498" cy="2346911"/>
          </a:xfrm>
          <a:noFill/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6000" b="0" spc="0" baseline="0">
                <a:latin typeface="+mj-lt"/>
              </a:defRPr>
            </a:lvl1pPr>
          </a:lstStyle>
          <a:p>
            <a:r>
              <a:rPr lang="de-DE" dirty="0"/>
              <a:t>Hier ist Platz</a:t>
            </a:r>
            <a:br>
              <a:rPr lang="de-DE" dirty="0"/>
            </a:br>
            <a:r>
              <a:rPr lang="de-DE" dirty="0"/>
              <a:t>für eine </a:t>
            </a:r>
            <a:br>
              <a:rPr lang="de-DE" dirty="0"/>
            </a:br>
            <a:r>
              <a:rPr lang="de-DE" dirty="0"/>
              <a:t>Headline</a:t>
            </a:r>
          </a:p>
        </p:txBody>
      </p:sp>
      <p:sp>
        <p:nvSpPr>
          <p:cNvPr id="14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617758" y="3321614"/>
            <a:ext cx="4959178" cy="1072854"/>
          </a:xfrm>
        </p:spPr>
        <p:txBody>
          <a:bodyPr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800" b="0" cap="none" baseline="0">
                <a:solidFill>
                  <a:srgbClr val="00306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Subheadline</a:t>
            </a:r>
          </a:p>
        </p:txBody>
      </p:sp>
    </p:spTree>
    <p:extLst>
      <p:ext uri="{BB962C8B-B14F-4D97-AF65-F5344CB8AC3E}">
        <p14:creationId xmlns:p14="http://schemas.microsoft.com/office/powerpoint/2010/main" val="312186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6522098" y="0"/>
            <a:ext cx="5669902" cy="661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86474" cy="66675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6995" y="4719513"/>
            <a:ext cx="2355601" cy="1568893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6522098" y="816418"/>
            <a:ext cx="5150498" cy="2346911"/>
          </a:xfrm>
          <a:noFill/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6000" b="0" spc="0" baseline="0">
                <a:latin typeface="+mj-lt"/>
              </a:defRPr>
            </a:lvl1pPr>
          </a:lstStyle>
          <a:p>
            <a:r>
              <a:rPr lang="de-DE" dirty="0"/>
              <a:t>Hier ist Platz</a:t>
            </a:r>
            <a:br>
              <a:rPr lang="de-DE" dirty="0"/>
            </a:br>
            <a:r>
              <a:rPr lang="de-DE" dirty="0"/>
              <a:t>für eine </a:t>
            </a:r>
            <a:br>
              <a:rPr lang="de-DE" dirty="0"/>
            </a:br>
            <a:r>
              <a:rPr lang="de-DE" dirty="0"/>
              <a:t>Headline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617758" y="3321614"/>
            <a:ext cx="4959178" cy="1072854"/>
          </a:xfrm>
        </p:spPr>
        <p:txBody>
          <a:bodyPr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800" b="0" cap="none" baseline="0">
                <a:solidFill>
                  <a:srgbClr val="00306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Subheadline</a:t>
            </a:r>
          </a:p>
        </p:txBody>
      </p:sp>
    </p:spTree>
    <p:extLst>
      <p:ext uri="{BB962C8B-B14F-4D97-AF65-F5344CB8AC3E}">
        <p14:creationId xmlns:p14="http://schemas.microsoft.com/office/powerpoint/2010/main" val="266910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6522098" y="0"/>
            <a:ext cx="5669902" cy="661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86474" cy="6667500"/>
          </a:xfrm>
          <a:prstGeom prst="rect">
            <a:avLst/>
          </a:prstGeom>
        </p:spPr>
      </p:pic>
      <p:sp>
        <p:nvSpPr>
          <p:cNvPr id="7" name="Ellipse 6"/>
          <p:cNvSpPr/>
          <p:nvPr userDrawn="1"/>
        </p:nvSpPr>
        <p:spPr>
          <a:xfrm>
            <a:off x="5041035" y="4197531"/>
            <a:ext cx="2090876" cy="2090876"/>
          </a:xfrm>
          <a:prstGeom prst="ellipse">
            <a:avLst/>
          </a:prstGeom>
          <a:solidFill>
            <a:srgbClr val="E2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latin typeface="ITC Franklin Gothic BookXCp" panose="020B0508030503020204" pitchFamily="34" charset="0"/>
            </a:endParaRP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353048" y="4488994"/>
            <a:ext cx="1466850" cy="1501259"/>
          </a:xfrm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 dirty="0"/>
              <a:t>Störer:</a:t>
            </a:r>
          </a:p>
          <a:p>
            <a:pPr lvl="0"/>
            <a:r>
              <a:rPr lang="de-DE" dirty="0"/>
              <a:t>Hier ist Platz</a:t>
            </a:r>
          </a:p>
          <a:p>
            <a:pPr lvl="0"/>
            <a:r>
              <a:rPr lang="de-DE" dirty="0"/>
              <a:t>für wichtige</a:t>
            </a:r>
          </a:p>
          <a:p>
            <a:pPr lvl="0"/>
            <a:r>
              <a:rPr lang="de-DE" dirty="0"/>
              <a:t>Infos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6995" y="4719513"/>
            <a:ext cx="2355601" cy="1568893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6522098" y="816418"/>
            <a:ext cx="5150498" cy="2346911"/>
          </a:xfrm>
          <a:noFill/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6000" b="0" spc="0" baseline="0">
                <a:latin typeface="+mj-lt"/>
              </a:defRPr>
            </a:lvl1pPr>
          </a:lstStyle>
          <a:p>
            <a:r>
              <a:rPr lang="de-DE" dirty="0"/>
              <a:t>Hier ist Platz</a:t>
            </a:r>
            <a:br>
              <a:rPr lang="de-DE" dirty="0"/>
            </a:br>
            <a:r>
              <a:rPr lang="de-DE" dirty="0"/>
              <a:t>für eine </a:t>
            </a:r>
            <a:br>
              <a:rPr lang="de-DE" dirty="0"/>
            </a:br>
            <a:r>
              <a:rPr lang="de-DE" dirty="0"/>
              <a:t>Headline</a:t>
            </a:r>
          </a:p>
        </p:txBody>
      </p:sp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617758" y="3321614"/>
            <a:ext cx="4959178" cy="1072854"/>
          </a:xfrm>
        </p:spPr>
        <p:txBody>
          <a:bodyPr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800" b="0" cap="none" baseline="0">
                <a:solidFill>
                  <a:srgbClr val="00306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Subheadline</a:t>
            </a:r>
          </a:p>
        </p:txBody>
      </p:sp>
    </p:spTree>
    <p:extLst>
      <p:ext uri="{BB962C8B-B14F-4D97-AF65-F5344CB8AC3E}">
        <p14:creationId xmlns:p14="http://schemas.microsoft.com/office/powerpoint/2010/main" val="177587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6522098" y="0"/>
            <a:ext cx="5669902" cy="661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648"/>
            <a:ext cx="6086473" cy="668114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6995" y="4719513"/>
            <a:ext cx="2355601" cy="1568893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6522098" y="816418"/>
            <a:ext cx="5150498" cy="2346911"/>
          </a:xfrm>
          <a:noFill/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6000" b="0" spc="0" baseline="0">
                <a:latin typeface="+mj-lt"/>
              </a:defRPr>
            </a:lvl1pPr>
          </a:lstStyle>
          <a:p>
            <a:r>
              <a:rPr lang="de-DE" dirty="0"/>
              <a:t>Hier ist Platz</a:t>
            </a:r>
            <a:br>
              <a:rPr lang="de-DE" dirty="0"/>
            </a:br>
            <a:r>
              <a:rPr lang="de-DE" dirty="0"/>
              <a:t>für eine </a:t>
            </a:r>
            <a:br>
              <a:rPr lang="de-DE" dirty="0"/>
            </a:br>
            <a:r>
              <a:rPr lang="de-DE" dirty="0"/>
              <a:t>Headline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617758" y="3321614"/>
            <a:ext cx="4959178" cy="1072854"/>
          </a:xfrm>
        </p:spPr>
        <p:txBody>
          <a:bodyPr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800" b="0" cap="none" baseline="0">
                <a:solidFill>
                  <a:srgbClr val="00306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Subheadline</a:t>
            </a:r>
          </a:p>
        </p:txBody>
      </p:sp>
    </p:spTree>
    <p:extLst>
      <p:ext uri="{BB962C8B-B14F-4D97-AF65-F5344CB8AC3E}">
        <p14:creationId xmlns:p14="http://schemas.microsoft.com/office/powerpoint/2010/main" val="419071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648"/>
            <a:ext cx="6086473" cy="6681148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6522098" y="0"/>
            <a:ext cx="5669902" cy="661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 userDrawn="1"/>
        </p:nvSpPr>
        <p:spPr>
          <a:xfrm>
            <a:off x="5041035" y="4197531"/>
            <a:ext cx="2090876" cy="2090876"/>
          </a:xfrm>
          <a:prstGeom prst="ellipse">
            <a:avLst/>
          </a:prstGeom>
          <a:solidFill>
            <a:srgbClr val="E2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latin typeface="ITC Franklin Gothic BookXCp" panose="020B0508030503020204" pitchFamily="34" charset="0"/>
            </a:endParaRP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353048" y="4488994"/>
            <a:ext cx="1466850" cy="1501259"/>
          </a:xfrm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 dirty="0"/>
              <a:t>Störer:</a:t>
            </a:r>
          </a:p>
          <a:p>
            <a:pPr lvl="0"/>
            <a:r>
              <a:rPr lang="de-DE" dirty="0"/>
              <a:t>Hier ist Platz</a:t>
            </a:r>
          </a:p>
          <a:p>
            <a:pPr lvl="0"/>
            <a:r>
              <a:rPr lang="de-DE" dirty="0"/>
              <a:t>für wichtige</a:t>
            </a:r>
          </a:p>
          <a:p>
            <a:pPr lvl="0"/>
            <a:r>
              <a:rPr lang="de-DE" dirty="0"/>
              <a:t>Infos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6995" y="4719513"/>
            <a:ext cx="2355601" cy="1568893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6522098" y="816418"/>
            <a:ext cx="5150498" cy="2346911"/>
          </a:xfrm>
          <a:noFill/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6000" b="0" spc="0" baseline="0">
                <a:latin typeface="+mj-lt"/>
              </a:defRPr>
            </a:lvl1pPr>
          </a:lstStyle>
          <a:p>
            <a:r>
              <a:rPr lang="de-DE" dirty="0"/>
              <a:t>Hier ist Platz</a:t>
            </a:r>
            <a:br>
              <a:rPr lang="de-DE" dirty="0"/>
            </a:br>
            <a:r>
              <a:rPr lang="de-DE" dirty="0"/>
              <a:t>für eine </a:t>
            </a:r>
            <a:br>
              <a:rPr lang="de-DE" dirty="0"/>
            </a:br>
            <a:r>
              <a:rPr lang="de-DE" dirty="0"/>
              <a:t>Headline</a:t>
            </a:r>
          </a:p>
        </p:txBody>
      </p:sp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617758" y="3321614"/>
            <a:ext cx="4959178" cy="1072854"/>
          </a:xfrm>
        </p:spPr>
        <p:txBody>
          <a:bodyPr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800" b="0" cap="none" baseline="0">
                <a:solidFill>
                  <a:srgbClr val="00306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Subheadline</a:t>
            </a:r>
          </a:p>
        </p:txBody>
      </p:sp>
    </p:spTree>
    <p:extLst>
      <p:ext uri="{BB962C8B-B14F-4D97-AF65-F5344CB8AC3E}">
        <p14:creationId xmlns:p14="http://schemas.microsoft.com/office/powerpoint/2010/main" val="6200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Farbstr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974"/>
            <a:ext cx="12206177" cy="68659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50605" y="1090538"/>
            <a:ext cx="10821991" cy="2501159"/>
          </a:xfrm>
          <a:noFill/>
        </p:spPr>
        <p:txBody>
          <a:bodyPr anchor="t">
            <a:noAutofit/>
          </a:bodyPr>
          <a:lstStyle>
            <a:lvl1pPr algn="l">
              <a:lnSpc>
                <a:spcPct val="75000"/>
              </a:lnSpc>
              <a:defRPr sz="72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Hier ist Platz</a:t>
            </a:r>
            <a:br>
              <a:rPr lang="de-DE" dirty="0"/>
            </a:br>
            <a:r>
              <a:rPr lang="de-DE" dirty="0"/>
              <a:t>für eine dreizeilige</a:t>
            </a:r>
            <a:br>
              <a:rPr lang="de-DE" dirty="0"/>
            </a:br>
            <a:r>
              <a:rPr lang="de-DE" dirty="0"/>
              <a:t>Headline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47351" y="4190739"/>
            <a:ext cx="6625426" cy="1857375"/>
          </a:xfrm>
        </p:spPr>
        <p:txBody>
          <a:bodyPr>
            <a:normAutofit/>
          </a:bodyPr>
          <a:lstStyle>
            <a:lvl1pPr marL="0" indent="0" algn="l">
              <a:lnSpc>
                <a:spcPct val="75000"/>
              </a:lnSpc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Subheadline</a:t>
            </a:r>
          </a:p>
        </p:txBody>
      </p:sp>
    </p:spTree>
    <p:extLst>
      <p:ext uri="{BB962C8B-B14F-4D97-AF65-F5344CB8AC3E}">
        <p14:creationId xmlns:p14="http://schemas.microsoft.com/office/powerpoint/2010/main" val="314597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50604" y="2062065"/>
            <a:ext cx="10821992" cy="1298607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000" b="0">
                <a:latin typeface="+mj-lt"/>
              </a:defRPr>
            </a:lvl1pPr>
          </a:lstStyle>
          <a:p>
            <a:r>
              <a:rPr lang="de-DE" dirty="0"/>
              <a:t>Kapitel Zwischenüberschrift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50604" y="3490070"/>
            <a:ext cx="10821992" cy="1819047"/>
          </a:xfrm>
        </p:spPr>
        <p:txBody>
          <a:bodyPr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800" cap="none" baseline="0">
                <a:solidFill>
                  <a:srgbClr val="00306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Subheadline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E960-89DA-4FA3-9CB9-C29EE3021303}" type="datetime1">
              <a:rPr lang="de-DE" smtClean="0"/>
              <a:t>18.05.2021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führende Fachhochschule für Management &amp; Kommunikation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6B85-B2B2-4509-B830-92A2CE00A0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20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>
            <a:lvl1pPr marL="228600" indent="-228600">
              <a:buClr>
                <a:srgbClr val="003064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1pPr>
            <a:lvl2pPr marL="685800" indent="-228600">
              <a:buClr>
                <a:srgbClr val="E2001A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1143000" indent="-228600">
              <a:buClrTx/>
              <a:buFont typeface="Symbol" panose="05050102010706020507" pitchFamily="18" charset="2"/>
              <a:buChar char="-"/>
              <a:defRPr>
                <a:latin typeface="+mn-lt"/>
              </a:defRPr>
            </a:lvl3pPr>
            <a:lvl4pPr marL="1600200" indent="-228600">
              <a:buClr>
                <a:srgbClr val="4A2E86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4pPr>
            <a:lvl5pPr marL="2057400" indent="-228600">
              <a:buClr>
                <a:srgbClr val="389D8B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838A4-29A1-4682-814B-BFD3BB61D34D}" type="datetime1">
              <a:rPr lang="de-DE" smtClean="0"/>
              <a:t>18.05.2021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führende Fachhochschule für Management &amp; Kommunikation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6B85-B2B2-4509-B830-92A2CE00A0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370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50604" y="551935"/>
            <a:ext cx="9795625" cy="1063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50604" y="2026507"/>
            <a:ext cx="10821991" cy="4150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50604" y="6356349"/>
            <a:ext cx="2387118" cy="2915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46567"/>
                </a:solidFill>
                <a:latin typeface="Franklin Gothic Book" panose="020B0503020102020204" pitchFamily="34" charset="0"/>
              </a:defRPr>
            </a:lvl1pPr>
          </a:lstStyle>
          <a:p>
            <a:fld id="{0ACC0060-1C1B-43F8-ABB1-D65BCA5A9E55}" type="datetime1">
              <a:rPr lang="de-DE" smtClean="0"/>
              <a:t>18.05.2021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25025" y="6356350"/>
            <a:ext cx="4677749" cy="2915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46567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de-DE" dirty="0"/>
              <a:t>Die führende Fachhochschule für Management &amp; Kommunikation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29396" y="6349220"/>
            <a:ext cx="2743200" cy="2915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46567"/>
                </a:solidFill>
                <a:latin typeface="Franklin Gothic Book" panose="020B0503020102020204" pitchFamily="34" charset="0"/>
              </a:defRPr>
            </a:lvl1pPr>
          </a:lstStyle>
          <a:p>
            <a:fld id="{23386B85-B2B2-4509-B830-92A2CE00A00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460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4" r:id="rId3"/>
    <p:sldLayoutId id="2147483665" r:id="rId4"/>
    <p:sldLayoutId id="2147483666" r:id="rId5"/>
    <p:sldLayoutId id="2147483667" r:id="rId6"/>
    <p:sldLayoutId id="2147483663" r:id="rId7"/>
    <p:sldLayoutId id="2147483660" r:id="rId8"/>
    <p:sldLayoutId id="2147483650" r:id="rId9"/>
    <p:sldLayoutId id="2147483652" r:id="rId10"/>
    <p:sldLayoutId id="2147483653" r:id="rId11"/>
    <p:sldLayoutId id="2147483654" r:id="rId12"/>
    <p:sldLayoutId id="2147483657" r:id="rId13"/>
    <p:sldLayoutId id="2147483655" r:id="rId14"/>
    <p:sldLayoutId id="2147483662" r:id="rId15"/>
  </p:sldLayoutIdLst>
  <p:hf hdr="0" dt="0"/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4000" b="0" kern="1200">
          <a:solidFill>
            <a:srgbClr val="00306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3064"/>
        </a:buClr>
        <a:buFont typeface="Wingdings" panose="05000000000000000000" pitchFamily="2" charset="2"/>
        <a:buChar char="§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2001A"/>
        </a:buClr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Symbol" panose="05050102010706020507" pitchFamily="18" charset="2"/>
        <a:buChar char="-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A2E86"/>
        </a:buClr>
        <a:buFont typeface="Wingdings" panose="05000000000000000000" pitchFamily="2" charset="2"/>
        <a:buChar char="§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89D8B"/>
        </a:buClr>
        <a:buFont typeface="Wingdings" panose="05000000000000000000" pitchFamily="2" charset="2"/>
        <a:buChar char="§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mair@fh-wien.ac.at" TargetMode="External"/><Relationship Id="rId2" Type="http://schemas.openxmlformats.org/officeDocument/2006/relationships/hyperlink" Target="mailto:olivia.vrabl@univie.ac.at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3819" y="381743"/>
            <a:ext cx="11261386" cy="1079133"/>
          </a:xfrm>
        </p:spPr>
        <p:txBody>
          <a:bodyPr/>
          <a:lstStyle/>
          <a:p>
            <a:pPr algn="ctr"/>
            <a:r>
              <a:rPr lang="de-DE" sz="60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3.</a:t>
            </a:r>
            <a:r>
              <a:rPr lang="de-DE" sz="6000" dirty="0">
                <a:latin typeface="Source Sans Pro Light" panose="020B0403030403020204" pitchFamily="34" charset="0"/>
                <a:ea typeface="+mn-ea"/>
                <a:cs typeface="Avenir Book"/>
              </a:rPr>
              <a:t> Dialog zur hochschulischen Lehre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9035" y="1969478"/>
            <a:ext cx="11773576" cy="4366394"/>
          </a:xfrm>
        </p:spPr>
        <p:txBody>
          <a:bodyPr>
            <a:normAutofit fontScale="92500"/>
          </a:bodyPr>
          <a:lstStyle/>
          <a:p>
            <a:r>
              <a:rPr lang="de-DE" sz="6500" b="1" dirty="0">
                <a:latin typeface="Source Sans Pro Light" panose="020B0403030403020204" pitchFamily="34" charset="0"/>
                <a:cs typeface="Avenir Book"/>
              </a:rPr>
              <a:t>Die Formel KÖNNEN-PRÜFEN-ÜBEN</a:t>
            </a:r>
          </a:p>
          <a:p>
            <a:r>
              <a:rPr lang="de-DE" sz="3500" dirty="0">
                <a:latin typeface="Source Sans Pro Light" panose="020B0403030403020204" pitchFamily="34" charset="0"/>
                <a:cs typeface="Avenir Book"/>
              </a:rPr>
              <a:t>Ein web-</a:t>
            </a:r>
            <a:r>
              <a:rPr lang="de-DE" sz="3500" dirty="0" err="1">
                <a:latin typeface="Source Sans Pro Light" panose="020B0403030403020204" pitchFamily="34" charset="0"/>
                <a:cs typeface="Avenir Book"/>
              </a:rPr>
              <a:t>based</a:t>
            </a:r>
            <a:r>
              <a:rPr lang="de-DE" sz="3500" dirty="0">
                <a:latin typeface="Source Sans Pro Light" panose="020B0403030403020204" pitchFamily="34" charset="0"/>
                <a:cs typeface="Avenir Book"/>
              </a:rPr>
              <a:t> Training zur Erarbeitung des </a:t>
            </a:r>
            <a:r>
              <a:rPr lang="de-DE" sz="3500" dirty="0" err="1">
                <a:latin typeface="Source Sans Pro Light" panose="020B0403030403020204" pitchFamily="34" charset="0"/>
                <a:cs typeface="Avenir Book"/>
              </a:rPr>
              <a:t>Constructive</a:t>
            </a:r>
            <a:r>
              <a:rPr lang="de-DE" sz="3500" dirty="0">
                <a:latin typeface="Source Sans Pro Light" panose="020B0403030403020204" pitchFamily="34" charset="0"/>
                <a:cs typeface="Avenir Book"/>
              </a:rPr>
              <a:t> </a:t>
            </a:r>
            <a:r>
              <a:rPr lang="de-DE" sz="3500" dirty="0" err="1">
                <a:latin typeface="Source Sans Pro Light" panose="020B0403030403020204" pitchFamily="34" charset="0"/>
                <a:cs typeface="Avenir Book"/>
              </a:rPr>
              <a:t>Alignments</a:t>
            </a:r>
            <a:endParaRPr lang="de-DE" sz="3500" dirty="0">
              <a:latin typeface="Source Sans Pro Light" panose="020B0403030403020204" pitchFamily="34" charset="0"/>
              <a:cs typeface="Avenir Book"/>
            </a:endParaRPr>
          </a:p>
          <a:p>
            <a:endParaRPr lang="de-DE" b="1" dirty="0"/>
          </a:p>
          <a:p>
            <a:pPr>
              <a:spcBef>
                <a:spcPts val="0"/>
              </a:spcBef>
            </a:pPr>
            <a:r>
              <a:rPr lang="de-DE" dirty="0" err="1">
                <a:latin typeface="Source Sans Pro Light" panose="020B0403030403020204" pitchFamily="34" charset="0"/>
                <a:cs typeface="Avenir Book"/>
              </a:rPr>
              <a:t>MMag</a:t>
            </a:r>
            <a:r>
              <a:rPr lang="de-DE" dirty="0">
                <a:latin typeface="Source Sans Pro Light" panose="020B0403030403020204" pitchFamily="34" charset="0"/>
                <a:cs typeface="Avenir Book"/>
              </a:rPr>
              <a:t>. Dr. Olivia Vrabl</a:t>
            </a:r>
          </a:p>
          <a:p>
            <a:pPr>
              <a:spcBef>
                <a:spcPts val="0"/>
              </a:spcBef>
            </a:pPr>
            <a:r>
              <a:rPr lang="de-DE" sz="2600" dirty="0">
                <a:latin typeface="Source Sans Pro Light" panose="020B0403030403020204" pitchFamily="34" charset="0"/>
                <a:cs typeface="Avenir Book"/>
                <a:hlinkClick r:id="rId2"/>
              </a:rPr>
              <a:t>olivia.vrabl@univie.ac.at</a:t>
            </a:r>
            <a:r>
              <a:rPr lang="de-DE" dirty="0">
                <a:latin typeface="Source Sans Pro Light" panose="020B0403030403020204" pitchFamily="34" charset="0"/>
                <a:cs typeface="Avenir Book"/>
              </a:rPr>
              <a:t> </a:t>
            </a:r>
          </a:p>
          <a:p>
            <a:r>
              <a:rPr lang="de-DE" dirty="0">
                <a:latin typeface="Source Sans Pro Light" panose="020B0403030403020204" pitchFamily="34" charset="0"/>
                <a:cs typeface="Avenir Book"/>
              </a:rPr>
              <a:t>FH Prof. </a:t>
            </a:r>
            <a:r>
              <a:rPr lang="de-DE" dirty="0" err="1">
                <a:latin typeface="Source Sans Pro Light" panose="020B0403030403020204" pitchFamily="34" charset="0"/>
                <a:cs typeface="Avenir Book"/>
              </a:rPr>
              <a:t>Mag.Michael</a:t>
            </a:r>
            <a:r>
              <a:rPr lang="de-DE" dirty="0">
                <a:latin typeface="Source Sans Pro Light" panose="020B0403030403020204" pitchFamily="34" charset="0"/>
                <a:cs typeface="Avenir Book"/>
              </a:rPr>
              <a:t> Mair</a:t>
            </a:r>
            <a:endParaRPr lang="de-DE" b="1" dirty="0"/>
          </a:p>
          <a:p>
            <a:r>
              <a:rPr lang="de-DE" sz="2600" dirty="0">
                <a:latin typeface="Source Sans Pro Light" panose="020B0403030403020204" pitchFamily="34" charset="0"/>
                <a:cs typeface="Avenir Book"/>
                <a:hlinkClick r:id="rId3"/>
              </a:rPr>
              <a:t>michael.mair@fh-wien.ac.at</a:t>
            </a:r>
            <a:endParaRPr lang="de-DE" sz="2600" b="1" dirty="0"/>
          </a:p>
          <a:p>
            <a:endParaRPr lang="de-DE" b="1" dirty="0"/>
          </a:p>
          <a:p>
            <a:r>
              <a:rPr lang="de-DE" sz="2800" dirty="0">
                <a:latin typeface="Source Sans Pro Light" panose="020B0403030403020204" pitchFamily="34" charset="0"/>
                <a:cs typeface="Avenir Book"/>
              </a:rPr>
              <a:t>18. Mai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176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b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+mn-ea"/>
                <a:cs typeface="Avenir Book"/>
              </a:rPr>
              <a:t>Ausgangssituation: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2903" y="2684771"/>
            <a:ext cx="10821991" cy="2841057"/>
          </a:xfrm>
        </p:spPr>
        <p:txBody>
          <a:bodyPr>
            <a:normAutofit/>
          </a:bodyPr>
          <a:lstStyle/>
          <a:p>
            <a:r>
              <a:rPr lang="de-DE" b="1" dirty="0">
                <a:latin typeface="Source Sans Pro Light" panose="020B0403030403020204" pitchFamily="34" charset="0"/>
                <a:cs typeface="Avenir Book"/>
              </a:rPr>
              <a:t>Die FHWien der WKW ist Österreichs führende Fachhochschule für Management und Kommunikation. </a:t>
            </a:r>
          </a:p>
          <a:p>
            <a:pPr lvl="1"/>
            <a:r>
              <a:rPr lang="de-DE" sz="2800" dirty="0">
                <a:latin typeface="Source Sans Pro Light" panose="020B0403030403020204" pitchFamily="34" charset="0"/>
                <a:cs typeface="Avenir Book"/>
              </a:rPr>
              <a:t>10 Bachelor-Studiengänge, 8 Master-Studiengänge, 19 Weiterbildungsprogramme</a:t>
            </a:r>
          </a:p>
          <a:p>
            <a:pPr lvl="1"/>
            <a:r>
              <a:rPr lang="de-DE" sz="2800" dirty="0">
                <a:latin typeface="Source Sans Pro Light" panose="020B0403030403020204" pitchFamily="34" charset="0"/>
                <a:cs typeface="Avenir Book"/>
              </a:rPr>
              <a:t>1.058 Lehrende, davon 988 </a:t>
            </a:r>
            <a:r>
              <a:rPr lang="de-DE" sz="2800" dirty="0" err="1">
                <a:latin typeface="Source Sans Pro Light" panose="020B0403030403020204" pitchFamily="34" charset="0"/>
                <a:cs typeface="Avenir Book"/>
              </a:rPr>
              <a:t>Berufsfeldexpert</a:t>
            </a:r>
            <a:r>
              <a:rPr lang="de-DE" sz="2800" dirty="0">
                <a:latin typeface="Source Sans Pro Light" panose="020B0403030403020204" pitchFamily="34" charset="0"/>
                <a:cs typeface="Avenir Book"/>
              </a:rPr>
              <a:t>*innen</a:t>
            </a:r>
          </a:p>
          <a:p>
            <a:r>
              <a:rPr lang="de-DE" sz="3200" b="1" dirty="0">
                <a:latin typeface="Source Sans Pro Light" panose="020B0403030403020204" pitchFamily="34" charset="0"/>
                <a:cs typeface="Avenir Book"/>
              </a:rPr>
              <a:t>Regelmäßige </a:t>
            </a:r>
            <a:r>
              <a:rPr lang="de-DE" sz="3200" b="1" dirty="0" err="1">
                <a:latin typeface="Source Sans Pro Light" panose="020B0403030403020204" pitchFamily="34" charset="0"/>
                <a:cs typeface="Avenir Book"/>
              </a:rPr>
              <a:t>Curriculumentwicklung</a:t>
            </a:r>
            <a:r>
              <a:rPr lang="de-DE" sz="3200" b="1" dirty="0">
                <a:latin typeface="Source Sans Pro Light" panose="020B0403030403020204" pitchFamily="34" charset="0"/>
                <a:cs typeface="Avenir Book"/>
              </a:rPr>
              <a:t> in den Studienbereichen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führende Fachhochschule für Management &amp; Kommunikation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6B85-B2B2-4509-B830-92A2CE00A00F}" type="slidenum">
              <a:rPr lang="de-DE" smtClean="0"/>
              <a:t>2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738" y="324420"/>
            <a:ext cx="4074938" cy="152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43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b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+mn-ea"/>
                <a:cs typeface="Avenir Book"/>
              </a:rPr>
              <a:t>Ausgangssituation: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führende Fachhochschule für Management &amp; Kommunikation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6B85-B2B2-4509-B830-92A2CE00A00F}" type="slidenum">
              <a:rPr lang="de-DE" smtClean="0"/>
              <a:t>3</a:t>
            </a:fld>
            <a:endParaRPr lang="de-DE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81915560"/>
              </p:ext>
            </p:extLst>
          </p:nvPr>
        </p:nvGraphicFramePr>
        <p:xfrm>
          <a:off x="1791854" y="1785036"/>
          <a:ext cx="8128000" cy="4332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Grafi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0734" y="108044"/>
            <a:ext cx="4761372" cy="174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03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b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+mn-ea"/>
                <a:cs typeface="Avenir Book"/>
              </a:rPr>
              <a:t>Projekt „Web-</a:t>
            </a:r>
            <a:r>
              <a:rPr lang="de-DE" sz="4400" b="1" dirty="0" err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+mn-ea"/>
                <a:cs typeface="Avenir Book"/>
              </a:rPr>
              <a:t>Based</a:t>
            </a:r>
            <a:r>
              <a:rPr lang="de-DE" sz="4400" b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+mn-ea"/>
                <a:cs typeface="Avenir Book"/>
              </a:rPr>
              <a:t> Training“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2904" y="1718100"/>
            <a:ext cx="8896896" cy="4150455"/>
          </a:xfrm>
        </p:spPr>
        <p:txBody>
          <a:bodyPr>
            <a:normAutofit fontScale="85000" lnSpcReduction="20000"/>
          </a:bodyPr>
          <a:lstStyle/>
          <a:p>
            <a:r>
              <a:rPr lang="de-DE" dirty="0">
                <a:latin typeface="Source Sans Pro Light" panose="020B0403030403020204" pitchFamily="34" charset="0"/>
                <a:cs typeface="Avenir Book"/>
              </a:rPr>
              <a:t>Teaching 1: Web-</a:t>
            </a:r>
            <a:r>
              <a:rPr lang="de-DE" dirty="0" err="1">
                <a:latin typeface="Source Sans Pro Light" panose="020B0403030403020204" pitchFamily="34" charset="0"/>
                <a:cs typeface="Avenir Book"/>
              </a:rPr>
              <a:t>Based</a:t>
            </a:r>
            <a:r>
              <a:rPr lang="de-DE" dirty="0">
                <a:latin typeface="Source Sans Pro Light" panose="020B0403030403020204" pitchFamily="34" charset="0"/>
                <a:cs typeface="Avenir Book"/>
              </a:rPr>
              <a:t> Training</a:t>
            </a:r>
          </a:p>
          <a:p>
            <a:pPr lvl="1"/>
            <a:r>
              <a:rPr lang="de-DE" sz="2100" b="1" dirty="0">
                <a:latin typeface="Source Sans Pro Light" panose="020B0403030403020204" pitchFamily="34" charset="0"/>
                <a:cs typeface="Avenir Book"/>
              </a:rPr>
              <a:t>Inhalte: </a:t>
            </a:r>
            <a:r>
              <a:rPr lang="de-DE" sz="2100" dirty="0" err="1">
                <a:latin typeface="Source Sans Pro Light" panose="020B0403030403020204" pitchFamily="34" charset="0"/>
                <a:cs typeface="Avenir Book"/>
              </a:rPr>
              <a:t>Constructive</a:t>
            </a:r>
            <a:r>
              <a:rPr lang="de-DE" sz="2100" dirty="0">
                <a:latin typeface="Source Sans Pro Light" panose="020B0403030403020204" pitchFamily="34" charset="0"/>
                <a:cs typeface="Avenir Book"/>
              </a:rPr>
              <a:t> </a:t>
            </a:r>
            <a:r>
              <a:rPr lang="de-DE" sz="2100" dirty="0" err="1">
                <a:latin typeface="Source Sans Pro Light" panose="020B0403030403020204" pitchFamily="34" charset="0"/>
                <a:cs typeface="Avenir Book"/>
              </a:rPr>
              <a:t>Alignment</a:t>
            </a:r>
            <a:r>
              <a:rPr lang="de-DE" sz="2100" dirty="0">
                <a:latin typeface="Source Sans Pro Light" panose="020B0403030403020204" pitchFamily="34" charset="0"/>
                <a:cs typeface="Avenir Book"/>
              </a:rPr>
              <a:t> und Kompetenzorientierung kennenlernen</a:t>
            </a:r>
          </a:p>
          <a:p>
            <a:pPr lvl="1"/>
            <a:r>
              <a:rPr lang="de-DE" sz="2100" b="1" dirty="0">
                <a:latin typeface="Source Sans Pro Light" panose="020B0403030403020204" pitchFamily="34" charset="0"/>
                <a:cs typeface="Avenir Book"/>
              </a:rPr>
              <a:t>Ziel: </a:t>
            </a:r>
            <a:r>
              <a:rPr lang="de-DE" sz="2100" dirty="0">
                <a:latin typeface="Source Sans Pro Light" panose="020B0403030403020204" pitchFamily="34" charset="0"/>
                <a:cs typeface="Avenir Book"/>
              </a:rPr>
              <a:t> niederschwelliger Teaser für das didaktische Weiterbildungsangebot</a:t>
            </a:r>
          </a:p>
          <a:p>
            <a:r>
              <a:rPr lang="de-DE" dirty="0">
                <a:latin typeface="Source Sans Pro Light" panose="020B0403030403020204" pitchFamily="34" charset="0"/>
                <a:cs typeface="Avenir Book"/>
              </a:rPr>
              <a:t>Teaching 2: 3 Tage Workshop</a:t>
            </a:r>
          </a:p>
          <a:p>
            <a:pPr lvl="1"/>
            <a:r>
              <a:rPr lang="de-DE" sz="2100" b="1" dirty="0">
                <a:latin typeface="Source Sans Pro Light" panose="020B0403030403020204" pitchFamily="34" charset="0"/>
                <a:cs typeface="Avenir Book"/>
              </a:rPr>
              <a:t>Inhalt: </a:t>
            </a:r>
            <a:r>
              <a:rPr lang="de-DE" sz="2100" dirty="0">
                <a:latin typeface="Source Sans Pro Light" panose="020B0403030403020204" pitchFamily="34" charset="0"/>
                <a:cs typeface="Avenir Book"/>
              </a:rPr>
              <a:t>kompetenzorientiertes Lehren und Prüfen, didaktische Strategien, Methodenkoffer, Feedback/</a:t>
            </a:r>
            <a:r>
              <a:rPr lang="de-DE" sz="2100" dirty="0" err="1">
                <a:latin typeface="Source Sans Pro Light" panose="020B0403030403020204" pitchFamily="34" charset="0"/>
                <a:cs typeface="Avenir Book"/>
              </a:rPr>
              <a:t>Feedforward</a:t>
            </a:r>
            <a:r>
              <a:rPr lang="de-DE" sz="2100" dirty="0">
                <a:latin typeface="Source Sans Pro Light" panose="020B0403030403020204" pitchFamily="34" charset="0"/>
                <a:cs typeface="Avenir Book"/>
              </a:rPr>
              <a:t>, etc.</a:t>
            </a:r>
          </a:p>
          <a:p>
            <a:pPr lvl="1"/>
            <a:r>
              <a:rPr lang="de-DE" sz="2100" b="1" dirty="0">
                <a:latin typeface="Source Sans Pro Light" panose="020B0403030403020204" pitchFamily="34" charset="0"/>
                <a:cs typeface="Avenir Book"/>
              </a:rPr>
              <a:t>Ziel: </a:t>
            </a:r>
            <a:r>
              <a:rPr lang="de-DE" sz="2100" dirty="0">
                <a:latin typeface="Source Sans Pro Light" panose="020B0403030403020204" pitchFamily="34" charset="0"/>
                <a:cs typeface="Avenir Book"/>
              </a:rPr>
              <a:t>Ausgehend von der konkreten Modulbeschreibung wird ein Lehrveranstaltungskonzept erarbeitet, das Lernergebnisse, Methoden und Leistungsüberprüfung berücksichtigt</a:t>
            </a:r>
          </a:p>
          <a:p>
            <a:r>
              <a:rPr lang="de-DE" dirty="0">
                <a:latin typeface="Source Sans Pro Light" panose="020B0403030403020204" pitchFamily="34" charset="0"/>
                <a:cs typeface="Avenir Book"/>
              </a:rPr>
              <a:t> Teaching Spezial:</a:t>
            </a:r>
          </a:p>
          <a:p>
            <a:pPr lvl="1"/>
            <a:r>
              <a:rPr lang="de-DE" b="1" dirty="0">
                <a:latin typeface="Source Sans Pro Light" panose="020B0403030403020204" pitchFamily="34" charset="0"/>
                <a:cs typeface="Avenir Book"/>
              </a:rPr>
              <a:t>Inhalt: </a:t>
            </a:r>
            <a:r>
              <a:rPr lang="de-DE" dirty="0">
                <a:latin typeface="Source Sans Pro Light" panose="020B0403030403020204" pitchFamily="34" charset="0"/>
                <a:cs typeface="Avenir Book"/>
              </a:rPr>
              <a:t>Vielzahl von aktuellen </a:t>
            </a:r>
            <a:r>
              <a:rPr lang="de-DE" sz="2100" dirty="0">
                <a:latin typeface="Source Sans Pro Light" panose="020B0403030403020204" pitchFamily="34" charset="0"/>
                <a:cs typeface="Avenir Book"/>
              </a:rPr>
              <a:t>Weiterbildungen: z.B.: Lernvideos selbst gemacht, Kollaboration und Interaktion mit Office 365, Einführung in die Lernvideoplattform </a:t>
            </a:r>
            <a:r>
              <a:rPr lang="de-DE" sz="2100" dirty="0" err="1">
                <a:latin typeface="Source Sans Pro Light" panose="020B0403030403020204" pitchFamily="34" charset="0"/>
                <a:cs typeface="Avenir Book"/>
              </a:rPr>
              <a:t>Panopto</a:t>
            </a:r>
            <a:r>
              <a:rPr lang="de-DE" sz="2100" dirty="0">
                <a:latin typeface="Source Sans Pro Light" panose="020B0403030403020204" pitchFamily="34" charset="0"/>
                <a:cs typeface="Avenir Book"/>
              </a:rPr>
              <a:t> , </a:t>
            </a:r>
            <a:r>
              <a:rPr lang="en-GB" sz="2100" dirty="0">
                <a:latin typeface="Source Sans Pro Light" panose="020B0403030403020204" pitchFamily="34" charset="0"/>
                <a:cs typeface="Avenir Book"/>
              </a:rPr>
              <a:t>Make Yourself Comfortable Teaching Content in English, </a:t>
            </a:r>
            <a:r>
              <a:rPr lang="de-DE" sz="2100" dirty="0">
                <a:latin typeface="Source Sans Pro Light" panose="020B0403030403020204" pitchFamily="34" charset="0"/>
                <a:cs typeface="Avenir Book"/>
              </a:rPr>
              <a:t>Video-Feed-Back, etc.</a:t>
            </a:r>
          </a:p>
          <a:p>
            <a:pPr lvl="1"/>
            <a:r>
              <a:rPr lang="de-DE" sz="2100" b="1" dirty="0">
                <a:latin typeface="Source Sans Pro Light" panose="020B0403030403020204" pitchFamily="34" charset="0"/>
                <a:cs typeface="Avenir Book"/>
              </a:rPr>
              <a:t>Ziel:</a:t>
            </a:r>
            <a:r>
              <a:rPr lang="de-DE" sz="2100" dirty="0">
                <a:latin typeface="Source Sans Pro Light" panose="020B0403030403020204" pitchFamily="34" charset="0"/>
                <a:cs typeface="Avenir Book"/>
              </a:rPr>
              <a:t> ständige Weiterentwicklung der didaktischen Kompetenzen, Aufbau von didaktischen Arbeitskreisen</a:t>
            </a:r>
          </a:p>
          <a:p>
            <a:pPr lvl="1"/>
            <a:endParaRPr lang="de-DE" dirty="0">
              <a:latin typeface="Source Sans Pro Light" panose="020B0403030403020204" pitchFamily="34" charset="0"/>
              <a:cs typeface="Avenir Book"/>
            </a:endParaRPr>
          </a:p>
          <a:p>
            <a:endParaRPr lang="de-DE" dirty="0">
              <a:latin typeface="Source Sans Pro Light" panose="020B0403030403020204" pitchFamily="34" charset="0"/>
              <a:cs typeface="Avenir Book"/>
            </a:endParaRP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führende Fachhochschule für Management &amp; Kommunikation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6B85-B2B2-4509-B830-92A2CE00A00F}" type="slidenum">
              <a:rPr lang="de-DE" smtClean="0"/>
              <a:t>4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9800" y="1801747"/>
            <a:ext cx="2560207" cy="377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54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0604" y="605994"/>
            <a:ext cx="9795625" cy="817007"/>
          </a:xfrm>
        </p:spPr>
        <p:txBody>
          <a:bodyPr>
            <a:normAutofit fontScale="90000"/>
          </a:bodyPr>
          <a:lstStyle/>
          <a:p>
            <a:r>
              <a:rPr lang="de-DE" sz="4400" dirty="0">
                <a:latin typeface="Source Sans Pro Black" panose="020B0803030403020204" pitchFamily="34" charset="0"/>
                <a:cs typeface="Avenir Black Oblique"/>
              </a:rPr>
              <a:t>Adaptierter 5 E Lernzyklus</a:t>
            </a:r>
            <a:br>
              <a:rPr lang="de-DE" sz="9600" dirty="0">
                <a:latin typeface="Source Sans Pro Black" panose="020B0803030403020204" pitchFamily="34" charset="0"/>
                <a:cs typeface="Avenir Black Oblique"/>
              </a:rPr>
            </a:br>
            <a:r>
              <a:rPr lang="de-DE" sz="1800" dirty="0">
                <a:latin typeface="Source Sans Pro Light" panose="020B0403030403020204" pitchFamily="34" charset="0"/>
              </a:rPr>
              <a:t>(bscs.org  (2021). 5E </a:t>
            </a:r>
            <a:r>
              <a:rPr lang="de-DE" sz="1800" dirty="0" err="1">
                <a:latin typeface="Source Sans Pro Light" panose="020B0403030403020204" pitchFamily="34" charset="0"/>
              </a:rPr>
              <a:t>Instructional</a:t>
            </a:r>
            <a:r>
              <a:rPr lang="de-DE" sz="1800" dirty="0">
                <a:latin typeface="Source Sans Pro Light" panose="020B0403030403020204" pitchFamily="34" charset="0"/>
              </a:rPr>
              <a:t> Model. Online unter: http://bscs.org/bscs-5e-instructional-model)</a:t>
            </a:r>
            <a:br>
              <a:rPr lang="de-DE" dirty="0">
                <a:latin typeface="Source Sans Pro Light" panose="020B0403030403020204" pitchFamily="34" charset="0"/>
              </a:rPr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führende Fachhochschule für Management &amp; Kommunikation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6B85-B2B2-4509-B830-92A2CE00A00F}" type="slidenum">
              <a:rPr lang="de-DE" smtClean="0"/>
              <a:t>5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111A1BA-5E69-444D-8637-CAEBE6CFA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139" y="2285995"/>
            <a:ext cx="4003779" cy="337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EA0FEDD6-D3C6-4B2D-B606-550FA66B07AB}"/>
              </a:ext>
            </a:extLst>
          </p:cNvPr>
          <p:cNvSpPr txBox="1">
            <a:spLocks/>
          </p:cNvSpPr>
          <p:nvPr/>
        </p:nvSpPr>
        <p:spPr>
          <a:xfrm>
            <a:off x="7668495" y="3499287"/>
            <a:ext cx="1557452" cy="913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dirty="0">
                <a:solidFill>
                  <a:schemeClr val="accent6">
                    <a:lumMod val="60000"/>
                    <a:lumOff val="40000"/>
                  </a:schemeClr>
                </a:solidFill>
                <a:latin typeface="Source Sans Pro Black" panose="020B0803030403020204" pitchFamily="34" charset="0"/>
                <a:cs typeface="Avenir Black Oblique"/>
              </a:rPr>
              <a:t>WBT</a:t>
            </a:r>
            <a:r>
              <a:rPr lang="de-DE" sz="5400" dirty="0">
                <a:latin typeface="Source Sans Pro Black" panose="020B0803030403020204" pitchFamily="34" charset="0"/>
                <a:cs typeface="Avenir Black Oblique"/>
              </a:rPr>
              <a:t> 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40033561-F94E-40F9-BE44-7F67FD01D828}"/>
              </a:ext>
            </a:extLst>
          </p:cNvPr>
          <p:cNvSpPr txBox="1">
            <a:spLocks/>
          </p:cNvSpPr>
          <p:nvPr/>
        </p:nvSpPr>
        <p:spPr>
          <a:xfrm>
            <a:off x="6444350" y="5586273"/>
            <a:ext cx="1557452" cy="913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dirty="0">
                <a:solidFill>
                  <a:srgbClr val="F8AB6C"/>
                </a:solidFill>
                <a:latin typeface="Source Sans Pro Black" panose="020B0803030403020204" pitchFamily="34" charset="0"/>
              </a:rPr>
              <a:t>WBT</a:t>
            </a:r>
            <a:r>
              <a:rPr lang="de-DE" sz="5400" dirty="0">
                <a:solidFill>
                  <a:schemeClr val="accent6">
                    <a:lumMod val="60000"/>
                    <a:lumOff val="40000"/>
                  </a:schemeClr>
                </a:solidFill>
                <a:latin typeface="Source Sans Pro Black" panose="020B0803030403020204" pitchFamily="34" charset="0"/>
              </a:rPr>
              <a:t> 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0FD4EB0B-3028-41B2-868F-C2091206792E}"/>
              </a:ext>
            </a:extLst>
          </p:cNvPr>
          <p:cNvSpPr txBox="1">
            <a:spLocks/>
          </p:cNvSpPr>
          <p:nvPr/>
        </p:nvSpPr>
        <p:spPr>
          <a:xfrm>
            <a:off x="3129520" y="5586273"/>
            <a:ext cx="1557452" cy="913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dirty="0">
                <a:solidFill>
                  <a:schemeClr val="accent6">
                    <a:lumMod val="75000"/>
                  </a:schemeClr>
                </a:solidFill>
                <a:latin typeface="Source Sans Pro Black" panose="020B0803030403020204" pitchFamily="34" charset="0"/>
                <a:cs typeface="Avenir Black Oblique"/>
              </a:rPr>
              <a:t>WBT 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D8B94050-5490-437B-BBCE-595AAF43BEBE}"/>
              </a:ext>
            </a:extLst>
          </p:cNvPr>
          <p:cNvSpPr txBox="1">
            <a:spLocks/>
          </p:cNvSpPr>
          <p:nvPr/>
        </p:nvSpPr>
        <p:spPr>
          <a:xfrm>
            <a:off x="1532030" y="3264453"/>
            <a:ext cx="1557452" cy="913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dirty="0">
                <a:solidFill>
                  <a:srgbClr val="FF0000"/>
                </a:solidFill>
                <a:latin typeface="Source Sans Pro Black" panose="020B0803030403020204" pitchFamily="34" charset="0"/>
                <a:cs typeface="Avenir Black Oblique"/>
              </a:rPr>
              <a:t>Lehrperson Einzelarbeit 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A8C469C1-4BF8-44FC-86B1-3C3A77FCA915}"/>
              </a:ext>
            </a:extLst>
          </p:cNvPr>
          <p:cNvSpPr txBox="1">
            <a:spLocks/>
          </p:cNvSpPr>
          <p:nvPr/>
        </p:nvSpPr>
        <p:spPr>
          <a:xfrm>
            <a:off x="2937911" y="1265726"/>
            <a:ext cx="1557452" cy="913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solidFill>
                  <a:srgbClr val="C00000"/>
                </a:solidFill>
                <a:latin typeface="Source Sans Pro Black" panose="020B0803030403020204" pitchFamily="34" charset="0"/>
                <a:cs typeface="Avenir Black Oblique"/>
              </a:rPr>
              <a:t>Gespräch mit AC</a:t>
            </a:r>
          </a:p>
        </p:txBody>
      </p:sp>
    </p:spTree>
    <p:extLst>
      <p:ext uri="{BB962C8B-B14F-4D97-AF65-F5344CB8AC3E}">
        <p14:creationId xmlns:p14="http://schemas.microsoft.com/office/powerpoint/2010/main" val="3992567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Source Sans Pro Black" panose="020B0803030403020204" pitchFamily="34" charset="0"/>
                <a:cs typeface="Avenir Black Oblique"/>
              </a:rPr>
              <a:t>Educational </a:t>
            </a:r>
            <a:r>
              <a:rPr lang="de-DE" dirty="0" err="1">
                <a:latin typeface="Source Sans Pro Black" panose="020B0803030403020204" pitchFamily="34" charset="0"/>
                <a:cs typeface="Avenir Black Oblique"/>
              </a:rPr>
              <a:t>role-playing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Source Sans Pro Light" panose="020B0403030403020204" pitchFamily="34" charset="0"/>
                <a:cs typeface="Avenir Book"/>
              </a:rPr>
              <a:t>Rollenspielmethode</a:t>
            </a:r>
          </a:p>
          <a:p>
            <a:r>
              <a:rPr lang="de-DE" dirty="0">
                <a:latin typeface="Source Sans Pro Light" panose="020B0403030403020204" pitchFamily="34" charset="0"/>
                <a:cs typeface="Avenir Book"/>
              </a:rPr>
              <a:t>In-Game / Out-Game</a:t>
            </a:r>
          </a:p>
          <a:p>
            <a:r>
              <a:rPr lang="de-DE" dirty="0" err="1">
                <a:latin typeface="Source Sans Pro Light" panose="020B0403030403020204" pitchFamily="34" charset="0"/>
                <a:cs typeface="Avenir Book"/>
              </a:rPr>
              <a:t>Bleed</a:t>
            </a:r>
            <a:r>
              <a:rPr lang="de-DE" dirty="0">
                <a:latin typeface="Source Sans Pro Light" panose="020B0403030403020204" pitchFamily="34" charset="0"/>
                <a:cs typeface="Avenir Book"/>
              </a:rPr>
              <a:t> In/Out</a:t>
            </a:r>
          </a:p>
          <a:p>
            <a:r>
              <a:rPr lang="de-DE" dirty="0">
                <a:latin typeface="Source Sans Pro Light" panose="020B0403030403020204" pitchFamily="34" charset="0"/>
                <a:cs typeface="Avenir Book"/>
              </a:rPr>
              <a:t>Rollenspieldesign (Briefing-Spiel-</a:t>
            </a:r>
            <a:r>
              <a:rPr lang="de-DE" dirty="0" err="1">
                <a:latin typeface="Source Sans Pro Light" panose="020B0403030403020204" pitchFamily="34" charset="0"/>
                <a:cs typeface="Avenir Book"/>
              </a:rPr>
              <a:t>Debriefing</a:t>
            </a:r>
            <a:r>
              <a:rPr lang="de-DE" dirty="0">
                <a:latin typeface="Source Sans Pro Light" panose="020B0403030403020204" pitchFamily="34" charset="0"/>
                <a:cs typeface="Avenir Book"/>
              </a:rPr>
              <a:t>)</a:t>
            </a:r>
          </a:p>
          <a:p>
            <a:r>
              <a:rPr lang="de-DE" dirty="0">
                <a:latin typeface="Source Sans Pro Light" panose="020B0403030403020204" pitchFamily="34" charset="0"/>
                <a:cs typeface="Avenir Book"/>
              </a:rPr>
              <a:t>Lernrollenspieldesign (Rollenspiel =  Phase(n) im Lernzyklus)</a:t>
            </a:r>
          </a:p>
          <a:p>
            <a:r>
              <a:rPr lang="de-DE" dirty="0" err="1">
                <a:latin typeface="Source Sans Pro Light" panose="020B0403030403020204" pitchFamily="34" charset="0"/>
                <a:cs typeface="Avenir Book"/>
              </a:rPr>
              <a:t>Storytelling</a:t>
            </a:r>
            <a:r>
              <a:rPr lang="de-DE" dirty="0">
                <a:latin typeface="Source Sans Pro Light" panose="020B0403030403020204" pitchFamily="34" charset="0"/>
                <a:cs typeface="Avenir Book"/>
              </a:rPr>
              <a:t> (Heldenreise)</a:t>
            </a:r>
          </a:p>
          <a:p>
            <a:r>
              <a:rPr lang="de-DE" dirty="0">
                <a:latin typeface="Source Sans Pro Light" panose="020B0403030403020204" pitchFamily="34" charset="0"/>
                <a:cs typeface="Avenir Book"/>
              </a:rPr>
              <a:t>Jede Folie endet mit einem </a:t>
            </a:r>
            <a:r>
              <a:rPr lang="de-DE" dirty="0" err="1">
                <a:latin typeface="Source Sans Pro Light" panose="020B0403030403020204" pitchFamily="34" charset="0"/>
                <a:cs typeface="Avenir Book"/>
              </a:rPr>
              <a:t>Cliffhanger</a:t>
            </a:r>
            <a:endParaRPr lang="de-DE" dirty="0">
              <a:latin typeface="Source Sans Pro Light" panose="020B0403030403020204" pitchFamily="34" charset="0"/>
              <a:cs typeface="Avenir Book"/>
            </a:endParaRPr>
          </a:p>
          <a:p>
            <a:r>
              <a:rPr lang="de-DE" dirty="0">
                <a:latin typeface="Source Sans Pro Light" panose="020B0403030403020204" pitchFamily="34" charset="0"/>
                <a:cs typeface="Avenir Book"/>
              </a:rPr>
              <a:t>Diversität &amp; Gender: Charakter selber erstellen, </a:t>
            </a:r>
            <a:r>
              <a:rPr lang="de-DE" dirty="0" err="1">
                <a:latin typeface="Source Sans Pro Light" panose="020B0403030403020204" pitchFamily="34" charset="0"/>
                <a:cs typeface="Avenir Book"/>
              </a:rPr>
              <a:t>Kolleg:in</a:t>
            </a:r>
            <a:r>
              <a:rPr lang="de-DE" dirty="0">
                <a:latin typeface="Source Sans Pro Light" panose="020B0403030403020204" pitchFamily="34" charset="0"/>
                <a:cs typeface="Avenir Book"/>
              </a:rPr>
              <a:t> XY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führende Fachhochschule für Management &amp; Kommunikation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6B85-B2B2-4509-B830-92A2CE00A00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865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Source Sans Pro Black" panose="020B0803030403020204" pitchFamily="34" charset="0"/>
                <a:cs typeface="Avenir Black Oblique"/>
              </a:rPr>
              <a:t>Integrierte </a:t>
            </a:r>
            <a:r>
              <a:rPr lang="de-DE" dirty="0" err="1">
                <a:latin typeface="Source Sans Pro Black" panose="020B0803030403020204" pitchFamily="34" charset="0"/>
                <a:cs typeface="Avenir Black Oblique"/>
              </a:rPr>
              <a:t>Qualitätssicherungssinstrumente</a:t>
            </a:r>
            <a:r>
              <a:rPr lang="de-DE" dirty="0">
                <a:latin typeface="Source Sans Pro Black" panose="020B0803030403020204" pitchFamily="34" charset="0"/>
                <a:cs typeface="Avenir Black Oblique"/>
              </a:rPr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Source Sans Pro Light" panose="020B0403030403020204" pitchFamily="34" charset="0"/>
                <a:cs typeface="Avenir Book"/>
              </a:rPr>
              <a:t>Lösungen von Aufgaben werden erklärt und begründet</a:t>
            </a:r>
          </a:p>
          <a:p>
            <a:r>
              <a:rPr lang="de-DE" dirty="0">
                <a:latin typeface="Source Sans Pro Light" panose="020B0403030403020204" pitchFamily="34" charset="0"/>
                <a:cs typeface="Avenir Book"/>
              </a:rPr>
              <a:t>Selbsteinschätzung (</a:t>
            </a:r>
            <a:r>
              <a:rPr lang="de-DE" dirty="0" err="1">
                <a:latin typeface="Source Sans Pro Light" panose="020B0403030403020204" pitchFamily="34" charset="0"/>
                <a:cs typeface="Avenir Book"/>
              </a:rPr>
              <a:t>Likert</a:t>
            </a:r>
            <a:r>
              <a:rPr lang="de-DE" dirty="0">
                <a:latin typeface="Source Sans Pro Light" panose="020B0403030403020204" pitchFamily="34" charset="0"/>
                <a:cs typeface="Avenir Book"/>
              </a:rPr>
              <a:t>-Skala)</a:t>
            </a:r>
          </a:p>
          <a:p>
            <a:r>
              <a:rPr lang="de-DE" dirty="0">
                <a:latin typeface="Source Sans Pro Light" panose="020B0403030403020204" pitchFamily="34" charset="0"/>
                <a:cs typeface="Avenir Book"/>
              </a:rPr>
              <a:t>Selbstüberprüfung (</a:t>
            </a:r>
            <a:r>
              <a:rPr lang="de-DE" dirty="0" err="1">
                <a:latin typeface="Source Sans Pro Light" panose="020B0403030403020204" pitchFamily="34" charset="0"/>
                <a:cs typeface="Avenir Book"/>
              </a:rPr>
              <a:t>Self</a:t>
            </a:r>
            <a:r>
              <a:rPr lang="de-DE" dirty="0">
                <a:latin typeface="Source Sans Pro Light" panose="020B0403030403020204" pitchFamily="34" charset="0"/>
                <a:cs typeface="Avenir Book"/>
              </a:rPr>
              <a:t> Assessment: offenes Textfeld, Musterlösung zum Abgleichen)</a:t>
            </a:r>
          </a:p>
          <a:p>
            <a:r>
              <a:rPr lang="de-DE" dirty="0">
                <a:latin typeface="Source Sans Pro Light" panose="020B0403030403020204" pitchFamily="34" charset="0"/>
                <a:cs typeface="Avenir Book"/>
              </a:rPr>
              <a:t>Selbsteinschätzung und Selbstüberprüfung werden genützt um das WBT ggf. zu überarbeiten</a:t>
            </a:r>
          </a:p>
          <a:p>
            <a:pPr marL="0" indent="0">
              <a:buNone/>
            </a:pPr>
            <a:endParaRPr lang="de-DE" dirty="0">
              <a:latin typeface="Source Sans Pro Light" panose="020B0403030403020204" pitchFamily="34" charset="0"/>
              <a:cs typeface="Avenir Book"/>
            </a:endParaRPr>
          </a:p>
          <a:p>
            <a:pPr marL="0" indent="0">
              <a:buNone/>
            </a:pPr>
            <a:r>
              <a:rPr lang="de-DE" dirty="0">
                <a:latin typeface="Source Sans Pro Light" panose="020B0403030403020204" pitchFamily="34" charset="0"/>
                <a:cs typeface="Avenir Book"/>
              </a:rPr>
              <a:t>-&gt; Autor*</a:t>
            </a:r>
            <a:r>
              <a:rPr lang="de-DE" dirty="0" err="1">
                <a:latin typeface="Source Sans Pro Light" panose="020B0403030403020204" pitchFamily="34" charset="0"/>
                <a:cs typeface="Avenir Book"/>
              </a:rPr>
              <a:t>innentool</a:t>
            </a:r>
            <a:r>
              <a:rPr lang="de-DE" dirty="0">
                <a:latin typeface="Source Sans Pro Light" panose="020B0403030403020204" pitchFamily="34" charset="0"/>
                <a:cs typeface="Avenir Book"/>
              </a:rPr>
              <a:t>, welches Adaptionen ermöglicht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führende Fachhochschule für Management &amp; Kommunikation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6B85-B2B2-4509-B830-92A2CE00A00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8531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Source Sans Pro Black" panose="020B0803030403020204" pitchFamily="34" charset="0"/>
                <a:cs typeface="Avenir Black Oblique"/>
              </a:rPr>
              <a:t>Ausblick &amp; Reaktion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600" dirty="0">
                <a:latin typeface="Source Sans Pro Light" panose="020B0403030403020204" pitchFamily="34" charset="0"/>
                <a:cs typeface="Avenir Book"/>
              </a:rPr>
              <a:t>Start des WBTs im Herbst</a:t>
            </a:r>
          </a:p>
          <a:p>
            <a:r>
              <a:rPr lang="de-DE" sz="3600" dirty="0">
                <a:latin typeface="Source Sans Pro Light" panose="020B0403030403020204" pitchFamily="34" charset="0"/>
                <a:cs typeface="Avenir Book"/>
              </a:rPr>
              <a:t>Geplant: Live-Demo des WBTs</a:t>
            </a:r>
          </a:p>
          <a:p>
            <a:endParaRPr lang="de-DE" sz="3600" dirty="0">
              <a:latin typeface="Source Sans Pro Light" panose="020B0403030403020204" pitchFamily="34" charset="0"/>
              <a:cs typeface="Avenir Book"/>
            </a:endParaRPr>
          </a:p>
          <a:p>
            <a:r>
              <a:rPr lang="de-DE" sz="3600" dirty="0">
                <a:latin typeface="Source Sans Pro Light" panose="020B0403030403020204" pitchFamily="34" charset="0"/>
                <a:cs typeface="Avenir Book"/>
              </a:rPr>
              <a:t>Posten Sie in den Chat:</a:t>
            </a:r>
          </a:p>
          <a:p>
            <a:pPr lvl="1"/>
            <a:r>
              <a:rPr lang="de-DE" sz="3200" dirty="0">
                <a:latin typeface="Source Sans Pro Light" panose="020B0403030403020204" pitchFamily="34" charset="0"/>
                <a:cs typeface="Avenir Book"/>
              </a:rPr>
              <a:t>Ihre erste Reaktion zu diesem Vorhaben?</a:t>
            </a:r>
          </a:p>
          <a:p>
            <a:pPr lvl="1"/>
            <a:r>
              <a:rPr lang="de-DE" sz="3200" dirty="0">
                <a:latin typeface="Source Sans Pro Light" panose="020B0403030403020204" pitchFamily="34" charset="0"/>
                <a:cs typeface="Avenir Book"/>
              </a:rPr>
              <a:t>Optional: Fragen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führende Fachhochschule für Management &amp; Kommunikation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6B85-B2B2-4509-B830-92A2CE00A00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1632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FHWien der WKW">
      <a:dk1>
        <a:srgbClr val="003064"/>
      </a:dk1>
      <a:lt1>
        <a:sysClr val="window" lastClr="FFFFFF"/>
      </a:lt1>
      <a:dk2>
        <a:srgbClr val="646567"/>
      </a:dk2>
      <a:lt2>
        <a:srgbClr val="D5D6D7"/>
      </a:lt2>
      <a:accent1>
        <a:srgbClr val="003064"/>
      </a:accent1>
      <a:accent2>
        <a:srgbClr val="E2001A"/>
      </a:accent2>
      <a:accent3>
        <a:srgbClr val="009ACC"/>
      </a:accent3>
      <a:accent4>
        <a:srgbClr val="503795"/>
      </a:accent4>
      <a:accent5>
        <a:srgbClr val="3EAA96"/>
      </a:accent5>
      <a:accent6>
        <a:srgbClr val="FFD243"/>
      </a:accent6>
      <a:hlink>
        <a:srgbClr val="0563C1"/>
      </a:hlink>
      <a:folHlink>
        <a:srgbClr val="8C4A6B"/>
      </a:folHlink>
    </a:clrScheme>
    <a:fontScheme name="FHW Designschriften">
      <a:majorFont>
        <a:latin typeface="Franklin Gothic Medium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9227A9CFAD8F441A9CD429B0975241F" ma:contentTypeVersion="1" ma:contentTypeDescription="Ein neues Dokument erstellen." ma:contentTypeScope="" ma:versionID="d8d1755556c0d6577d42f7185b3f677f">
  <xsd:schema xmlns:xsd="http://www.w3.org/2001/XMLSchema" xmlns:xs="http://www.w3.org/2001/XMLSchema" xmlns:p="http://schemas.microsoft.com/office/2006/metadata/properties" xmlns:ns2="25eed65f-29e3-429c-bfee-5d18db8d8e0e" targetNamespace="http://schemas.microsoft.com/office/2006/metadata/properties" ma:root="true" ma:fieldsID="0e3302eb4ea81dbe3bff2203c86a90a7" ns2:_="">
    <xsd:import namespace="25eed65f-29e3-429c-bfee-5d18db8d8e0e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eed65f-29e3-429c-bfee-5d18db8d8e0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0BF154-01C3-49A8-9A9E-2B1E2BE89B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eed65f-29e3-429c-bfee-5d18db8d8e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2BC429-723A-4F7E-A543-60EFC55B6134}">
  <ds:schemaRefs>
    <ds:schemaRef ds:uri="http://purl.org/dc/terms/"/>
    <ds:schemaRef ds:uri="http://schemas.openxmlformats.org/package/2006/metadata/core-properties"/>
    <ds:schemaRef ds:uri="25eed65f-29e3-429c-bfee-5d18db8d8e0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874FC88-F428-4D42-AF42-32DB093F6D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</Words>
  <Application>Microsoft Office PowerPoint</Application>
  <PresentationFormat>Breitbild</PresentationFormat>
  <Paragraphs>84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9" baseType="lpstr">
      <vt:lpstr>Malgun Gothic Semilight</vt:lpstr>
      <vt:lpstr>Arial</vt:lpstr>
      <vt:lpstr>Calibri</vt:lpstr>
      <vt:lpstr>Franklin Gothic Book</vt:lpstr>
      <vt:lpstr>Franklin Gothic Medium Cond</vt:lpstr>
      <vt:lpstr>ITC Franklin Gothic BookXCp</vt:lpstr>
      <vt:lpstr>Source Sans Pro Black</vt:lpstr>
      <vt:lpstr>Source Sans Pro Light</vt:lpstr>
      <vt:lpstr>Symbol</vt:lpstr>
      <vt:lpstr>Wingdings</vt:lpstr>
      <vt:lpstr>Office</vt:lpstr>
      <vt:lpstr>3. Dialog zur hochschulischen Lehre </vt:lpstr>
      <vt:lpstr>Ausgangssituation:</vt:lpstr>
      <vt:lpstr>Ausgangssituation:</vt:lpstr>
      <vt:lpstr>Projekt „Web-Based Training“</vt:lpstr>
      <vt:lpstr>Adaptierter 5 E Lernzyklus (bscs.org  (2021). 5E Instructional Model. Online unter: http://bscs.org/bscs-5e-instructional-model) </vt:lpstr>
      <vt:lpstr>Educational role-playing</vt:lpstr>
      <vt:lpstr>Integrierte Qualitätssicherungssinstrumente </vt:lpstr>
      <vt:lpstr>Ausblick &amp; Reaktion</vt:lpstr>
    </vt:vector>
  </TitlesOfParts>
  <Company>FHWien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ZWICKL Lukas | FHWien der WKW</dc:creator>
  <cp:lastModifiedBy>Treml, Beate</cp:lastModifiedBy>
  <cp:revision>126</cp:revision>
  <cp:lastPrinted>2019-11-27T08:59:23Z</cp:lastPrinted>
  <dcterms:created xsi:type="dcterms:W3CDTF">2019-11-26T12:57:56Z</dcterms:created>
  <dcterms:modified xsi:type="dcterms:W3CDTF">2021-05-18T06:42:15Z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0x01010069227A9CFAD8F441A9CD429B0975241F</vt:lpwstr>
  </property>
</Properties>
</file>