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168" r:id="rId1"/>
  </p:sldMasterIdLst>
  <p:notesMasterIdLst>
    <p:notesMasterId r:id="rId11"/>
  </p:notesMasterIdLst>
  <p:sldIdLst>
    <p:sldId id="410" r:id="rId2"/>
    <p:sldId id="467" r:id="rId3"/>
    <p:sldId id="465" r:id="rId4"/>
    <p:sldId id="472" r:id="rId5"/>
    <p:sldId id="466" r:id="rId6"/>
    <p:sldId id="469" r:id="rId7"/>
    <p:sldId id="470" r:id="rId8"/>
    <p:sldId id="471" r:id="rId9"/>
    <p:sldId id="428" r:id="rId10"/>
  </p:sldIdLst>
  <p:sldSz cx="9144000" cy="6858000" type="screen4x3"/>
  <p:notesSz cx="6858000" cy="9144000"/>
  <p:defaultTextStyle>
    <a:defPPr>
      <a:defRPr lang="de-DE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62">
          <p15:clr>
            <a:srgbClr val="A4A3A4"/>
          </p15:clr>
        </p15:guide>
        <p15:guide id="2" orient="horz" pos="3668">
          <p15:clr>
            <a:srgbClr val="A4A3A4"/>
          </p15:clr>
        </p15:guide>
        <p15:guide id="3" orient="horz" pos="1375">
          <p15:clr>
            <a:srgbClr val="A4A3A4"/>
          </p15:clr>
        </p15:guide>
        <p15:guide id="4" pos="735">
          <p15:clr>
            <a:srgbClr val="A4A3A4"/>
          </p15:clr>
        </p15:guide>
        <p15:guide id="5" pos="5046">
          <p15:clr>
            <a:srgbClr val="A4A3A4"/>
          </p15:clr>
        </p15:guide>
        <p15:guide id="6" pos="297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0F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2D99236-89B2-5F78-C4BC-1468FA17773A}" v="1031" dt="2021-05-11T13:55:00.88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27" autoAdjust="0"/>
    <p:restoredTop sz="94660"/>
  </p:normalViewPr>
  <p:slideViewPr>
    <p:cSldViewPr>
      <p:cViewPr varScale="1">
        <p:scale>
          <a:sx n="124" d="100"/>
          <a:sy n="124" d="100"/>
        </p:scale>
        <p:origin x="1272" y="108"/>
      </p:cViewPr>
      <p:guideLst>
        <p:guide orient="horz" pos="762"/>
        <p:guide orient="horz" pos="3668"/>
        <p:guide orient="horz" pos="1375"/>
        <p:guide pos="735"/>
        <p:guide pos="5046"/>
        <p:guide pos="29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33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eudenthaler-Mayrhofer Daniela" userId="S::p25230@fhooe.at::624a929b-ac22-4ed2-826b-521d90e1f66f" providerId="AD" clId="Web-{92D99236-89B2-5F78-C4BC-1468FA17773A}"/>
    <pc:docChg chg="modSld">
      <pc:chgData name="Freudenthaler-Mayrhofer Daniela" userId="S::p25230@fhooe.at::624a929b-ac22-4ed2-826b-521d90e1f66f" providerId="AD" clId="Web-{92D99236-89B2-5F78-C4BC-1468FA17773A}" dt="2021-05-11T13:55:00.085" v="506" actId="20577"/>
      <pc:docMkLst>
        <pc:docMk/>
      </pc:docMkLst>
      <pc:sldChg chg="modSp">
        <pc:chgData name="Freudenthaler-Mayrhofer Daniela" userId="S::p25230@fhooe.at::624a929b-ac22-4ed2-826b-521d90e1f66f" providerId="AD" clId="Web-{92D99236-89B2-5F78-C4BC-1468FA17773A}" dt="2021-05-11T13:55:00.085" v="506" actId="20577"/>
        <pc:sldMkLst>
          <pc:docMk/>
          <pc:sldMk cId="0" sldId="469"/>
        </pc:sldMkLst>
        <pc:spChg chg="mod">
          <ac:chgData name="Freudenthaler-Mayrhofer Daniela" userId="S::p25230@fhooe.at::624a929b-ac22-4ed2-826b-521d90e1f66f" providerId="AD" clId="Web-{92D99236-89B2-5F78-C4BC-1468FA17773A}" dt="2021-05-11T13:55:00.085" v="506" actId="20577"/>
          <ac:spMkLst>
            <pc:docMk/>
            <pc:sldMk cId="0" sldId="469"/>
            <ac:spMk id="16387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ct val="0"/>
              </a:spcBef>
              <a:spcAft>
                <a:spcPts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ct val="0"/>
              </a:spcBef>
              <a:spcAft>
                <a:spcPts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ct val="0"/>
              </a:spcBef>
              <a:spcAft>
                <a:spcPts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ct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A8FC572-F870-42C6-A81B-C728884F710A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4" descr="RZ_Logistikum_PPT_deutsch_17022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 bwMode="white">
          <a:xfrm>
            <a:off x="97210" y="2832381"/>
            <a:ext cx="8949580" cy="899442"/>
          </a:xfrm>
        </p:spPr>
        <p:txBody>
          <a:bodyPr>
            <a:noAutofit/>
          </a:bodyPr>
          <a:lstStyle>
            <a:lvl1pPr>
              <a:defRPr sz="4400" b="0" baseline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 bwMode="white">
          <a:xfrm>
            <a:off x="1371600" y="3731823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200" baseline="0">
                <a:solidFill>
                  <a:srgbClr val="FFFFFF"/>
                </a:solidFill>
                <a:latin typeface="Calibri Light"/>
                <a:cs typeface="Calibri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94391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7" descr="RZ_Logistikum_PPT_deutsch_17022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feld 15"/>
          <p:cNvSpPr txBox="1">
            <a:spLocks noChangeArrowheads="1"/>
          </p:cNvSpPr>
          <p:nvPr/>
        </p:nvSpPr>
        <p:spPr bwMode="auto">
          <a:xfrm>
            <a:off x="0" y="6356350"/>
            <a:ext cx="9144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fld id="{9694F889-C3D8-4264-A9FA-4CD34D088B62}" type="slidenum">
              <a:rPr lang="de-DE" altLang="de-DE" sz="1200" smtClean="0"/>
              <a:pPr algn="ctr" eaLnBrk="1" hangingPunct="1">
                <a:defRPr/>
              </a:pPr>
              <a:t>‹#›</a:t>
            </a:fld>
            <a:endParaRPr lang="de-DE" altLang="de-DE" sz="120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9704" y="392394"/>
            <a:ext cx="6907682" cy="627833"/>
          </a:xfrm>
        </p:spPr>
        <p:txBody>
          <a:bodyPr>
            <a:normAutofit/>
          </a:bodyPr>
          <a:lstStyle>
            <a:lvl1pPr algn="l">
              <a:defRPr sz="3100" b="1">
                <a:solidFill>
                  <a:srgbClr val="189BC4"/>
                </a:solidFill>
                <a:latin typeface="Calibri"/>
                <a:cs typeface="Calibri"/>
              </a:defRPr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12" name="Bildplatzhalter 11"/>
          <p:cNvSpPr>
            <a:spLocks noGrp="1"/>
          </p:cNvSpPr>
          <p:nvPr>
            <p:ph type="pic" sz="quarter" idx="13"/>
          </p:nvPr>
        </p:nvSpPr>
        <p:spPr>
          <a:xfrm>
            <a:off x="4565650" y="1370013"/>
            <a:ext cx="4121150" cy="3417887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de-DE" noProof="0"/>
          </a:p>
        </p:txBody>
      </p:sp>
      <p:sp>
        <p:nvSpPr>
          <p:cNvPr id="13" name="Inhaltsplatzhalter 2"/>
          <p:cNvSpPr>
            <a:spLocks noGrp="1"/>
          </p:cNvSpPr>
          <p:nvPr>
            <p:ph idx="14"/>
          </p:nvPr>
        </p:nvSpPr>
        <p:spPr>
          <a:xfrm>
            <a:off x="4565650" y="4853356"/>
            <a:ext cx="4121150" cy="369069"/>
          </a:xfrm>
        </p:spPr>
        <p:txBody>
          <a:bodyPr>
            <a:normAutofit/>
          </a:bodyPr>
          <a:lstStyle>
            <a:lvl1pPr marL="0" indent="0">
              <a:buNone/>
              <a:defRPr sz="1300" baseline="0">
                <a:solidFill>
                  <a:schemeClr val="tx1"/>
                </a:solidFill>
                <a:latin typeface="Calibri"/>
                <a:cs typeface="Calibri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9" name="Textplatzhalter 10"/>
          <p:cNvSpPr>
            <a:spLocks noGrp="1"/>
          </p:cNvSpPr>
          <p:nvPr>
            <p:ph type="body" sz="quarter" idx="11"/>
          </p:nvPr>
        </p:nvSpPr>
        <p:spPr>
          <a:xfrm>
            <a:off x="369704" y="1370013"/>
            <a:ext cx="4038600" cy="4248150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1800">
                <a:solidFill>
                  <a:schemeClr val="tx1"/>
                </a:solidFill>
              </a:defRPr>
            </a:lvl1pPr>
            <a:lvl2pPr marL="457200" indent="0">
              <a:buFont typeface="Arial"/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5"/>
          </p:nvPr>
        </p:nvSpPr>
        <p:spPr>
          <a:xfrm>
            <a:off x="369704" y="6345352"/>
            <a:ext cx="1215256" cy="287997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87060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mit Inhalt Aufzae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3" descr="RZ_Logistikum_PPT_deutsch_17022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feld 15"/>
          <p:cNvSpPr txBox="1">
            <a:spLocks noChangeArrowheads="1"/>
          </p:cNvSpPr>
          <p:nvPr/>
        </p:nvSpPr>
        <p:spPr bwMode="auto">
          <a:xfrm>
            <a:off x="0" y="6356350"/>
            <a:ext cx="9144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fld id="{A0011929-133F-4140-8160-27CB657A6CFF}" type="slidenum">
              <a:rPr lang="de-DE" altLang="de-DE" sz="1200" smtClean="0"/>
              <a:pPr algn="ctr" eaLnBrk="1" hangingPunct="1">
                <a:defRPr/>
              </a:pPr>
              <a:t>‹#›</a:t>
            </a:fld>
            <a:endParaRPr lang="de-DE" altLang="de-DE" sz="120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9704" y="470868"/>
            <a:ext cx="6907682" cy="920347"/>
          </a:xfrm>
        </p:spPr>
        <p:txBody>
          <a:bodyPr>
            <a:normAutofit/>
          </a:bodyPr>
          <a:lstStyle>
            <a:lvl1pPr algn="l">
              <a:lnSpc>
                <a:spcPts val="2920"/>
              </a:lnSpc>
              <a:spcBef>
                <a:spcPts val="0"/>
              </a:spcBef>
              <a:defRPr sz="3100" b="1" baseline="0">
                <a:solidFill>
                  <a:srgbClr val="189BC4"/>
                </a:solidFill>
                <a:latin typeface="Calibri"/>
                <a:cs typeface="Calibri"/>
              </a:defRPr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1"/>
          </p:nvPr>
        </p:nvSpPr>
        <p:spPr>
          <a:xfrm>
            <a:off x="369888" y="1612900"/>
            <a:ext cx="6537325" cy="3509963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1800">
                <a:solidFill>
                  <a:schemeClr val="tx1"/>
                </a:solidFill>
              </a:defRPr>
            </a:lvl1pPr>
            <a:lvl2pPr marL="457200" indent="0">
              <a:buFont typeface="Arial"/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6" name="Textplatzhalter 3"/>
          <p:cNvSpPr>
            <a:spLocks noGrp="1"/>
          </p:cNvSpPr>
          <p:nvPr>
            <p:ph type="body" sz="quarter" idx="15"/>
          </p:nvPr>
        </p:nvSpPr>
        <p:spPr>
          <a:xfrm>
            <a:off x="369704" y="6345352"/>
            <a:ext cx="1215256" cy="287997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8932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mit Aufzaehlungs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2" descr="RZ_Logistikum_PPT_deutsch_17022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feld 6"/>
          <p:cNvSpPr txBox="1">
            <a:spLocks noChangeArrowheads="1"/>
          </p:cNvSpPr>
          <p:nvPr/>
        </p:nvSpPr>
        <p:spPr bwMode="auto">
          <a:xfrm>
            <a:off x="0" y="6356350"/>
            <a:ext cx="9144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fld id="{06DC8FCC-6BB1-443F-890A-5723AF22F5B2}" type="slidenum">
              <a:rPr lang="de-DE" altLang="de-DE" sz="1200" smtClean="0"/>
              <a:pPr algn="ctr" eaLnBrk="1" hangingPunct="1">
                <a:defRPr/>
              </a:pPr>
              <a:t>‹#›</a:t>
            </a:fld>
            <a:endParaRPr lang="de-DE" altLang="de-DE" sz="1200"/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369704" y="470868"/>
            <a:ext cx="6907682" cy="920347"/>
          </a:xfrm>
        </p:spPr>
        <p:txBody>
          <a:bodyPr>
            <a:normAutofit/>
          </a:bodyPr>
          <a:lstStyle>
            <a:lvl1pPr algn="l">
              <a:lnSpc>
                <a:spcPts val="2920"/>
              </a:lnSpc>
              <a:spcBef>
                <a:spcPts val="0"/>
              </a:spcBef>
              <a:defRPr sz="3100" b="1" baseline="0">
                <a:solidFill>
                  <a:srgbClr val="189BC4"/>
                </a:solidFill>
                <a:latin typeface="Calibri"/>
                <a:cs typeface="Calibri"/>
              </a:defRPr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0"/>
          </p:nvPr>
        </p:nvSpPr>
        <p:spPr>
          <a:xfrm>
            <a:off x="391043" y="1612391"/>
            <a:ext cx="6536743" cy="3510152"/>
          </a:xfrm>
        </p:spPr>
        <p:txBody>
          <a:bodyPr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sz="1800" baseline="0"/>
            </a:lvl1pPr>
            <a:lvl2pPr marL="800100" indent="-342900">
              <a:buFont typeface="+mj-lt"/>
              <a:buAutoNum type="arabicPeriod"/>
              <a:defRPr sz="1800"/>
            </a:lvl2pPr>
            <a:lvl3pPr marL="914400" indent="0">
              <a:buFont typeface="+mj-lt"/>
              <a:buNone/>
              <a:defRPr sz="1800"/>
            </a:lvl3pPr>
            <a:lvl4pPr marL="1371600" indent="0">
              <a:buFont typeface="+mj-lt"/>
              <a:buNone/>
              <a:defRPr sz="1800"/>
            </a:lvl4pPr>
            <a:lvl5pPr marL="1828800" indent="0">
              <a:buFont typeface="+mj-lt"/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extplatzhalter 3"/>
          <p:cNvSpPr>
            <a:spLocks noGrp="1"/>
          </p:cNvSpPr>
          <p:nvPr>
            <p:ph type="body" sz="quarter" idx="15"/>
          </p:nvPr>
        </p:nvSpPr>
        <p:spPr>
          <a:xfrm>
            <a:off x="369704" y="6345352"/>
            <a:ext cx="1215256" cy="287997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1640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Zwischen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 descr="RZ_Logistikum_PPT_deutsch_17022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7210" y="2332969"/>
            <a:ext cx="8949580" cy="899442"/>
          </a:xfrm>
        </p:spPr>
        <p:txBody>
          <a:bodyPr>
            <a:noAutofit/>
          </a:bodyPr>
          <a:lstStyle>
            <a:lvl1pPr>
              <a:defRPr sz="4400" b="0" baseline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208991"/>
            <a:ext cx="6400800" cy="700693"/>
          </a:xfrm>
        </p:spPr>
        <p:txBody>
          <a:bodyPr>
            <a:normAutofit/>
          </a:bodyPr>
          <a:lstStyle>
            <a:lvl1pPr marL="0" indent="0" algn="ctr">
              <a:buNone/>
              <a:defRPr sz="2200" baseline="0">
                <a:solidFill>
                  <a:srgbClr val="FFFFFF"/>
                </a:solidFill>
                <a:latin typeface="Calibri Light"/>
                <a:cs typeface="Calibri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546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mit Inhalt Fliess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3" descr="RZ_Logistikum_PPT_deutsch_17022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feld 8"/>
          <p:cNvSpPr txBox="1">
            <a:spLocks noChangeArrowheads="1"/>
          </p:cNvSpPr>
          <p:nvPr/>
        </p:nvSpPr>
        <p:spPr bwMode="auto">
          <a:xfrm>
            <a:off x="0" y="6356350"/>
            <a:ext cx="9144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fld id="{B868E330-1CAB-437B-9E72-213A49A5284A}" type="slidenum">
              <a:rPr lang="de-DE" altLang="de-DE" sz="1200" smtClean="0"/>
              <a:pPr algn="ctr" eaLnBrk="1" hangingPunct="1">
                <a:defRPr/>
              </a:pPr>
              <a:t>‹#›</a:t>
            </a:fld>
            <a:endParaRPr lang="de-DE" altLang="de-DE" sz="120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9704" y="470868"/>
            <a:ext cx="6907682" cy="599301"/>
          </a:xfrm>
        </p:spPr>
        <p:txBody>
          <a:bodyPr>
            <a:normAutofit/>
          </a:bodyPr>
          <a:lstStyle>
            <a:lvl1pPr algn="l">
              <a:lnSpc>
                <a:spcPts val="2920"/>
              </a:lnSpc>
              <a:spcBef>
                <a:spcPts val="0"/>
              </a:spcBef>
              <a:defRPr sz="3100" b="1">
                <a:solidFill>
                  <a:srgbClr val="189BC4"/>
                </a:solidFill>
                <a:latin typeface="Calibri"/>
                <a:cs typeface="Calibri"/>
              </a:defRPr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69703" y="1405492"/>
            <a:ext cx="7471323" cy="3988160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1800" baseline="0">
                <a:solidFill>
                  <a:schemeClr val="tx1"/>
                </a:solidFill>
                <a:latin typeface="Calibri"/>
                <a:cs typeface="Calibri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6" name="Textplatzhalter 3"/>
          <p:cNvSpPr>
            <a:spLocks noGrp="1"/>
          </p:cNvSpPr>
          <p:nvPr>
            <p:ph type="body" sz="quarter" idx="15"/>
          </p:nvPr>
        </p:nvSpPr>
        <p:spPr>
          <a:xfrm>
            <a:off x="369704" y="6345352"/>
            <a:ext cx="1215256" cy="287997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98895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 descr="RZ_Logistikum_PPT_deutsch_Rueckseite-neu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24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platzhalter 4"/>
          <p:cNvSpPr>
            <a:spLocks noGrp="1"/>
          </p:cNvSpPr>
          <p:nvPr>
            <p:ph type="body" sz="quarter" idx="10"/>
          </p:nvPr>
        </p:nvSpPr>
        <p:spPr>
          <a:xfrm>
            <a:off x="2722563" y="3302318"/>
            <a:ext cx="3810000" cy="1493837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188830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/>
              <a:t>Mastertitelformat bearbeiten</a:t>
            </a:r>
            <a:endParaRPr lang="de-DE" altLang="de-DE"/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/>
              <a:t>Mastertextformat bearbeiten</a:t>
            </a:r>
          </a:p>
          <a:p>
            <a:pPr lvl="0"/>
            <a:r>
              <a:rPr lang="de-AT" altLang="de-DE"/>
              <a:t>master</a:t>
            </a:r>
          </a:p>
        </p:txBody>
      </p:sp>
      <p:sp>
        <p:nvSpPr>
          <p:cNvPr id="1028" name="Textfeld 7"/>
          <p:cNvSpPr txBox="1">
            <a:spLocks noChangeArrowheads="1"/>
          </p:cNvSpPr>
          <p:nvPr/>
        </p:nvSpPr>
        <p:spPr bwMode="auto">
          <a:xfrm>
            <a:off x="7070725" y="6356350"/>
            <a:ext cx="16160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03623F13-D895-4AEC-A673-630642B0D7B2}" type="slidenum">
              <a:rPr lang="de-DE" altLang="de-DE" sz="1200" smtClean="0"/>
              <a:pPr algn="r" eaLnBrk="1" hangingPunct="1">
                <a:defRPr/>
              </a:pPr>
              <a:t>‹#›</a:t>
            </a:fld>
            <a:endParaRPr lang="de-DE" altLang="de-DE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30" r:id="rId1"/>
    <p:sldLayoutId id="2147484731" r:id="rId2"/>
    <p:sldLayoutId id="2147484732" r:id="rId3"/>
    <p:sldLayoutId id="2147484733" r:id="rId4"/>
    <p:sldLayoutId id="2147484734" r:id="rId5"/>
    <p:sldLayoutId id="2147484735" r:id="rId6"/>
    <p:sldLayoutId id="2147484736" r:id="rId7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rgbClr val="162C65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162C65"/>
          </a:solidFill>
          <a:latin typeface="Calibri" panose="020F0502020204030204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162C65"/>
          </a:solidFill>
          <a:latin typeface="Calibri" panose="020F0502020204030204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162C65"/>
          </a:solidFill>
          <a:latin typeface="Calibri" panose="020F0502020204030204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162C65"/>
          </a:solidFill>
          <a:latin typeface="Calibri" panose="020F0502020204030204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 b="1">
          <a:solidFill>
            <a:srgbClr val="162C65"/>
          </a:solidFill>
          <a:latin typeface="Calibri" panose="020F0502020204030204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 b="1">
          <a:solidFill>
            <a:srgbClr val="162C65"/>
          </a:solidFill>
          <a:latin typeface="Calibri" panose="020F0502020204030204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 b="1">
          <a:solidFill>
            <a:srgbClr val="162C65"/>
          </a:solidFill>
          <a:latin typeface="Calibri" panose="020F0502020204030204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 b="1">
          <a:solidFill>
            <a:srgbClr val="162C65"/>
          </a:solidFill>
          <a:latin typeface="Calibri" panose="020F0502020204030204" pitchFamily="34" charset="0"/>
        </a:defRPr>
      </a:lvl9pPr>
    </p:titleStyle>
    <p:bodyStyle>
      <a:lvl1pPr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2000" kern="1200">
          <a:solidFill>
            <a:schemeClr val="tx1"/>
          </a:solidFill>
          <a:latin typeface="Calibri"/>
          <a:ea typeface="+mn-ea"/>
          <a:cs typeface="Calibri"/>
        </a:defRPr>
      </a:lvl1pPr>
      <a:lvl2pPr marL="4572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2400" kern="1200">
          <a:solidFill>
            <a:schemeClr val="tx1"/>
          </a:solidFill>
          <a:latin typeface="Calibri"/>
          <a:ea typeface="+mn-ea"/>
          <a:cs typeface="Calibri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/>
          <a:ea typeface="+mn-ea"/>
          <a:cs typeface="Calibri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Calibri"/>
          <a:ea typeface="+mn-ea"/>
          <a:cs typeface="Calibri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Calibri"/>
          <a:ea typeface="+mn-ea"/>
          <a:cs typeface="Calibri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1"/>
          <p:cNvSpPr>
            <a:spLocks noGrp="1"/>
          </p:cNvSpPr>
          <p:nvPr>
            <p:ph type="ctrTitle"/>
          </p:nvPr>
        </p:nvSpPr>
        <p:spPr>
          <a:xfrm>
            <a:off x="96838" y="2333625"/>
            <a:ext cx="8950325" cy="898525"/>
          </a:xfrm>
        </p:spPr>
        <p:txBody>
          <a:bodyPr/>
          <a:lstStyle/>
          <a:p>
            <a:pPr eaLnBrk="1" hangingPunct="1"/>
            <a:r>
              <a:rPr lang="de-AT" altLang="de-DE">
                <a:latin typeface="Calibri" panose="020F0502020204030204" pitchFamily="34" charset="0"/>
                <a:cs typeface="Calibri" panose="020F0502020204030204" pitchFamily="34" charset="0"/>
              </a:rPr>
              <a:t>Werkzeuge zur Erhebung und Steuerung der studentischen Workload</a:t>
            </a:r>
            <a:endParaRPr lang="de-DE" altLang="de-DE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315" name="Untertitel 2"/>
          <p:cNvSpPr>
            <a:spLocks noGrp="1"/>
          </p:cNvSpPr>
          <p:nvPr>
            <p:ph type="subTitle" idx="1"/>
          </p:nvPr>
        </p:nvSpPr>
        <p:spPr>
          <a:xfrm>
            <a:off x="1331913" y="4292600"/>
            <a:ext cx="6400800" cy="1277938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defRPr/>
            </a:pPr>
            <a:r>
              <a:rPr lang="de-DE" altLang="de-DE" dirty="0">
                <a:latin typeface="Calibri Light" panose="020F0302020204030204" pitchFamily="34" charset="0"/>
                <a:cs typeface="Calibri Light" panose="020F0302020204030204" pitchFamily="34" charset="0"/>
              </a:rPr>
              <a:t>Masterstudiengang Supply Chain Management</a:t>
            </a:r>
          </a:p>
          <a:p>
            <a:pPr eaLnBrk="1" hangingPunct="1">
              <a:defRPr/>
            </a:pPr>
            <a:endParaRPr lang="de-DE" altLang="de-DE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eaLnBrk="1" hangingPunct="1">
              <a:defRPr/>
            </a:pPr>
            <a:r>
              <a:rPr lang="de-DE" altLang="de-DE" dirty="0">
                <a:latin typeface="Calibri Light" panose="020F0302020204030204" pitchFamily="34" charset="0"/>
                <a:cs typeface="Calibri Light" panose="020F0302020204030204" pitchFamily="34" charset="0"/>
              </a:rPr>
              <a:t>Daniela Freudenthaler-Mayrhofer</a:t>
            </a:r>
          </a:p>
          <a:p>
            <a:pPr eaLnBrk="1" hangingPunct="1">
              <a:defRPr/>
            </a:pPr>
            <a:r>
              <a:rPr lang="de-DE" altLang="de-DE" dirty="0">
                <a:latin typeface="Calibri Light" panose="020F0302020204030204" pitchFamily="34" charset="0"/>
                <a:cs typeface="Calibri Light" panose="020F0302020204030204" pitchFamily="34" charset="0"/>
              </a:rPr>
              <a:t>Gerold Wagner</a:t>
            </a:r>
          </a:p>
        </p:txBody>
      </p:sp>
      <p:sp>
        <p:nvSpPr>
          <p:cNvPr id="10244" name="Textfeld 6"/>
          <p:cNvSpPr txBox="1">
            <a:spLocks noChangeArrowheads="1"/>
          </p:cNvSpPr>
          <p:nvPr/>
        </p:nvSpPr>
        <p:spPr bwMode="auto">
          <a:xfrm>
            <a:off x="-1331913" y="2133600"/>
            <a:ext cx="1331913" cy="368300"/>
          </a:xfrm>
          <a:prstGeom prst="rect">
            <a:avLst/>
          </a:prstGeom>
          <a:solidFill>
            <a:srgbClr val="189BC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altLang="de-DE" sz="900">
                <a:solidFill>
                  <a:srgbClr val="FFFFFF"/>
                </a:solidFill>
              </a:rPr>
              <a:t>RGB </a:t>
            </a:r>
            <a:r>
              <a:rPr lang="en-US" altLang="de-DE" sz="900">
                <a:solidFill>
                  <a:srgbClr val="FFFFFF"/>
                </a:solidFill>
              </a:rPr>
              <a:t>24/155/196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altLang="de-DE" sz="900">
                <a:solidFill>
                  <a:srgbClr val="FFFFFF"/>
                </a:solidFill>
              </a:rPr>
              <a:t>CMYK </a:t>
            </a:r>
            <a:r>
              <a:rPr lang="bg-BG" altLang="de-DE" sz="900">
                <a:solidFill>
                  <a:srgbClr val="FFFFFF"/>
                </a:solidFill>
              </a:rPr>
              <a:t>74/14/9/10</a:t>
            </a:r>
          </a:p>
        </p:txBody>
      </p:sp>
      <p:sp>
        <p:nvSpPr>
          <p:cNvPr id="10245" name="Textfeld 7"/>
          <p:cNvSpPr txBox="1">
            <a:spLocks noChangeArrowheads="1"/>
          </p:cNvSpPr>
          <p:nvPr/>
        </p:nvSpPr>
        <p:spPr bwMode="auto">
          <a:xfrm>
            <a:off x="-1331913" y="2628900"/>
            <a:ext cx="1331913" cy="369888"/>
          </a:xfrm>
          <a:prstGeom prst="rect">
            <a:avLst/>
          </a:prstGeom>
          <a:solidFill>
            <a:srgbClr val="002E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altLang="de-DE" sz="900">
                <a:solidFill>
                  <a:srgbClr val="FFFFFF"/>
                </a:solidFill>
              </a:rPr>
              <a:t>RGB 0/46/96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altLang="de-DE" sz="900">
                <a:solidFill>
                  <a:srgbClr val="FFFFFF"/>
                </a:solidFill>
              </a:rPr>
              <a:t>CMYK 100/70/5/50</a:t>
            </a:r>
          </a:p>
        </p:txBody>
      </p:sp>
      <p:sp>
        <p:nvSpPr>
          <p:cNvPr id="10246" name="Textfeld 8"/>
          <p:cNvSpPr txBox="1">
            <a:spLocks noChangeArrowheads="1"/>
          </p:cNvSpPr>
          <p:nvPr/>
        </p:nvSpPr>
        <p:spPr bwMode="auto">
          <a:xfrm>
            <a:off x="-1331913" y="3125788"/>
            <a:ext cx="1331913" cy="3683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altLang="de-DE" sz="900">
                <a:solidFill>
                  <a:schemeClr val="bg1"/>
                </a:solidFill>
              </a:rPr>
              <a:t>RGB 0/0/0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altLang="de-DE" sz="900">
                <a:solidFill>
                  <a:schemeClr val="bg1"/>
                </a:solidFill>
              </a:rPr>
              <a:t>CMYK 0/0/0/100</a:t>
            </a:r>
          </a:p>
        </p:txBody>
      </p:sp>
      <p:sp>
        <p:nvSpPr>
          <p:cNvPr id="10247" name="Textfeld 9"/>
          <p:cNvSpPr txBox="1">
            <a:spLocks noChangeArrowheads="1"/>
          </p:cNvSpPr>
          <p:nvPr/>
        </p:nvSpPr>
        <p:spPr bwMode="auto">
          <a:xfrm>
            <a:off x="-1331913" y="4624388"/>
            <a:ext cx="1331913" cy="2301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altLang="de-DE" sz="900">
                <a:solidFill>
                  <a:srgbClr val="189BC4"/>
                </a:solidFill>
              </a:rPr>
              <a:t>Calibri</a:t>
            </a:r>
          </a:p>
        </p:txBody>
      </p:sp>
      <p:sp>
        <p:nvSpPr>
          <p:cNvPr id="10248" name="Textfeld 10"/>
          <p:cNvSpPr txBox="1">
            <a:spLocks noChangeArrowheads="1"/>
          </p:cNvSpPr>
          <p:nvPr/>
        </p:nvSpPr>
        <p:spPr bwMode="auto">
          <a:xfrm>
            <a:off x="-1331913" y="4981575"/>
            <a:ext cx="1331913" cy="231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altLang="de-DE" sz="900">
                <a:solidFill>
                  <a:srgbClr val="002E60"/>
                </a:solidFill>
              </a:rPr>
              <a:t>Calibri</a:t>
            </a:r>
          </a:p>
        </p:txBody>
      </p:sp>
      <p:sp>
        <p:nvSpPr>
          <p:cNvPr id="10249" name="Textfeld 12"/>
          <p:cNvSpPr txBox="1">
            <a:spLocks noChangeArrowheads="1"/>
          </p:cNvSpPr>
          <p:nvPr/>
        </p:nvSpPr>
        <p:spPr bwMode="auto">
          <a:xfrm>
            <a:off x="-1331913" y="5340350"/>
            <a:ext cx="1331913" cy="230188"/>
          </a:xfrm>
          <a:prstGeom prst="rect">
            <a:avLst/>
          </a:prstGeom>
          <a:solidFill>
            <a:srgbClr val="002E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altLang="de-DE" sz="900">
                <a:solidFill>
                  <a:schemeClr val="bg1"/>
                </a:solidFill>
              </a:rPr>
              <a:t>Calibri</a:t>
            </a:r>
          </a:p>
        </p:txBody>
      </p:sp>
      <p:sp>
        <p:nvSpPr>
          <p:cNvPr id="10250" name="Textfeld 3"/>
          <p:cNvSpPr txBox="1">
            <a:spLocks noChangeArrowheads="1"/>
          </p:cNvSpPr>
          <p:nvPr/>
        </p:nvSpPr>
        <p:spPr bwMode="auto">
          <a:xfrm>
            <a:off x="-914400" y="782638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369888" y="471488"/>
            <a:ext cx="6907212" cy="598487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ts val="2925"/>
              </a:lnSpc>
              <a:spcBef>
                <a:spcPct val="0"/>
              </a:spcBef>
              <a:defRPr/>
            </a:pPr>
            <a:r>
              <a:rPr lang="de-DE" altLang="de-DE" dirty="0">
                <a:latin typeface="Calibri" panose="020F0502020204030204" pitchFamily="34" charset="0"/>
                <a:cs typeface="Calibri" panose="020F0502020204030204" pitchFamily="34" charset="0"/>
              </a:rPr>
              <a:t>Überblick der Werkzeuge und Maßnahmen</a:t>
            </a:r>
            <a:endParaRPr lang="de-AT" alt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291" name="Content Placeholder 4"/>
          <p:cNvSpPr>
            <a:spLocks noGrp="1"/>
          </p:cNvSpPr>
          <p:nvPr>
            <p:ph idx="1"/>
          </p:nvPr>
        </p:nvSpPr>
        <p:spPr>
          <a:xfrm>
            <a:off x="369888" y="1404938"/>
            <a:ext cx="8018462" cy="4687887"/>
          </a:xfrm>
        </p:spPr>
        <p:txBody>
          <a:bodyPr/>
          <a:lstStyle/>
          <a:p>
            <a:pPr marL="742950" lvl="1" indent="-285750" eaLnBrk="1" hangingPunct="1">
              <a:buFont typeface="Arial" panose="020B0604020202020204" pitchFamily="34" charset="0"/>
              <a:buChar char="•"/>
            </a:pPr>
            <a:r>
              <a:rPr lang="de-DE" altLang="de-DE">
                <a:latin typeface="Calibri" panose="020F0502020204030204" pitchFamily="34" charset="0"/>
                <a:cs typeface="Calibri" panose="020F0502020204030204" pitchFamily="34" charset="0"/>
              </a:rPr>
              <a:t>Semesterweise Vollerhebung im Rahmen der Studiengangs-Evaluierung: Gesamtbelastung</a:t>
            </a:r>
          </a:p>
          <a:p>
            <a:pPr marL="742950" lvl="1" indent="-285750" eaLnBrk="1" hangingPunct="1">
              <a:buFont typeface="Arial" panose="020B0604020202020204" pitchFamily="34" charset="0"/>
              <a:buChar char="•"/>
            </a:pPr>
            <a:r>
              <a:rPr lang="de-DE" altLang="de-DE">
                <a:latin typeface="Calibri" panose="020F0502020204030204" pitchFamily="34" charset="0"/>
                <a:cs typeface="Calibri" panose="020F0502020204030204" pitchFamily="34" charset="0"/>
              </a:rPr>
              <a:t>Semesterweise Vollerhebung im Rahmen der LV-Evaluierung: „Schwierigkeit“</a:t>
            </a:r>
          </a:p>
          <a:p>
            <a:pPr marL="742950" lvl="1" indent="-285750" eaLnBrk="1" hangingPunct="1">
              <a:buFont typeface="Arial" panose="020B0604020202020204" pitchFamily="34" charset="0"/>
              <a:buChar char="•"/>
            </a:pPr>
            <a:r>
              <a:rPr lang="de-AT" altLang="de-DE">
                <a:latin typeface="Calibri" panose="020F0502020204030204" pitchFamily="34" charset="0"/>
                <a:cs typeface="Calibri" panose="020F0502020204030204" pitchFamily="34" charset="0"/>
              </a:rPr>
              <a:t>Vorab-Planung der Arbeitslast der Studierenden auf Ebene der LV-Planung (bottom-up)</a:t>
            </a:r>
          </a:p>
          <a:p>
            <a:pPr marL="742950" lvl="1" indent="-285750" eaLnBrk="1" hangingPunct="1">
              <a:buFont typeface="Arial" panose="020B0604020202020204" pitchFamily="34" charset="0"/>
              <a:buChar char="•"/>
            </a:pPr>
            <a:r>
              <a:rPr lang="de-DE" altLang="de-DE">
                <a:latin typeface="Calibri" panose="020F0502020204030204" pitchFamily="34" charset="0"/>
                <a:cs typeface="Calibri" panose="020F0502020204030204" pitchFamily="34" charset="0"/>
              </a:rPr>
              <a:t>LV-übergreifende „Live“-Erfassung der Aufgaben je Lehrveranstaltung per App oder Excel</a:t>
            </a:r>
          </a:p>
          <a:p>
            <a:pPr marL="742950" lvl="1" indent="-285750" eaLnBrk="1" hangingPunct="1">
              <a:buFont typeface="Arial" panose="020B0604020202020204" pitchFamily="34" charset="0"/>
              <a:buChar char="•"/>
            </a:pPr>
            <a:r>
              <a:rPr lang="de-DE" altLang="de-DE">
                <a:latin typeface="Calibri" panose="020F0502020204030204" pitchFamily="34" charset="0"/>
                <a:cs typeface="Calibri" panose="020F0502020204030204" pitchFamily="34" charset="0"/>
              </a:rPr>
              <a:t>Fokusgruppen (Studierende)</a:t>
            </a:r>
          </a:p>
          <a:p>
            <a:pPr marL="742950" lvl="1" indent="-285750" eaLnBrk="1" hangingPunct="1">
              <a:buFont typeface="Arial" panose="020B0604020202020204" pitchFamily="34" charset="0"/>
              <a:buChar char="•"/>
            </a:pPr>
            <a:r>
              <a:rPr lang="de-DE" altLang="de-DE">
                <a:latin typeface="Calibri" panose="020F0502020204030204" pitchFamily="34" charset="0"/>
                <a:cs typeface="Calibri" panose="020F0502020204030204" pitchFamily="34" charset="0"/>
              </a:rPr>
              <a:t>Geplant: probeweiser Einsatz einer Smartphone-App für Studierende</a:t>
            </a:r>
          </a:p>
          <a:p>
            <a:pPr marL="742950" lvl="1" indent="-285750" eaLnBrk="1" hangingPunct="1">
              <a:buFont typeface="Arial" panose="020B0604020202020204" pitchFamily="34" charset="0"/>
              <a:buChar char="•"/>
            </a:pPr>
            <a:endParaRPr lang="de-AT" altLang="de-DE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SzTx/>
            </a:pPr>
            <a:endParaRPr lang="de-AT" altLang="de-DE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292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369888" y="6345238"/>
            <a:ext cx="1214437" cy="287337"/>
          </a:xfrm>
        </p:spPr>
        <p:txBody>
          <a:bodyPr/>
          <a:lstStyle/>
          <a:p>
            <a:pPr eaLnBrk="1" hangingPunct="1"/>
            <a:endParaRPr lang="de-AT" altLang="de-DE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369888" y="471488"/>
            <a:ext cx="6907212" cy="598487"/>
          </a:xfrm>
        </p:spPr>
        <p:txBody>
          <a:bodyPr/>
          <a:lstStyle/>
          <a:p>
            <a:pPr eaLnBrk="1" hangingPunct="1">
              <a:lnSpc>
                <a:spcPts val="2925"/>
              </a:lnSpc>
              <a:spcBef>
                <a:spcPct val="0"/>
              </a:spcBef>
            </a:pPr>
            <a:r>
              <a:rPr lang="de-DE" altLang="de-DE">
                <a:latin typeface="Calibri" panose="020F0502020204030204" pitchFamily="34" charset="0"/>
                <a:cs typeface="Calibri" panose="020F0502020204030204" pitchFamily="34" charset="0"/>
              </a:rPr>
              <a:t>Beispiel: Evaluierung - Gesamtbelastung</a:t>
            </a:r>
            <a:endParaRPr lang="de-AT" altLang="de-DE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315" name="Content Placeholder 4"/>
          <p:cNvSpPr>
            <a:spLocks noGrp="1"/>
          </p:cNvSpPr>
          <p:nvPr>
            <p:ph idx="1"/>
          </p:nvPr>
        </p:nvSpPr>
        <p:spPr>
          <a:xfrm>
            <a:off x="369888" y="1404938"/>
            <a:ext cx="7470775" cy="3989387"/>
          </a:xfrm>
        </p:spPr>
        <p:txBody>
          <a:bodyPr/>
          <a:lstStyle/>
          <a:p>
            <a:pPr marL="742950" lvl="1" indent="-285750" eaLnBrk="1" hangingPunct="1">
              <a:buFont typeface="Arial" panose="020B0604020202020204" pitchFamily="34" charset="0"/>
              <a:buChar char="•"/>
            </a:pPr>
            <a:r>
              <a:rPr lang="de-DE" altLang="de-DE">
                <a:latin typeface="Calibri" panose="020F0502020204030204" pitchFamily="34" charset="0"/>
                <a:cs typeface="Calibri" panose="020F0502020204030204" pitchFamily="34" charset="0"/>
              </a:rPr>
              <a:t>Semesterweise (Vollerhebung) im Rahmen der Studiengangs-Evaluierung: Gesamtbelastung</a:t>
            </a:r>
          </a:p>
          <a:p>
            <a:pPr marL="742950" lvl="1" indent="-285750" eaLnBrk="1" hangingPunct="1">
              <a:buFont typeface="Arial" panose="020B0604020202020204" pitchFamily="34" charset="0"/>
              <a:buChar char="•"/>
            </a:pPr>
            <a:endParaRPr lang="de-DE" altLang="de-DE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 eaLnBrk="1" hangingPunct="1">
              <a:buFont typeface="Arial" panose="020B0604020202020204" pitchFamily="34" charset="0"/>
              <a:buChar char="•"/>
            </a:pPr>
            <a:endParaRPr lang="de-DE" altLang="de-DE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 eaLnBrk="1" hangingPunct="1">
              <a:buFont typeface="Arial" panose="020B0604020202020204" pitchFamily="34" charset="0"/>
              <a:buChar char="•"/>
            </a:pPr>
            <a:endParaRPr lang="de-DE" altLang="de-DE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 eaLnBrk="1" hangingPunct="1">
              <a:buFont typeface="Arial" panose="020B0604020202020204" pitchFamily="34" charset="0"/>
              <a:buChar char="•"/>
            </a:pPr>
            <a:endParaRPr lang="de-DE" altLang="de-DE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 eaLnBrk="1" hangingPunct="1">
              <a:buFont typeface="Arial" panose="020B0604020202020204" pitchFamily="34" charset="0"/>
              <a:buChar char="•"/>
            </a:pPr>
            <a:endParaRPr lang="de-DE" altLang="de-DE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 eaLnBrk="1" hangingPunct="1">
              <a:buFont typeface="Arial" panose="020B0604020202020204" pitchFamily="34" charset="0"/>
              <a:buChar char="•"/>
            </a:pPr>
            <a:r>
              <a:rPr lang="de-DE" altLang="de-DE">
                <a:latin typeface="Calibri" panose="020F0502020204030204" pitchFamily="34" charset="0"/>
                <a:cs typeface="Calibri" panose="020F0502020204030204" pitchFamily="34" charset="0"/>
              </a:rPr>
              <a:t>Analog: „Schwierigkeit“ der Lehrveranstaltung </a:t>
            </a:r>
            <a:endParaRPr lang="de-AT" altLang="de-DE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SzTx/>
            </a:pPr>
            <a:endParaRPr lang="de-AT" altLang="de-DE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31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369888" y="6345238"/>
            <a:ext cx="1214437" cy="287337"/>
          </a:xfrm>
        </p:spPr>
        <p:txBody>
          <a:bodyPr/>
          <a:lstStyle/>
          <a:p>
            <a:pPr eaLnBrk="1" hangingPunct="1"/>
            <a:endParaRPr lang="de-AT" altLang="de-DE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317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565400"/>
            <a:ext cx="8667750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369888" y="471488"/>
            <a:ext cx="6907212" cy="598487"/>
          </a:xfrm>
        </p:spPr>
        <p:txBody>
          <a:bodyPr/>
          <a:lstStyle/>
          <a:p>
            <a:pPr eaLnBrk="1" hangingPunct="1">
              <a:lnSpc>
                <a:spcPts val="2925"/>
              </a:lnSpc>
              <a:spcBef>
                <a:spcPct val="0"/>
              </a:spcBef>
            </a:pPr>
            <a:r>
              <a:rPr lang="de-DE" altLang="de-DE" smtClean="0">
                <a:latin typeface="Calibri" panose="020F0502020204030204" pitchFamily="34" charset="0"/>
                <a:cs typeface="Calibri" panose="020F0502020204030204" pitchFamily="34" charset="0"/>
              </a:rPr>
              <a:t>Beispiel: LV-Planung - Gesamtbelastung</a:t>
            </a:r>
            <a:endParaRPr lang="de-AT" altLang="de-DE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339" name="Content Placeholder 4"/>
          <p:cNvSpPr>
            <a:spLocks noGrp="1"/>
          </p:cNvSpPr>
          <p:nvPr>
            <p:ph idx="1"/>
          </p:nvPr>
        </p:nvSpPr>
        <p:spPr>
          <a:xfrm>
            <a:off x="369888" y="1404938"/>
            <a:ext cx="7470775" cy="3989387"/>
          </a:xfrm>
        </p:spPr>
        <p:txBody>
          <a:bodyPr/>
          <a:lstStyle/>
          <a:p>
            <a:pPr marL="742950" lvl="1" indent="-285750" eaLnBrk="1" hangingPunct="1">
              <a:buFont typeface="Arial" panose="020B0604020202020204" pitchFamily="34" charset="0"/>
              <a:buChar char="•"/>
            </a:pPr>
            <a:r>
              <a:rPr lang="de-DE" altLang="de-DE" smtClean="0">
                <a:latin typeface="Calibri" panose="020F0502020204030204" pitchFamily="34" charset="0"/>
                <a:cs typeface="Calibri" panose="020F0502020204030204" pitchFamily="34" charset="0"/>
              </a:rPr>
              <a:t>Planung der Belastungsverteilung im Laufe des Semesters</a:t>
            </a:r>
          </a:p>
          <a:p>
            <a:pPr marL="742950" lvl="1" indent="-285750" eaLnBrk="1" hangingPunct="1">
              <a:buFont typeface="Arial" panose="020B0604020202020204" pitchFamily="34" charset="0"/>
              <a:buChar char="•"/>
            </a:pPr>
            <a:r>
              <a:rPr lang="de-DE" altLang="de-DE" smtClean="0">
                <a:latin typeface="Calibri" panose="020F0502020204030204" pitchFamily="34" charset="0"/>
                <a:cs typeface="Calibri" panose="020F0502020204030204" pitchFamily="34" charset="0"/>
              </a:rPr>
              <a:t>Lehrveranstaltungen und Prüfungen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SzTx/>
            </a:pPr>
            <a:endParaRPr lang="de-AT" altLang="de-DE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340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369888" y="6345238"/>
            <a:ext cx="1214437" cy="287337"/>
          </a:xfrm>
        </p:spPr>
        <p:txBody>
          <a:bodyPr/>
          <a:lstStyle/>
          <a:p>
            <a:pPr eaLnBrk="1" hangingPunct="1"/>
            <a:endParaRPr lang="de-AT" altLang="de-DE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3669" y="2669579"/>
            <a:ext cx="6023431" cy="7638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926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369888" y="471488"/>
            <a:ext cx="6907212" cy="598487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ts val="2925"/>
              </a:lnSpc>
              <a:spcBef>
                <a:spcPct val="0"/>
              </a:spcBef>
              <a:defRPr/>
            </a:pPr>
            <a:r>
              <a:rPr lang="de-DE" altLang="de-DE" dirty="0">
                <a:latin typeface="Calibri" panose="020F0502020204030204" pitchFamily="34" charset="0"/>
                <a:cs typeface="Calibri" panose="020F0502020204030204" pitchFamily="34" charset="0"/>
              </a:rPr>
              <a:t>Beispiel: „Live-“Erfassung während des Semesters</a:t>
            </a:r>
            <a:endParaRPr lang="de-AT" alt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363" name="Content Placeholder 4"/>
          <p:cNvSpPr>
            <a:spLocks noGrp="1"/>
          </p:cNvSpPr>
          <p:nvPr>
            <p:ph idx="1"/>
          </p:nvPr>
        </p:nvSpPr>
        <p:spPr>
          <a:xfrm>
            <a:off x="369888" y="1404938"/>
            <a:ext cx="7470775" cy="3989387"/>
          </a:xfrm>
        </p:spPr>
        <p:txBody>
          <a:bodyPr/>
          <a:lstStyle/>
          <a:p>
            <a:pPr marL="742950" lvl="1" indent="-285750" eaLnBrk="1" hangingPunct="1">
              <a:buFont typeface="Arial" panose="020B0604020202020204" pitchFamily="34" charset="0"/>
              <a:buChar char="•"/>
            </a:pPr>
            <a:r>
              <a:rPr lang="de-DE" altLang="de-DE" sz="2000">
                <a:latin typeface="Calibri" panose="020F0502020204030204" pitchFamily="34" charset="0"/>
                <a:cs typeface="Calibri" panose="020F0502020204030204" pitchFamily="34" charset="0"/>
              </a:rPr>
              <a:t>Lehrende und/oder Studierendenvertretung tragen Aufgaben in gemeinsame Planungstabelle ein (Excel oder App)</a:t>
            </a:r>
          </a:p>
        </p:txBody>
      </p:sp>
      <p:sp>
        <p:nvSpPr>
          <p:cNvPr id="15364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369888" y="6345238"/>
            <a:ext cx="1214437" cy="287337"/>
          </a:xfrm>
        </p:spPr>
        <p:txBody>
          <a:bodyPr/>
          <a:lstStyle/>
          <a:p>
            <a:pPr eaLnBrk="1" hangingPunct="1"/>
            <a:endParaRPr lang="de-AT" altLang="de-DE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36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065338"/>
            <a:ext cx="8823325" cy="477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369888" y="471488"/>
            <a:ext cx="6907212" cy="598487"/>
          </a:xfrm>
        </p:spPr>
        <p:txBody>
          <a:bodyPr/>
          <a:lstStyle/>
          <a:p>
            <a:pPr eaLnBrk="1" hangingPunct="1">
              <a:lnSpc>
                <a:spcPts val="2925"/>
              </a:lnSpc>
              <a:spcBef>
                <a:spcPct val="0"/>
              </a:spcBef>
            </a:pPr>
            <a:r>
              <a:rPr lang="de-DE" altLang="de-DE">
                <a:latin typeface="Calibri" panose="020F0502020204030204" pitchFamily="34" charset="0"/>
                <a:cs typeface="Calibri" panose="020F0502020204030204" pitchFamily="34" charset="0"/>
              </a:rPr>
              <a:t>Beispiel: Fokusgruppen</a:t>
            </a:r>
            <a:endParaRPr lang="de-AT" altLang="de-DE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387" name="Content Placeholder 4"/>
          <p:cNvSpPr>
            <a:spLocks noGrp="1"/>
          </p:cNvSpPr>
          <p:nvPr>
            <p:ph idx="1"/>
          </p:nvPr>
        </p:nvSpPr>
        <p:spPr>
          <a:xfrm>
            <a:off x="369888" y="1404938"/>
            <a:ext cx="7470775" cy="5027570"/>
          </a:xfrm>
        </p:spPr>
        <p:txBody>
          <a:bodyPr>
            <a:normAutofit fontScale="92500" lnSpcReduction="10000"/>
          </a:bodyPr>
          <a:lstStyle/>
          <a:p>
            <a:pPr marL="742950" lvl="1" indent="-285750" eaLnBrk="1" hangingPunct="1">
              <a:buFont typeface="Arial" panose="020B0604020202020204" pitchFamily="34" charset="0"/>
              <a:buChar char="•"/>
            </a:pPr>
            <a:r>
              <a:rPr lang="de-AT" altLang="de-DE" dirty="0"/>
              <a:t>Zusätzliche Evaluierung des Studienerlebnisses während des Semesters mittels </a:t>
            </a:r>
            <a:r>
              <a:rPr lang="de-AT" altLang="de-DE" b="1" dirty="0"/>
              <a:t>qualitativer Informationsbeschaffung</a:t>
            </a:r>
            <a:endParaRPr lang="de-AT" altLang="de-DE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AT" altLang="de-DE" b="1" dirty="0"/>
              <a:t>5-7 Studierende</a:t>
            </a:r>
            <a:r>
              <a:rPr lang="de-AT" altLang="de-DE" dirty="0"/>
              <a:t> erheben anhand von Leitfragen die Studienerfahrungen ihrer KollegInnen. </a:t>
            </a:r>
            <a:endParaRPr lang="de-AT" alt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AT" altLang="de-DE" dirty="0"/>
              <a:t>Im Rahmen einer zweistündigen Fokusgruppe werden die </a:t>
            </a:r>
            <a:r>
              <a:rPr lang="de-AT" altLang="de-DE" b="1" dirty="0"/>
              <a:t>Erfahrungen gemeinsam</a:t>
            </a:r>
            <a:r>
              <a:rPr lang="de-AT" altLang="de-DE" dirty="0"/>
              <a:t> mit der </a:t>
            </a:r>
            <a:r>
              <a:rPr lang="de-AT" altLang="de-DE" dirty="0" err="1" smtClean="0"/>
              <a:t>Studiengangskoordination</a:t>
            </a:r>
            <a:r>
              <a:rPr lang="de-AT" altLang="de-DE" dirty="0" smtClean="0"/>
              <a:t> </a:t>
            </a:r>
            <a:r>
              <a:rPr lang="de-AT" altLang="de-DE" dirty="0"/>
              <a:t>und einer Moderatorin </a:t>
            </a:r>
            <a:r>
              <a:rPr lang="de-AT" altLang="de-DE" b="1" dirty="0"/>
              <a:t>offen diskutiert. 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AT" altLang="de-DE" dirty="0"/>
              <a:t>Dies ermöglichst eine </a:t>
            </a:r>
            <a:r>
              <a:rPr lang="de-AT" altLang="de-DE" b="1" dirty="0"/>
              <a:t>Exploration der Studierbarkeit und den damit verbundenen Herausforderungen in der Tiefe</a:t>
            </a:r>
            <a:r>
              <a:rPr lang="de-AT" altLang="de-DE" dirty="0"/>
              <a:t> (Warum werden manche Phasen als besonders intensiv empfunden? Wo liegen die größten Herausforderungen im Studienalltag und welche Einflussfaktoren spielen hierbei eine zentrale Rolle</a:t>
            </a:r>
            <a:r>
              <a:rPr lang="de-AT" altLang="de-DE" dirty="0" smtClean="0"/>
              <a:t>?)</a:t>
            </a:r>
            <a:endParaRPr lang="de-AT" alt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de-AT" alt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388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369888" y="6345238"/>
            <a:ext cx="1214437" cy="287337"/>
          </a:xfrm>
        </p:spPr>
        <p:txBody>
          <a:bodyPr/>
          <a:lstStyle/>
          <a:p>
            <a:pPr eaLnBrk="1" hangingPunct="1"/>
            <a:endParaRPr lang="de-AT" altLang="de-DE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369888" y="471488"/>
            <a:ext cx="6907212" cy="598487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ts val="2925"/>
              </a:lnSpc>
              <a:spcBef>
                <a:spcPct val="0"/>
              </a:spcBef>
              <a:defRPr/>
            </a:pPr>
            <a:r>
              <a:rPr lang="de-DE" altLang="de-DE" dirty="0">
                <a:latin typeface="Calibri" panose="020F0502020204030204" pitchFamily="34" charset="0"/>
                <a:cs typeface="Calibri" panose="020F0502020204030204" pitchFamily="34" charset="0"/>
              </a:rPr>
              <a:t>Geplant: Studentische Aufwandserfassung mittels </a:t>
            </a:r>
            <a:r>
              <a:rPr lang="de-DE" alt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Studo</a:t>
            </a:r>
            <a:r>
              <a:rPr lang="de-DE" altLang="de-DE" dirty="0">
                <a:latin typeface="Calibri" panose="020F0502020204030204" pitchFamily="34" charset="0"/>
                <a:cs typeface="Calibri" panose="020F0502020204030204" pitchFamily="34" charset="0"/>
              </a:rPr>
              <a:t>-App</a:t>
            </a:r>
            <a:endParaRPr lang="de-AT" alt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411" name="Content Placeholder 4"/>
          <p:cNvSpPr>
            <a:spLocks noGrp="1"/>
          </p:cNvSpPr>
          <p:nvPr>
            <p:ph idx="1"/>
          </p:nvPr>
        </p:nvSpPr>
        <p:spPr>
          <a:xfrm>
            <a:off x="369888" y="1404938"/>
            <a:ext cx="7470775" cy="3989387"/>
          </a:xfrm>
        </p:spPr>
        <p:txBody>
          <a:bodyPr/>
          <a:lstStyle/>
          <a:p>
            <a:pPr marL="742950" lvl="1" indent="-285750" eaLnBrk="1" hangingPunct="1">
              <a:buFont typeface="Arial" panose="020B0604020202020204" pitchFamily="34" charset="0"/>
              <a:buChar char="•"/>
            </a:pPr>
            <a:r>
              <a:rPr lang="de-DE" altLang="de-DE">
                <a:latin typeface="Calibri" panose="020F0502020204030204" pitchFamily="34" charset="0"/>
                <a:cs typeface="Calibri" panose="020F0502020204030204" pitchFamily="34" charset="0"/>
              </a:rPr>
              <a:t>Start: WS 21/22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SzTx/>
            </a:pPr>
            <a:endParaRPr lang="de-AT" altLang="de-DE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412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369888" y="6345238"/>
            <a:ext cx="1214437" cy="287337"/>
          </a:xfrm>
        </p:spPr>
        <p:txBody>
          <a:bodyPr/>
          <a:lstStyle/>
          <a:p>
            <a:pPr eaLnBrk="1" hangingPunct="1"/>
            <a:endParaRPr lang="de-AT" altLang="de-DE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369888" y="471488"/>
            <a:ext cx="6907212" cy="598487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ts val="2925"/>
              </a:lnSpc>
              <a:spcBef>
                <a:spcPct val="0"/>
              </a:spcBef>
              <a:defRPr/>
            </a:pPr>
            <a:r>
              <a:rPr lang="de-DE" altLang="de-DE" dirty="0">
                <a:latin typeface="Calibri" panose="020F0502020204030204" pitchFamily="34" charset="0"/>
                <a:cs typeface="Calibri" panose="020F0502020204030204" pitchFamily="34" charset="0"/>
              </a:rPr>
              <a:t>Überblick der Werkzeuge und Maßnahmen</a:t>
            </a:r>
            <a:endParaRPr lang="de-AT" alt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435" name="Content Placeholder 4"/>
          <p:cNvSpPr>
            <a:spLocks noGrp="1"/>
          </p:cNvSpPr>
          <p:nvPr>
            <p:ph idx="1"/>
          </p:nvPr>
        </p:nvSpPr>
        <p:spPr>
          <a:xfrm>
            <a:off x="369888" y="1404938"/>
            <a:ext cx="8018462" cy="4687887"/>
          </a:xfrm>
        </p:spPr>
        <p:txBody>
          <a:bodyPr/>
          <a:lstStyle/>
          <a:p>
            <a:pPr marL="742950" lvl="1" indent="-285750" eaLnBrk="1" hangingPunct="1">
              <a:buFont typeface="Arial" panose="020B0604020202020204" pitchFamily="34" charset="0"/>
              <a:buChar char="•"/>
            </a:pPr>
            <a:r>
              <a:rPr lang="de-DE" altLang="de-DE">
                <a:latin typeface="Calibri" panose="020F0502020204030204" pitchFamily="34" charset="0"/>
                <a:cs typeface="Calibri" panose="020F0502020204030204" pitchFamily="34" charset="0"/>
              </a:rPr>
              <a:t>Semesterweise Vollerhebung im Rahmen der Studiengangs-Evaluierung: Gesamtbelastung</a:t>
            </a:r>
          </a:p>
          <a:p>
            <a:pPr marL="742950" lvl="1" indent="-285750" eaLnBrk="1" hangingPunct="1">
              <a:buFont typeface="Arial" panose="020B0604020202020204" pitchFamily="34" charset="0"/>
              <a:buChar char="•"/>
            </a:pPr>
            <a:r>
              <a:rPr lang="de-DE" altLang="de-DE">
                <a:latin typeface="Calibri" panose="020F0502020204030204" pitchFamily="34" charset="0"/>
                <a:cs typeface="Calibri" panose="020F0502020204030204" pitchFamily="34" charset="0"/>
              </a:rPr>
              <a:t>Semesterweise Vollerhebung im Rahmen der LV-Evaluierung: „Schwierigkeit“</a:t>
            </a:r>
          </a:p>
          <a:p>
            <a:pPr marL="742950" lvl="1" indent="-285750" eaLnBrk="1" hangingPunct="1">
              <a:buFont typeface="Arial" panose="020B0604020202020204" pitchFamily="34" charset="0"/>
              <a:buChar char="•"/>
            </a:pPr>
            <a:r>
              <a:rPr lang="de-AT" altLang="de-DE">
                <a:latin typeface="Calibri" panose="020F0502020204030204" pitchFamily="34" charset="0"/>
                <a:cs typeface="Calibri" panose="020F0502020204030204" pitchFamily="34" charset="0"/>
              </a:rPr>
              <a:t>Vorab-Planung der Arbeitslast der Studierenden auf Ebene der LV-Planung (bottom-up)</a:t>
            </a:r>
          </a:p>
          <a:p>
            <a:pPr marL="742950" lvl="1" indent="-285750" eaLnBrk="1" hangingPunct="1">
              <a:buFont typeface="Arial" panose="020B0604020202020204" pitchFamily="34" charset="0"/>
              <a:buChar char="•"/>
            </a:pPr>
            <a:r>
              <a:rPr lang="de-DE" altLang="de-DE">
                <a:latin typeface="Calibri" panose="020F0502020204030204" pitchFamily="34" charset="0"/>
                <a:cs typeface="Calibri" panose="020F0502020204030204" pitchFamily="34" charset="0"/>
              </a:rPr>
              <a:t>LV-übergreifende „Live“-Erfassung der Aufgaben je Lehrveranstaltung per App oder Excel</a:t>
            </a:r>
          </a:p>
          <a:p>
            <a:pPr marL="742950" lvl="1" indent="-285750" eaLnBrk="1" hangingPunct="1">
              <a:buFont typeface="Arial" panose="020B0604020202020204" pitchFamily="34" charset="0"/>
              <a:buChar char="•"/>
            </a:pPr>
            <a:r>
              <a:rPr lang="de-DE" altLang="de-DE">
                <a:latin typeface="Calibri" panose="020F0502020204030204" pitchFamily="34" charset="0"/>
                <a:cs typeface="Calibri" panose="020F0502020204030204" pitchFamily="34" charset="0"/>
              </a:rPr>
              <a:t>Fokusgruppen (Studierende)</a:t>
            </a:r>
          </a:p>
          <a:p>
            <a:pPr marL="742950" lvl="1" indent="-285750" eaLnBrk="1" hangingPunct="1">
              <a:buFont typeface="Arial" panose="020B0604020202020204" pitchFamily="34" charset="0"/>
              <a:buChar char="•"/>
            </a:pPr>
            <a:r>
              <a:rPr lang="de-DE" altLang="de-DE">
                <a:latin typeface="Calibri" panose="020F0502020204030204" pitchFamily="34" charset="0"/>
                <a:cs typeface="Calibri" panose="020F0502020204030204" pitchFamily="34" charset="0"/>
              </a:rPr>
              <a:t>Geplant: probeweiser Einsatz einer Smartphone-App für Studierende</a:t>
            </a:r>
          </a:p>
          <a:p>
            <a:pPr marL="742950" lvl="1" indent="-285750" eaLnBrk="1" hangingPunct="1">
              <a:buFont typeface="Arial" panose="020B0604020202020204" pitchFamily="34" charset="0"/>
              <a:buChar char="•"/>
            </a:pPr>
            <a:endParaRPr lang="de-AT" altLang="de-DE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SzTx/>
            </a:pPr>
            <a:endParaRPr lang="de-AT" altLang="de-DE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43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369888" y="6345238"/>
            <a:ext cx="1214437" cy="287337"/>
          </a:xfrm>
        </p:spPr>
        <p:txBody>
          <a:bodyPr/>
          <a:lstStyle/>
          <a:p>
            <a:pPr eaLnBrk="1" hangingPunct="1"/>
            <a:endParaRPr lang="de-AT" altLang="de-DE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ctrTitle"/>
          </p:nvPr>
        </p:nvSpPr>
        <p:spPr>
          <a:xfrm>
            <a:off x="96838" y="2333625"/>
            <a:ext cx="8950325" cy="898525"/>
          </a:xfrm>
        </p:spPr>
        <p:txBody>
          <a:bodyPr/>
          <a:lstStyle/>
          <a:p>
            <a:pPr eaLnBrk="1" hangingPunct="1"/>
            <a:r>
              <a:rPr lang="de-DE" altLang="de-DE">
                <a:latin typeface="Calibri" panose="020F0502020204030204" pitchFamily="34" charset="0"/>
                <a:cs typeface="Calibri" panose="020F0502020204030204" pitchFamily="34" charset="0"/>
              </a:rPr>
              <a:t>Zeit für Fragen</a:t>
            </a:r>
            <a:endParaRPr lang="de-AT" altLang="de-DE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459" name="Subtitle 2"/>
          <p:cNvSpPr>
            <a:spLocks noGrp="1"/>
          </p:cNvSpPr>
          <p:nvPr>
            <p:ph type="subTitle" idx="1"/>
          </p:nvPr>
        </p:nvSpPr>
        <p:spPr>
          <a:xfrm>
            <a:off x="1371600" y="3208338"/>
            <a:ext cx="6400800" cy="701675"/>
          </a:xfrm>
        </p:spPr>
        <p:txBody>
          <a:bodyPr/>
          <a:lstStyle/>
          <a:p>
            <a:pPr eaLnBrk="1" hangingPunct="1"/>
            <a:endParaRPr lang="de-AT" altLang="de-DE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17_intern_WorkshopTaferl-Lehre_11_WaG</Template>
  <TotalTime>0</TotalTime>
  <Words>308</Words>
  <Application>Microsoft Office PowerPoint</Application>
  <PresentationFormat>On-screen Show (4:3)</PresentationFormat>
  <Paragraphs>49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MS PGothic</vt:lpstr>
      <vt:lpstr>Arial</vt:lpstr>
      <vt:lpstr>Calibri</vt:lpstr>
      <vt:lpstr>Calibri Light</vt:lpstr>
      <vt:lpstr>Office-Design</vt:lpstr>
      <vt:lpstr>Werkzeuge zur Erhebung und Steuerung der studentischen Workload</vt:lpstr>
      <vt:lpstr>Überblick der Werkzeuge und Maßnahmen</vt:lpstr>
      <vt:lpstr>Beispiel: Evaluierung - Gesamtbelastung</vt:lpstr>
      <vt:lpstr>Beispiel: LV-Planung - Gesamtbelastung</vt:lpstr>
      <vt:lpstr>Beispiel: „Live-“Erfassung während des Semesters</vt:lpstr>
      <vt:lpstr>Beispiel: Fokusgruppen</vt:lpstr>
      <vt:lpstr>Geplant: Studentische Aufwandserfassung mittels Studo-App</vt:lpstr>
      <vt:lpstr>Überblick der Werkzeuge und Maßnahmen</vt:lpstr>
      <vt:lpstr>Zeit für Fragen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Daniela</dc:creator>
  <cp:lastModifiedBy>Wagner Gerold</cp:lastModifiedBy>
  <cp:revision>248</cp:revision>
  <dcterms:created xsi:type="dcterms:W3CDTF">2007-06-11T05:53:03Z</dcterms:created>
  <dcterms:modified xsi:type="dcterms:W3CDTF">2021-05-12T07:30:15Z</dcterms:modified>
</cp:coreProperties>
</file>